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3"/>
    <p:sldId id="257" r:id="rId4"/>
    <p:sldId id="258" r:id="rId5"/>
    <p:sldId id="262" r:id="rId6"/>
    <p:sldId id="259" r:id="rId7"/>
    <p:sldId id="260" r:id="rId8"/>
    <p:sldId id="264" r:id="rId10"/>
    <p:sldId id="261" r:id="rId11"/>
    <p:sldId id="267" r:id="rId12"/>
    <p:sldId id="268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 b="1"/>
              <a:t>第十七课    明朝的灭亡</a:t>
            </a:r>
            <a:endParaRPr lang="zh-CN" altLang="en-US" b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324350"/>
          </a:xfrm>
        </p:spPr>
        <p:txBody>
          <a:bodyPr/>
          <a:p>
            <a:r>
              <a:rPr lang="en-US" altLang="zh-CN"/>
              <a:t>3</a:t>
            </a:r>
            <a:r>
              <a:rPr lang="zh-CN" altLang="en-US"/>
              <a:t>、明朝的最后一个皇帝是（  ）</a:t>
            </a:r>
            <a:br>
              <a:rPr lang="zh-CN" altLang="en-US"/>
            </a:br>
            <a:r>
              <a:rPr lang="en-US" altLang="zh-CN"/>
              <a:t>A</a:t>
            </a:r>
            <a:r>
              <a:rPr lang="zh-CN" altLang="en-US"/>
              <a:t>崇祯    </a:t>
            </a:r>
            <a:r>
              <a:rPr lang="en-US" altLang="zh-CN"/>
              <a:t>B</a:t>
            </a:r>
            <a:r>
              <a:rPr lang="zh-CN" altLang="en-US"/>
              <a:t>天启          </a:t>
            </a:r>
            <a:r>
              <a:rPr lang="en-US" altLang="zh-CN"/>
              <a:t>C</a:t>
            </a:r>
            <a:r>
              <a:rPr lang="zh-CN" altLang="en-US"/>
              <a:t>万历           </a:t>
            </a:r>
            <a:r>
              <a:rPr lang="en-US" altLang="zh-CN"/>
              <a:t>D</a:t>
            </a:r>
            <a:r>
              <a:rPr lang="zh-CN" altLang="en-US"/>
              <a:t>隆 庆</a:t>
            </a:r>
            <a:br>
              <a:rPr lang="zh-CN" altLang="en-US"/>
            </a:br>
            <a:br>
              <a:rPr lang="zh-CN" altLang="en-US"/>
            </a:br>
            <a:r>
              <a:rPr lang="en-US" altLang="zh-CN"/>
              <a:t>4</a:t>
            </a:r>
            <a:r>
              <a:rPr lang="zh-CN" altLang="en-US"/>
              <a:t>、明末起义领袖中，建立大顺政权的是</a:t>
            </a:r>
            <a:r>
              <a:rPr lang="en-US" altLang="zh-CN"/>
              <a:t>(   )</a:t>
            </a:r>
            <a:br>
              <a:rPr lang="en-US" altLang="zh-CN"/>
            </a:br>
            <a:r>
              <a:rPr lang="en-US" altLang="zh-CN"/>
              <a:t>A</a:t>
            </a:r>
            <a:r>
              <a:rPr lang="zh-CN" altLang="en-US"/>
              <a:t>李自成   </a:t>
            </a:r>
            <a:r>
              <a:rPr lang="en-US" altLang="zh-CN"/>
              <a:t>B</a:t>
            </a:r>
            <a:r>
              <a:rPr lang="zh-CN" altLang="en-US"/>
              <a:t>高迎祥        </a:t>
            </a:r>
            <a:r>
              <a:rPr lang="en-US" altLang="zh-CN"/>
              <a:t>C</a:t>
            </a:r>
            <a:r>
              <a:rPr lang="zh-CN" altLang="en-US"/>
              <a:t>张献忠    </a:t>
            </a:r>
            <a:r>
              <a:rPr lang="en-US" altLang="zh-CN"/>
              <a:t>D</a:t>
            </a:r>
            <a:r>
              <a:rPr lang="zh-CN" altLang="en-US"/>
              <a:t>吴三桂  </a:t>
            </a:r>
            <a:r>
              <a:rPr lang="zh-CN" altLang="en-US"/>
              <a:t>     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816215" y="1064895"/>
            <a:ext cx="520065" cy="7677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>
                <a:solidFill>
                  <a:srgbClr val="FF0000"/>
                </a:solidFill>
              </a:rPr>
              <a:t>A</a:t>
            </a:r>
            <a:endParaRPr lang="en-US" altLang="zh-CN" sz="44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921365" y="2854960"/>
            <a:ext cx="306070" cy="7677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>
                <a:solidFill>
                  <a:srgbClr val="FF0000"/>
                </a:solidFill>
              </a:rPr>
              <a:t>A</a:t>
            </a:r>
            <a:endParaRPr lang="en-US" altLang="zh-CN" sz="44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/>
              <a:t>教学目标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 fontAlgn="auto">
              <a:lnSpc>
                <a:spcPct val="150000"/>
              </a:lnSpc>
              <a:buNone/>
            </a:pPr>
            <a:r>
              <a:rPr lang="zh-CN" altLang="en-US" b="1"/>
              <a:t>（</a:t>
            </a:r>
            <a:r>
              <a:rPr lang="en-US" altLang="zh-CN" b="1"/>
              <a:t>1</a:t>
            </a:r>
            <a:r>
              <a:rPr lang="zh-CN" altLang="en-US" b="1"/>
              <a:t>）知道明末农民起义的基本情况</a:t>
            </a:r>
            <a:r>
              <a:rPr lang="en-US" altLang="zh-CN" b="1"/>
              <a:t>;</a:t>
            </a:r>
            <a:endParaRPr lang="en-US" altLang="zh-CN" b="1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b="1"/>
              <a:t>    </a:t>
            </a:r>
            <a:r>
              <a:rPr lang="en-US" altLang="zh-CN" b="1"/>
              <a:t>(2)</a:t>
            </a:r>
            <a:r>
              <a:rPr lang="zh-CN" altLang="en-US" b="1"/>
              <a:t>了解明朝灭亡和清军入关的有关史实；</a:t>
            </a:r>
            <a:endParaRPr lang="zh-CN" altLang="en-US" b="1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b="1"/>
              <a:t>    </a:t>
            </a:r>
            <a:r>
              <a:rPr lang="en-US" altLang="zh-CN" b="1"/>
              <a:t>(3)</a:t>
            </a:r>
            <a:r>
              <a:rPr lang="zh-CN" altLang="en-US" b="1"/>
              <a:t>理解明末内外交困的原因及其后果。</a:t>
            </a:r>
            <a:endParaRPr lang="zh-CN" altLang="en-US" b="1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一、政治腐败与社会动荡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82725"/>
            <a:ext cx="10515600" cy="4694555"/>
          </a:xfrm>
        </p:spPr>
        <p:txBody>
          <a:bodyPr>
            <a:normAutofit lnSpcReduction="10000"/>
          </a:bodyPr>
          <a:p>
            <a:r>
              <a:rPr lang="en-US" altLang="zh-CN"/>
              <a:t>1</a:t>
            </a:r>
            <a:r>
              <a:rPr lang="zh-CN" altLang="en-US"/>
              <a:t>、朝政腐败与社会动荡</a:t>
            </a:r>
            <a:endParaRPr lang="zh-CN" altLang="en-US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）朝政腐败的内部原因（阅读教材</a:t>
            </a:r>
            <a:r>
              <a:rPr lang="en-US" altLang="zh-CN"/>
              <a:t>84-85</a:t>
            </a:r>
            <a:r>
              <a:rPr lang="zh-CN" altLang="en-US"/>
              <a:t>）</a:t>
            </a:r>
            <a:endParaRPr lang="en-US" altLang="zh-CN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/>
              <a:t>  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60145" y="2686685"/>
            <a:ext cx="6426200" cy="2540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en-US" altLang="zh-CN" sz="2800">
                <a:sym typeface="+mn-ea"/>
              </a:rPr>
              <a:t> </a:t>
            </a:r>
            <a:r>
              <a:rPr lang="zh-CN" altLang="en-US" sz="2800">
                <a:sym typeface="+mn-ea"/>
              </a:rPr>
              <a:t>明代中后期，政治腐败</a:t>
            </a:r>
            <a:endParaRPr lang="zh-CN" altLang="en-US"/>
          </a:p>
          <a:p>
            <a:pPr algn="l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2800">
                <a:sym typeface="+mn-ea"/>
              </a:rPr>
              <a:t>  经济上大肆搜刮民间财富</a:t>
            </a:r>
            <a:endParaRPr lang="zh-CN" altLang="en-US"/>
          </a:p>
          <a:p>
            <a:pPr algn="l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2800">
                <a:sym typeface="+mn-ea"/>
              </a:rPr>
              <a:t>  自然灾害</a:t>
            </a:r>
            <a:endParaRPr lang="zh-CN" altLang="en-US"/>
          </a:p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38200" y="5005705"/>
            <a:ext cx="77393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1</a:t>
            </a:r>
            <a:r>
              <a:rPr lang="zh-CN" altLang="en-US" sz="2800"/>
              <a:t>、朝政腐败的外部原因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1092200" y="5632450"/>
            <a:ext cx="74853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11616-1636</a:t>
            </a:r>
            <a:r>
              <a:rPr lang="zh-CN" altLang="en-US" sz="2800"/>
              <a:t>明朝北部受到女真族的威胁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914e39dda06646e7a08097e0c8651381_th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07340" y="499110"/>
            <a:ext cx="9613265" cy="50152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976485" y="789305"/>
            <a:ext cx="792480" cy="31819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ctr"/>
            <a:r>
              <a:rPr lang="zh-CN" altLang="en-US" sz="4000" b="1">
                <a:solidFill>
                  <a:srgbClr val="FF0000"/>
                </a:solidFill>
              </a:rPr>
              <a:t>李自成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二、李自成起义</a:t>
            </a:r>
            <a:r>
              <a:rPr lang="zh-CN" altLang="en-US" sz="2800"/>
              <a:t>（</a:t>
            </a:r>
            <a:r>
              <a:rPr lang="zh-CN" altLang="en-US" sz="2800">
                <a:sym typeface="+mn-ea"/>
              </a:rPr>
              <a:t>阅读教材</a:t>
            </a:r>
            <a:r>
              <a:rPr lang="en-US" altLang="zh-CN" sz="2800">
                <a:sym typeface="+mn-ea"/>
              </a:rPr>
              <a:t>85</a:t>
            </a:r>
            <a:r>
              <a:rPr lang="zh-CN" altLang="en-US" sz="2800">
                <a:sym typeface="+mn-ea"/>
              </a:rPr>
              <a:t>）</a:t>
            </a:r>
            <a:endParaRPr lang="zh-CN" altLang="en-US" sz="28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5367020"/>
          </a:xfrm>
        </p:spPr>
        <p:txBody>
          <a:bodyPr/>
          <a:p>
            <a:r>
              <a:rPr lang="zh-CN" altLang="en-US"/>
              <a:t>爆发的原因</a:t>
            </a:r>
            <a:r>
              <a:rPr lang="en-US" altLang="zh-CN"/>
              <a:t>:</a:t>
            </a:r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r>
              <a:rPr lang="zh-CN" altLang="en-US"/>
              <a:t>代表：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口号：</a:t>
            </a:r>
            <a:endParaRPr lang="zh-CN" altLang="en-US"/>
          </a:p>
          <a:p>
            <a:pPr marL="0" indent="0">
              <a:buNone/>
            </a:pPr>
            <a:endParaRPr lang="en-US" altLang="zh-CN"/>
          </a:p>
        </p:txBody>
      </p:sp>
      <p:sp>
        <p:nvSpPr>
          <p:cNvPr id="5" name="文本框 4"/>
          <p:cNvSpPr txBox="1"/>
          <p:nvPr/>
        </p:nvSpPr>
        <p:spPr>
          <a:xfrm>
            <a:off x="1374140" y="2419985"/>
            <a:ext cx="7350760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2400">
                <a:sym typeface="+mn-ea"/>
              </a:rPr>
              <a:t>政治腐败严重，国家财政危机深重；不断加派赋税，民众不堪重负，怨声载道，阶级矛盾异常尖锐，连年大旱，官府不顾百姓死活。</a:t>
            </a:r>
            <a:endParaRPr lang="en-US" altLang="zh-CN" sz="2400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18590" y="5064125"/>
            <a:ext cx="715581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在各支农民起义军中，李自成的队伍发展快，成为起义的主力军。</a:t>
            </a:r>
            <a:endParaRPr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1181735" y="6396990"/>
            <a:ext cx="40043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ym typeface="+mn-ea"/>
              </a:rPr>
              <a:t>“</a:t>
            </a:r>
            <a:r>
              <a:rPr lang="zh-CN" altLang="en-US" sz="2800">
                <a:sym typeface="+mn-ea"/>
              </a:rPr>
              <a:t>均田免赋</a:t>
            </a:r>
            <a:r>
              <a:rPr lang="en-US" altLang="zh-CN" sz="2800">
                <a:sym typeface="+mn-ea"/>
              </a:rPr>
              <a:t>”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r>
              <a:rPr lang="zh-CN" altLang="en-US"/>
              <a:t>建立政权：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/>
              <a:t>明朝灭亡：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时间：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标志：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418590" y="2509520"/>
            <a:ext cx="51098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时间：</a:t>
            </a:r>
            <a:r>
              <a:rPr lang="en-US" altLang="zh-CN" sz="2400"/>
              <a:t>1643</a:t>
            </a:r>
            <a:endParaRPr lang="en-US" altLang="zh-CN" sz="2400"/>
          </a:p>
        </p:txBody>
      </p:sp>
      <p:sp>
        <p:nvSpPr>
          <p:cNvPr id="5" name="文本框 4"/>
          <p:cNvSpPr txBox="1"/>
          <p:nvPr/>
        </p:nvSpPr>
        <p:spPr>
          <a:xfrm>
            <a:off x="1433830" y="3077845"/>
            <a:ext cx="531876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400"/>
              <a:t>建立者：李自成</a:t>
            </a:r>
            <a:endParaRPr lang="en-US" altLang="zh-CN" sz="2400"/>
          </a:p>
        </p:txBody>
      </p:sp>
      <p:sp>
        <p:nvSpPr>
          <p:cNvPr id="6" name="文本框 5"/>
          <p:cNvSpPr txBox="1"/>
          <p:nvPr/>
        </p:nvSpPr>
        <p:spPr>
          <a:xfrm>
            <a:off x="1433830" y="3535045"/>
            <a:ext cx="473646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400"/>
              <a:t>国号：大顺</a:t>
            </a:r>
            <a:endParaRPr lang="en-US" altLang="zh-CN" sz="2400"/>
          </a:p>
        </p:txBody>
      </p:sp>
      <p:sp>
        <p:nvSpPr>
          <p:cNvPr id="7" name="文本框 6"/>
          <p:cNvSpPr txBox="1"/>
          <p:nvPr/>
        </p:nvSpPr>
        <p:spPr>
          <a:xfrm>
            <a:off x="1926590" y="4602480"/>
            <a:ext cx="34366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400"/>
              <a:t>1644</a:t>
            </a:r>
            <a:endParaRPr lang="en-US" altLang="zh-CN" sz="2400"/>
          </a:p>
        </p:txBody>
      </p:sp>
      <p:sp>
        <p:nvSpPr>
          <p:cNvPr id="9" name="文本框 8"/>
          <p:cNvSpPr txBox="1"/>
          <p:nvPr/>
        </p:nvSpPr>
        <p:spPr>
          <a:xfrm>
            <a:off x="1926590" y="5062855"/>
            <a:ext cx="48260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400"/>
              <a:t>崇祯帝自尽煤山，明朝灭亡</a:t>
            </a:r>
            <a:endParaRPr lang="en-US" altLang="zh-CN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20121217110514316056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38200" y="365125"/>
            <a:ext cx="8879840" cy="59169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037445" y="789940"/>
            <a:ext cx="792480" cy="45586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4000" b="1"/>
              <a:t>刘恺威演皇太极</a:t>
            </a:r>
            <a:endParaRPr lang="zh-CN" altLang="en-US" sz="4000" b="1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三、满族兴起与清兵入关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orient="vert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223645" y="2319655"/>
            <a:ext cx="24631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/>
              <a:t>1616</a:t>
            </a:r>
            <a:endParaRPr lang="en-US" altLang="zh-CN" sz="2800">
              <a:cs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59120" y="2319655"/>
            <a:ext cx="20034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/>
              <a:t>1635</a:t>
            </a:r>
            <a:endParaRPr lang="en-US" altLang="zh-CN" sz="2800"/>
          </a:p>
        </p:txBody>
      </p:sp>
      <p:sp>
        <p:nvSpPr>
          <p:cNvPr id="6" name="文本框 5"/>
          <p:cNvSpPr txBox="1"/>
          <p:nvPr/>
        </p:nvSpPr>
        <p:spPr>
          <a:xfrm>
            <a:off x="1591310" y="3469005"/>
            <a:ext cx="275336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800"/>
              <a:t>努尔哈赤</a:t>
            </a:r>
            <a:endParaRPr lang="en-US" altLang="zh-CN" sz="2800"/>
          </a:p>
        </p:txBody>
      </p:sp>
      <p:sp>
        <p:nvSpPr>
          <p:cNvPr id="7" name="文本框 6"/>
          <p:cNvSpPr txBox="1"/>
          <p:nvPr/>
        </p:nvSpPr>
        <p:spPr>
          <a:xfrm>
            <a:off x="1407795" y="4614545"/>
            <a:ext cx="2738120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800"/>
              <a:t>统一女真各部，建立后金</a:t>
            </a:r>
            <a:endParaRPr lang="en-US" altLang="zh-CN" sz="2800"/>
          </a:p>
        </p:txBody>
      </p:sp>
      <p:sp>
        <p:nvSpPr>
          <p:cNvPr id="8" name="文本框 7"/>
          <p:cNvSpPr txBox="1"/>
          <p:nvPr/>
        </p:nvSpPr>
        <p:spPr>
          <a:xfrm>
            <a:off x="5322570" y="3237230"/>
            <a:ext cx="267716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/>
              <a:t>皇太极</a:t>
            </a:r>
            <a:endParaRPr lang="en-US" altLang="zh-CN" sz="2800"/>
          </a:p>
        </p:txBody>
      </p:sp>
      <p:sp>
        <p:nvSpPr>
          <p:cNvPr id="9" name="文本框 8"/>
          <p:cNvSpPr txBox="1"/>
          <p:nvPr/>
        </p:nvSpPr>
        <p:spPr>
          <a:xfrm>
            <a:off x="5796915" y="4614545"/>
            <a:ext cx="2921635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800"/>
              <a:t>改族名为满洲，国号为清</a:t>
            </a:r>
            <a:endParaRPr lang="en-US" altLang="zh-CN" sz="2800"/>
          </a:p>
        </p:txBody>
      </p:sp>
      <p:sp>
        <p:nvSpPr>
          <p:cNvPr id="10" name="右箭头 9"/>
          <p:cNvSpPr/>
          <p:nvPr/>
        </p:nvSpPr>
        <p:spPr>
          <a:xfrm>
            <a:off x="3456305" y="2489200"/>
            <a:ext cx="2202815" cy="3524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下箭头 10"/>
          <p:cNvSpPr/>
          <p:nvPr/>
        </p:nvSpPr>
        <p:spPr>
          <a:xfrm>
            <a:off x="2462530" y="2841625"/>
            <a:ext cx="274955" cy="627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下箭头 12"/>
          <p:cNvSpPr/>
          <p:nvPr/>
        </p:nvSpPr>
        <p:spPr>
          <a:xfrm>
            <a:off x="6523355" y="2747645"/>
            <a:ext cx="274955" cy="627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下箭头 13"/>
          <p:cNvSpPr/>
          <p:nvPr/>
        </p:nvSpPr>
        <p:spPr>
          <a:xfrm>
            <a:off x="2462530" y="3987165"/>
            <a:ext cx="274955" cy="627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下箭头 14"/>
          <p:cNvSpPr/>
          <p:nvPr/>
        </p:nvSpPr>
        <p:spPr>
          <a:xfrm>
            <a:off x="6523990" y="3755390"/>
            <a:ext cx="274955" cy="627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743075" y="5776595"/>
            <a:ext cx="821436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</a:rPr>
              <a:t>明亡后，吴三桂降清，引清入关</a:t>
            </a:r>
            <a:r>
              <a:rPr lang="zh-CN" altLang="en-US"/>
              <a:t>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 animBg="1"/>
      <p:bldP spid="6" grpId="0"/>
      <p:bldP spid="14" grpId="0" animBg="1"/>
      <p:bldP spid="7" grpId="0"/>
      <p:bldP spid="5" grpId="0"/>
      <p:bldP spid="13" grpId="0" animBg="1"/>
      <p:bldP spid="8" grpId="0"/>
      <p:bldP spid="15" grpId="0" animBg="1"/>
      <p:bldP spid="9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课堂练习</a:t>
            </a:r>
            <a:endParaRPr lang="zh-CN" altLang="en-US" b="1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orient="vert" idx="1"/>
          </p:nvPr>
        </p:nvSpPr>
        <p:spPr>
          <a:xfrm>
            <a:off x="547370" y="2115820"/>
            <a:ext cx="11249025" cy="4351655"/>
          </a:xfrm>
        </p:spPr>
        <p:txBody>
          <a:bodyPr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16330" y="2242820"/>
            <a:ext cx="9636760" cy="7045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/>
              <a:t>1</a:t>
            </a:r>
            <a:r>
              <a:rPr lang="zh-CN" altLang="en-US" sz="3200" b="1"/>
              <a:t>、</a:t>
            </a:r>
            <a:r>
              <a:rPr lang="zh-CN" altLang="en-US" sz="3200" b="1"/>
              <a:t>下列哪项不是明朝中后期政治腐败的表现（  ）</a:t>
            </a:r>
            <a:endParaRPr lang="zh-CN" altLang="en-US" sz="3200" b="1"/>
          </a:p>
          <a:p>
            <a:r>
              <a:rPr lang="en-US" altLang="zh-CN" sz="3200" b="1"/>
              <a:t>A</a:t>
            </a:r>
            <a:r>
              <a:rPr lang="zh-CN" altLang="en-US" sz="3200" b="1"/>
              <a:t>皇帝沉迷享乐，疏于朝政                    </a:t>
            </a:r>
            <a:r>
              <a:rPr lang="en-US" altLang="zh-CN" sz="3200" b="1"/>
              <a:t>B</a:t>
            </a:r>
            <a:r>
              <a:rPr lang="zh-CN" altLang="en-US" sz="3200" b="1"/>
              <a:t>皇室内部勾心斗角，纷争不断</a:t>
            </a:r>
            <a:endParaRPr lang="zh-CN" altLang="en-US" sz="3200" b="1"/>
          </a:p>
          <a:p>
            <a:r>
              <a:rPr lang="en-US" altLang="zh-CN" sz="3200" b="1"/>
              <a:t>C</a:t>
            </a:r>
            <a:r>
              <a:rPr lang="zh-CN" altLang="en-US" sz="3200" b="1"/>
              <a:t>天灾人祸，战火连绵                             </a:t>
            </a:r>
            <a:r>
              <a:rPr lang="en-US" altLang="zh-CN" sz="3200" b="1"/>
              <a:t>D</a:t>
            </a:r>
            <a:r>
              <a:rPr lang="zh-CN" altLang="en-US" sz="3200" b="1"/>
              <a:t>大臣们 结党营私，争权夺利</a:t>
            </a:r>
            <a:endParaRPr lang="zh-CN" altLang="en-US" sz="3200" b="1"/>
          </a:p>
          <a:p>
            <a:r>
              <a:rPr lang="en-US" altLang="zh-CN" sz="3200" b="1"/>
              <a:t>2</a:t>
            </a:r>
            <a:r>
              <a:rPr lang="zh-CN" altLang="en-US" sz="3200" b="1"/>
              <a:t>、</a:t>
            </a:r>
            <a:r>
              <a:rPr lang="zh-CN" altLang="en-US" sz="3200" b="1"/>
              <a:t>明朝中后期，导致大量农民流离失所的主要原因</a:t>
            </a:r>
            <a:r>
              <a:rPr lang="en-US" altLang="zh-CN" sz="3200" b="1"/>
              <a:t>(    )</a:t>
            </a:r>
            <a:endParaRPr lang="en-US" altLang="zh-CN" sz="3200" b="1"/>
          </a:p>
          <a:p>
            <a:r>
              <a:rPr lang="en-US" altLang="zh-CN" sz="3200" b="1"/>
              <a:t>A</a:t>
            </a:r>
            <a:r>
              <a:rPr lang="zh-CN" altLang="en-US" sz="3200" b="1"/>
              <a:t>朋党之争                                                     </a:t>
            </a:r>
            <a:r>
              <a:rPr lang="en-US" altLang="zh-CN" sz="3200" b="1"/>
              <a:t>B</a:t>
            </a:r>
            <a:r>
              <a:rPr lang="zh-CN" altLang="en-US" sz="3200" b="1"/>
              <a:t>土地兼并严重</a:t>
            </a:r>
            <a:endParaRPr lang="zh-CN" altLang="en-US" sz="3200" b="1"/>
          </a:p>
          <a:p>
            <a:r>
              <a:rPr lang="en-US" altLang="zh-CN" sz="3200" b="1"/>
              <a:t>C</a:t>
            </a:r>
            <a:r>
              <a:rPr lang="zh-CN" altLang="en-US" sz="3200" b="1"/>
              <a:t>藩镇割据                                                      </a:t>
            </a:r>
            <a:r>
              <a:rPr lang="en-US" altLang="zh-CN" sz="3200" b="1"/>
              <a:t>D</a:t>
            </a:r>
            <a:r>
              <a:rPr lang="zh-CN" altLang="en-US" sz="3200" b="1"/>
              <a:t>宦官专权</a:t>
            </a:r>
            <a:endParaRPr lang="zh-CN" altLang="en-US" sz="3200" b="1"/>
          </a:p>
          <a:p>
            <a:r>
              <a:rPr lang="en-US" altLang="zh-CN" sz="3200" b="1"/>
              <a:t>                                </a:t>
            </a:r>
            <a:endParaRPr lang="en-US" altLang="zh-CN" sz="3200" b="1"/>
          </a:p>
          <a:p>
            <a:endParaRPr lang="zh-CN" altLang="en-US" sz="3200" b="1"/>
          </a:p>
          <a:p>
            <a:endParaRPr lang="zh-CN" altLang="en-US" sz="3200" b="1"/>
          </a:p>
          <a:p>
            <a:r>
              <a:rPr lang="zh-CN" altLang="en-US"/>
              <a:t>   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483725" y="2156460"/>
            <a:ext cx="459105" cy="829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 b="1">
                <a:solidFill>
                  <a:srgbClr val="FF0000"/>
                </a:solidFill>
              </a:rPr>
              <a:t>C</a:t>
            </a:r>
            <a:endParaRPr lang="en-US" altLang="zh-CN" sz="48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15085" y="5338445"/>
            <a:ext cx="458470" cy="829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 b="1">
                <a:solidFill>
                  <a:srgbClr val="FF0000"/>
                </a:solidFill>
              </a:rPr>
              <a:t>B</a:t>
            </a:r>
            <a:endParaRPr lang="en-US" altLang="zh-CN" sz="4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878</Words>
  <Application>WPS 演示</Application>
  <Paragraphs>108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Calibri Light</vt:lpstr>
      <vt:lpstr>Calibri</vt:lpstr>
      <vt:lpstr>微软雅黑</vt:lpstr>
      <vt:lpstr>Office 主题</vt:lpstr>
      <vt:lpstr>第十七课    明朝的灭亡</vt:lpstr>
      <vt:lpstr>教学目标</vt:lpstr>
      <vt:lpstr>一、政治腐败与社会动荡</vt:lpstr>
      <vt:lpstr>PowerPoint 演示文稿</vt:lpstr>
      <vt:lpstr>二、李自成起义（阅读教材85）</vt:lpstr>
      <vt:lpstr>PowerPoint 演示文稿</vt:lpstr>
      <vt:lpstr>PowerPoint 演示文稿</vt:lpstr>
      <vt:lpstr>三、满族兴起与清兵入关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lxj</cp:lastModifiedBy>
  <dcterms:created xsi:type="dcterms:W3CDTF">2015-05-05T08:02:00Z</dcterms:created>
  <dcterms:modified xsi:type="dcterms:W3CDTF">2018-09-07T23:39:35Z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