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0" r:id="rId3"/>
    <p:sldId id="284" r:id="rId4"/>
    <p:sldId id="285" r:id="rId5"/>
    <p:sldId id="268" r:id="rId6"/>
    <p:sldId id="286" r:id="rId7"/>
    <p:sldId id="287" r:id="rId8"/>
    <p:sldId id="288" r:id="rId9"/>
    <p:sldId id="289" r:id="rId10"/>
    <p:sldId id="290" r:id="rId11"/>
    <p:sldId id="276" r:id="rId12"/>
    <p:sldId id="291" r:id="rId13"/>
    <p:sldId id="292" r:id="rId14"/>
    <p:sldId id="293" r:id="rId15"/>
    <p:sldId id="294" r:id="rId16"/>
    <p:sldId id="265" r:id="rId17"/>
    <p:sldId id="295" r:id="rId18"/>
    <p:sldId id="278" r:id="rId19"/>
    <p:sldId id="296" r:id="rId20"/>
    <p:sldId id="297" r:id="rId21"/>
    <p:sldId id="279" r:id="rId22"/>
    <p:sldId id="29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8" d="100"/>
          <a:sy n="88" d="100"/>
        </p:scale>
        <p:origin x="570"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p:cNvSpPr/>
          <p:nvPr userDrawn="1"/>
        </p:nvSpPr>
        <p:spPr>
          <a:xfrm>
            <a:off x="3275856"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单元知识导览</a:t>
            </a: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中考考点精讲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1312178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重点难点突破</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易混易错辨析</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16.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7" name="圆角矩形 6">
            <a:hlinkClick r:id="rId16"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中考考点精讲</a:t>
            </a:r>
            <a:endParaRPr lang="zh-CN" altLang="en-US" sz="1200" dirty="0">
              <a:latin typeface="黑体" panose="02010600030101010101" pitchFamily="2" charset="-122"/>
              <a:ea typeface="黑体" panose="02010600030101010101" pitchFamily="2" charset="-122"/>
            </a:endParaRPr>
          </a:p>
        </p:txBody>
      </p:sp>
      <p:sp>
        <p:nvSpPr>
          <p:cNvPr id="8" name="圆角矩形 7">
            <a:hlinkClick r:id="rId17"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重点难点突破</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8"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易混易错辨析</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61" r:id="rId5"/>
    <p:sldLayoutId id="2147483653" r:id="rId6"/>
    <p:sldLayoutId id="2147483654" r:id="rId7"/>
    <p:sldLayoutId id="2147483651"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11.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11.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11.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11.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11.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课题</a:t>
            </a:r>
            <a:r>
              <a:rPr lang="en-US" altLang="zh-CN"/>
              <a:t>2</a:t>
            </a:r>
            <a:r>
              <a:rPr lang="zh-CN" altLang="zh-CN"/>
              <a:t>　氧气</a:t>
            </a:r>
          </a:p>
        </p:txBody>
      </p:sp>
    </p:spTree>
    <p:extLst>
      <p:ext uri="{BB962C8B-B14F-4D97-AF65-F5344CB8AC3E}">
        <p14:creationId xmlns:p14="http://schemas.microsoft.com/office/powerpoint/2010/main" xmlns="" val="109518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443580"/>
            <a:ext cx="8128000" cy="2224840"/>
          </a:xfrm>
          <a:prstGeom prst="rect">
            <a:avLst/>
          </a:prstGeom>
        </p:spPr>
        <p:txBody>
          <a:bodyPr>
            <a:spAutoFit/>
          </a:bodyPr>
          <a:lstStyle/>
          <a:p>
            <a:pPr>
              <a:lnSpc>
                <a:spcPct val="120000"/>
              </a:lnSpc>
              <a:spcAft>
                <a:spcPts val="100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名师点题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解答此类题目要注意</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对于物质燃烧现象的描述要正确区分现象和结论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不能把燃烧生成物作为结论。</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由于氧气浓度不同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可燃物在空气中和氧气中燃烧的现象有所不同。</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22718214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506264"/>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考点三</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化合反应和氧化反应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化合反应与氧化反应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分类依据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化合反应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两种或两种以上物质生成一种物质的反应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多变一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物质与氧气发生的反应</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W91.eps" descr="id:2147488007;FounderCES"/>
          <p:cNvPicPr/>
          <p:nvPr/>
        </p:nvPicPr>
        <p:blipFill>
          <a:blip r:embed="rId5"/>
          <a:stretch>
            <a:fillRect/>
          </a:stretch>
        </p:blipFill>
        <p:spPr>
          <a:xfrm>
            <a:off x="2109807" y="2560340"/>
            <a:ext cx="4334401" cy="1156648"/>
          </a:xfrm>
          <a:prstGeom prst="rect">
            <a:avLst/>
          </a:prstGeom>
        </p:spPr>
      </p:pic>
    </p:spTree>
    <p:extLst>
      <p:ext uri="{BB962C8B-B14F-4D97-AF65-F5344CB8AC3E}">
        <p14:creationId xmlns:p14="http://schemas.microsoft.com/office/powerpoint/2010/main" xmlns="" val="148614857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两者的关系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不存在从属关系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化合反应不一定是氧化反应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氧化反应也不一定是化合反应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为化合反应</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为氧化反应。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物质与氧气发生的反应且生成物只有一种的反应既是氧化反应又是化合反应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温馨提示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化合反应是化学反应的基本类型之一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而氧化反应是从是否有氧气参加的角度对化学反应进行分类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不属于化学反应的基本类型。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562810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768649"/>
            <a:ext cx="8128000" cy="762797"/>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氧化反应与缓慢氧化的区别和联系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14927769"/>
              </p:ext>
            </p:extLst>
          </p:nvPr>
        </p:nvGraphicFramePr>
        <p:xfrm>
          <a:off x="508000" y="2348880"/>
          <a:ext cx="8128000" cy="2986535"/>
        </p:xfrm>
        <a:graphic>
          <a:graphicData uri="http://schemas.openxmlformats.org/presentationml/2006/ole">
            <p:oleObj spid="_x0000_s4099" name="文档" r:id="rId6" imgW="3910459" imgH="1437376" progId="Word.Document.12">
              <p:embed/>
            </p:oleObj>
          </a:graphicData>
        </a:graphic>
      </p:graphicFrame>
    </p:spTree>
    <p:extLst>
      <p:ext uri="{BB962C8B-B14F-4D97-AF65-F5344CB8AC3E}">
        <p14:creationId xmlns:p14="http://schemas.microsoft.com/office/powerpoint/2010/main" xmlns="" val="32791011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5"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84784"/>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　下列反应中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既属于氧化反应又属于化合反应的是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有氧气参加的反应一定属于氧化反应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即反应</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化合反应的特点是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反应物有两种或两种以上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而生成物只有一种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只有反应</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具有此特点。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716687452"/>
              </p:ext>
            </p:extLst>
          </p:nvPr>
        </p:nvGraphicFramePr>
        <p:xfrm>
          <a:off x="323528" y="2068338"/>
          <a:ext cx="8128000" cy="2080742"/>
        </p:xfrm>
        <a:graphic>
          <a:graphicData uri="http://schemas.openxmlformats.org/presentationml/2006/ole">
            <p:oleObj spid="_x0000_s5123" name="文档" r:id="rId6" imgW="3839157" imgH="982255" progId="Word.Document.12">
              <p:embed/>
            </p:oleObj>
          </a:graphicData>
        </a:graphic>
      </p:graphicFrame>
      <p:sp>
        <p:nvSpPr>
          <p:cNvPr id="8" name="矩形 7"/>
          <p:cNvSpPr/>
          <p:nvPr/>
        </p:nvSpPr>
        <p:spPr>
          <a:xfrm>
            <a:off x="508000" y="4293096"/>
            <a:ext cx="8159964" cy="1248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5541977"/>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968428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7" name="流程图: 可选过程 6">
            <a:hlinkClick r:id="rId4" action="ppaction://hlinksldjump"/>
          </p:cNvPr>
          <p:cNvSpPr/>
          <p:nvPr/>
        </p:nvSpPr>
        <p:spPr>
          <a:xfrm>
            <a:off x="2479778"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考点三</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燕尾形 8"/>
          <p:cNvSpPr/>
          <p:nvPr/>
        </p:nvSpPr>
        <p:spPr>
          <a:xfrm>
            <a:off x="2544890"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2646712"/>
            <a:ext cx="8128000" cy="1818575"/>
          </a:xfrm>
          <a:prstGeom prst="rect">
            <a:avLst/>
          </a:prstGeom>
        </p:spPr>
        <p:txBody>
          <a:bodyPr>
            <a:spAutoFit/>
          </a:bodyPr>
          <a:lstStyle/>
          <a:p>
            <a:pPr>
              <a:lnSpc>
                <a:spcPct val="120000"/>
              </a:lnSpc>
              <a:spcAft>
                <a:spcPts val="100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名师点题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解答此类题目应注意两种反应的分类角度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氧化反应是与氧气发生的反应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化合反应是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多变一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的反应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根据这些反应特点作出判断。</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319461055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1164639"/>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一、常见可燃物在氧气中燃烧的现象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辽宁盘锦中考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下列有关实验现象的描述正确的是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红磷燃烧产生大量白色烟雾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铁丝在空气中剧烈燃烧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火星四射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硫在氧气中燃烧发出明亮的蓝紫色火焰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木炭在空气中充分燃烧生成二氧化碳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红磷燃烧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产生大量的白烟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而不是白色烟雾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铁丝在空气中只能烧至发红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不会产生火星</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发出明亮的蓝紫色火焰</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木炭在空气中充分燃烧生成二氧化碳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是实验结论而不是实验现象</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2018" y="4005063"/>
            <a:ext cx="8159964" cy="16162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5661248"/>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一</a:t>
            </a:r>
          </a:p>
        </p:txBody>
      </p:sp>
      <p:sp>
        <p:nvSpPr>
          <p:cNvPr id="3" name="椭圆 2">
            <a:hlinkClick r:id="rId3" action="ppaction://hlinksldjump"/>
          </p:cNvPr>
          <p:cNvSpPr/>
          <p:nvPr/>
        </p:nvSpPr>
        <p:spPr>
          <a:xfrm>
            <a:off x="89959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mj-ea"/>
                <a:ea typeface="+mj-ea"/>
              </a:rPr>
              <a:t>二</a:t>
            </a:r>
          </a:p>
        </p:txBody>
      </p:sp>
      <p:sp>
        <p:nvSpPr>
          <p:cNvPr id="4" name="矩形 3"/>
          <p:cNvSpPr>
            <a:spLocks noChangeAspect="1"/>
          </p:cNvSpPr>
          <p:nvPr/>
        </p:nvSpPr>
        <p:spPr>
          <a:xfrm>
            <a:off x="508000" y="1174980"/>
            <a:ext cx="8128000" cy="5373779"/>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方法点拨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化学实验现象的观察和描述</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b="1">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物质燃烧现象的正确描述</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描述物质燃烧的现象一般按照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一光、二热、三生成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的顺序。即首先描述燃烧发出什么颜色的光或火焰是什么颜色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其次描述是否放出热量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最后描述生成了一种什么样的物质。</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描述实验现象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三忌</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忌把生成物的名称当作实验现象来描述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我们所观察到的只是反应时的表面现象。</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忌脱离实验实际。忽略亲身去实验并进行观察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或在实验中不注意观察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结果在描述时把黑色固体说成白色固体等。</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忌片面描述实验现象。描述时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往往只注重其中某一方面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而忽略了另一方面</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4022246665"/>
      </p:ext>
    </p:extLst>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1967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二、氧气化学性质的实验探究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下列</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两图分别表示硫、铁丝在氧气中燃烧的示意图。请填空</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a:t>
            </a:r>
            <a:r>
              <a:rPr lang="zh-CN" altLang="zh-CN" sz="2200">
                <a:solidFill>
                  <a:srgbClr val="000000"/>
                </a:solidFill>
                <a:latin typeface="Times New Roman" panose="02020603050405020304" pitchFamily="18" charset="0"/>
                <a:cs typeface="Times New Roman" panose="02020603050405020304" pitchFamily="18" charset="0"/>
              </a:rPr>
              <a:t>图中水的作用是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(2)B</a:t>
            </a:r>
            <a:r>
              <a:rPr lang="zh-CN" altLang="zh-CN" sz="2200">
                <a:solidFill>
                  <a:srgbClr val="000000"/>
                </a:solidFill>
                <a:latin typeface="Times New Roman" panose="02020603050405020304" pitchFamily="18" charset="0"/>
                <a:cs typeface="Times New Roman" panose="02020603050405020304" pitchFamily="18" charset="0"/>
              </a:rPr>
              <a:t>图中水的作用是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(3)B</a:t>
            </a:r>
            <a:r>
              <a:rPr lang="zh-CN" altLang="zh-CN" sz="2200">
                <a:solidFill>
                  <a:srgbClr val="000000"/>
                </a:solidFill>
                <a:latin typeface="Times New Roman" panose="02020603050405020304" pitchFamily="18" charset="0"/>
                <a:cs typeface="Times New Roman" panose="02020603050405020304" pitchFamily="18" charset="0"/>
              </a:rPr>
              <a:t>图中的铁丝为什么要绕成螺旋状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92.eps" descr="id:2147488043;FounderCES"/>
          <p:cNvPicPr/>
          <p:nvPr/>
        </p:nvPicPr>
        <p:blipFill>
          <a:blip r:embed="rId4"/>
          <a:stretch>
            <a:fillRect/>
          </a:stretch>
        </p:blipFill>
        <p:spPr>
          <a:xfrm>
            <a:off x="2843808" y="2132856"/>
            <a:ext cx="2804522" cy="2160240"/>
          </a:xfrm>
          <a:prstGeom prst="rect">
            <a:avLst/>
          </a:prstGeom>
        </p:spPr>
      </p:pic>
    </p:spTree>
    <p:extLst>
      <p:ext uri="{BB962C8B-B14F-4D97-AF65-F5344CB8AC3E}">
        <p14:creationId xmlns:p14="http://schemas.microsoft.com/office/powerpoint/2010/main" xmlns="" val="3007394255"/>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硫在氧气中燃烧生成二氧化硫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二氧化硫是一种空气污染物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集气瓶里加水的目的是吸收生成的二氧化硫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防止污染空气。</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铁丝在氧气里剧烈燃烧生成灼热的四氧化三铁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集气瓶里加水的目的是防止高温生成物溅落瓶底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使瓶底炸裂。</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铁丝绕成螺旋状的目的是增大与氧气的接触面积。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吸收生成的二氧化硫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防止污染空气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防止高温生成物溅落瓶底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使瓶底炸裂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增大与氧气反应的接触面积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6036" y="3933056"/>
            <a:ext cx="8159964" cy="1728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3392875"/>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222120"/>
            <a:ext cx="308449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考点一</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氧气的</a:t>
            </a:r>
            <a:r>
              <a:rPr lang="zh-CN" altLang="zh-CN" sz="2200" u="sng"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物理性质</a:t>
            </a:r>
            <a:r>
              <a:rPr lang="en-US" altLang="zh-CN" sz="2200" u="sng"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43338452"/>
              </p:ext>
            </p:extLst>
          </p:nvPr>
        </p:nvGraphicFramePr>
        <p:xfrm>
          <a:off x="508000" y="1772271"/>
          <a:ext cx="8128000" cy="4621414"/>
        </p:xfrm>
        <a:graphic>
          <a:graphicData uri="http://schemas.openxmlformats.org/presentationml/2006/ole">
            <p:oleObj spid="_x0000_s1027" name="文档" r:id="rId6" imgW="3901096" imgH="2217636" progId="Word.Document.12">
              <p:embed/>
            </p:oleObj>
          </a:graphicData>
        </a:graphic>
      </p:graphicFrame>
    </p:spTree>
    <p:extLst>
      <p:ext uri="{BB962C8B-B14F-4D97-AF65-F5344CB8AC3E}">
        <p14:creationId xmlns:p14="http://schemas.microsoft.com/office/powerpoint/2010/main" xmlns="" val="31100244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椭圆 1">
            <a:hlinkClick r:id="rId2" action="ppaction://hlinksldjump"/>
          </p:cNvPr>
          <p:cNvSpPr/>
          <p:nvPr/>
        </p:nvSpPr>
        <p:spPr>
          <a:xfrm>
            <a:off x="539552" y="836712"/>
            <a:ext cx="288032" cy="288032"/>
          </a:xfrm>
          <a:prstGeom prst="ellipse">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mj-ea"/>
                <a:ea typeface="+mj-ea"/>
              </a:rPr>
              <a:t>一</a:t>
            </a:r>
            <a:endParaRPr lang="zh-CN" altLang="en-US" sz="1200" dirty="0">
              <a:latin typeface="+mj-ea"/>
              <a:ea typeface="+mj-ea"/>
            </a:endParaRPr>
          </a:p>
        </p:txBody>
      </p:sp>
      <p:sp>
        <p:nvSpPr>
          <p:cNvPr id="3" name="椭圆 2">
            <a:hlinkClick r:id="rId3" action="ppaction://hlinksldjump"/>
          </p:cNvPr>
          <p:cNvSpPr/>
          <p:nvPr/>
        </p:nvSpPr>
        <p:spPr>
          <a:xfrm>
            <a:off x="899592" y="836712"/>
            <a:ext cx="288032" cy="288032"/>
          </a:xfrm>
          <a:prstGeom prst="ellipse">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二</a:t>
            </a:r>
          </a:p>
        </p:txBody>
      </p:sp>
      <p:sp>
        <p:nvSpPr>
          <p:cNvPr id="5" name="矩形 4"/>
          <p:cNvSpPr>
            <a:spLocks noChangeAspect="1"/>
          </p:cNvSpPr>
          <p:nvPr/>
        </p:nvSpPr>
        <p:spPr>
          <a:xfrm>
            <a:off x="508000" y="1164094"/>
            <a:ext cx="8128000" cy="5373779"/>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解题必备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集气瓶中水的作用</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r>
            <a:b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b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硫燃烧生成的二氧化硫是有毒气体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预先在瓶中放入少量水的目的是将二氧化硫吸收。</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r>
            <a:b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b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铁丝燃烧的实验中加水的目的是防止炸裂瓶底。</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r>
            <a:b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b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实验操作</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r>
            <a:b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b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木炭在氧气中燃烧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把燃着的木炭由上到下缓慢地伸入集气瓶里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是防止燃烧放出的热量使集气瓶中部和上部尚未反应的氧气受热排出</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铁丝在氧气中燃烧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待火柴快熄灭时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再将铁丝缓慢伸入氧气中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防止火柴燃烧时消耗氧气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保证有充足的氧气与铁丝反应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缓慢伸入氧气中是防止铁丝燃烧时放出的热量使未反应的氧气体积膨胀逸出。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2676362"/>
      </p:ext>
    </p:extLst>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对氧气性质的认识误区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a:solidFill>
                  <a:srgbClr val="000000"/>
                </a:solidFill>
                <a:latin typeface="Times New Roman" panose="02020603050405020304" pitchFamily="18" charset="0"/>
                <a:cs typeface="Times New Roman" panose="02020603050405020304" pitchFamily="18" charset="0"/>
              </a:rPr>
              <a:t>　氧气是人类生存最为重要的物质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下列有关氧气的说法正确的是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氧气支持燃烧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常作宇宙航行中的重要燃料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氧气的化学性质非常活泼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能与所有的物质发生化学反应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物质与氧气发生的反应都是氧化反应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氧气表现氧化性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带火星的木条一定能在含有氧气的集气瓶中复燃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1974711"/>
      </p:ext>
    </p:extLst>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280519446"/>
              </p:ext>
            </p:extLst>
          </p:nvPr>
        </p:nvGraphicFramePr>
        <p:xfrm>
          <a:off x="508000" y="1962952"/>
          <a:ext cx="8128000" cy="3186096"/>
        </p:xfrm>
        <a:graphic>
          <a:graphicData uri="http://schemas.openxmlformats.org/presentationml/2006/ole">
            <p:oleObj spid="_x0000_s6147" name="文档" r:id="rId3" imgW="3924863" imgH="1538555" progId="Word.Document.12">
              <p:embed/>
            </p:oleObj>
          </a:graphicData>
        </a:graphic>
      </p:graphicFrame>
      <p:sp>
        <p:nvSpPr>
          <p:cNvPr id="3" name="矩形 2"/>
          <p:cNvSpPr>
            <a:spLocks noChangeAspect="1"/>
          </p:cNvSpPr>
          <p:nvPr/>
        </p:nvSpPr>
        <p:spPr>
          <a:xfrm>
            <a:off x="508000" y="4899749"/>
            <a:ext cx="135485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C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8000" y="4858274"/>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8773089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辽宁阜新中考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下列关于氧气性质的描述中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在通常状况下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氧气是一种无色、无味的气体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在压强为</a:t>
            </a:r>
            <a:r>
              <a:rPr lang="en-US" altLang="zh-CN" sz="2200">
                <a:solidFill>
                  <a:srgbClr val="000000"/>
                </a:solidFill>
                <a:latin typeface="Times New Roman" panose="02020603050405020304" pitchFamily="18" charset="0"/>
                <a:cs typeface="Times New Roman" panose="02020603050405020304" pitchFamily="18" charset="0"/>
              </a:rPr>
              <a:t>101 kPa</a:t>
            </a:r>
            <a:r>
              <a:rPr lang="zh-CN" altLang="zh-CN" sz="2200">
                <a:solidFill>
                  <a:srgbClr val="000000"/>
                </a:solidFill>
                <a:latin typeface="Times New Roman" panose="02020603050405020304" pitchFamily="18" charset="0"/>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氧气在</a:t>
            </a:r>
            <a:r>
              <a:rPr lang="en-US" altLang="zh-CN" sz="2200">
                <a:solidFill>
                  <a:srgbClr val="000000"/>
                </a:solidFill>
                <a:latin typeface="Times New Roman" panose="02020603050405020304" pitchFamily="18" charset="0"/>
                <a:cs typeface="Times New Roman" panose="02020603050405020304" pitchFamily="18" charset="0"/>
              </a:rPr>
              <a:t>-183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变为淡蓝色液体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氧气是一种化学性质比较活泼的气体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氧气极易溶于水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氧气是一种无色、无味的气体</a:t>
            </a:r>
            <a:r>
              <a:rPr lang="en-US" altLang="zh-CN" sz="2200">
                <a:solidFill>
                  <a:srgbClr val="000000"/>
                </a:solidFill>
                <a:latin typeface="Times New Roman" panose="02020603050405020304" pitchFamily="18" charset="0"/>
                <a:cs typeface="Times New Roman" panose="02020603050405020304" pitchFamily="18" charset="0"/>
              </a:rPr>
              <a:t>,101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kPa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氧气在</a:t>
            </a:r>
            <a:r>
              <a:rPr lang="en-US" altLang="zh-CN" sz="2200">
                <a:solidFill>
                  <a:srgbClr val="000000"/>
                </a:solidFill>
                <a:latin typeface="Times New Roman" panose="02020603050405020304" pitchFamily="18" charset="0"/>
                <a:cs typeface="Times New Roman" panose="02020603050405020304" pitchFamily="18" charset="0"/>
              </a:rPr>
              <a:t>-183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时变为淡蓝色液体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氧气的化学性质比较活泼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在一定条件下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能与很多物质反应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氧气不易溶于水。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76036" y="3933056"/>
            <a:ext cx="8159964" cy="1272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6036" y="5205210"/>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390137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443580"/>
            <a:ext cx="8128000" cy="2224840"/>
          </a:xfrm>
          <a:prstGeom prst="rect">
            <a:avLst/>
          </a:prstGeom>
        </p:spPr>
        <p:txBody>
          <a:bodyPr>
            <a:spAutoFit/>
          </a:bodyPr>
          <a:lstStyle/>
          <a:p>
            <a:pPr>
              <a:lnSpc>
                <a:spcPct val="120000"/>
              </a:lnSpc>
              <a:spcAft>
                <a:spcPts val="100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名师点题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解答此类题目要注意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气体的物理性质主要从颜色、气味、密度和水溶性等方面描述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但某些性质受温度、压强的影响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在描述时一定强调压强和温度。</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210713086"/>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534440"/>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考点二</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氧气的化学性质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氧气的检验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将带火星的木条伸入集气瓶中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若木条复燃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证明是氧气。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氧气与一些物质的反应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5531355"/>
              </p:ext>
            </p:extLst>
          </p:nvPr>
        </p:nvGraphicFramePr>
        <p:xfrm>
          <a:off x="508000" y="3212976"/>
          <a:ext cx="8128000" cy="2775094"/>
        </p:xfrm>
        <a:graphic>
          <a:graphicData uri="http://schemas.openxmlformats.org/presentationml/2006/ole">
            <p:oleObj spid="_x0000_s2051" name="文档" r:id="rId6" imgW="3924863" imgH="1340159" progId="Word.Document.12">
              <p:embed/>
            </p:oleObj>
          </a:graphicData>
        </a:graphic>
      </p:graphicFrame>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628593222"/>
              </p:ext>
            </p:extLst>
          </p:nvPr>
        </p:nvGraphicFramePr>
        <p:xfrm>
          <a:off x="508000" y="1556792"/>
          <a:ext cx="8128000" cy="4879430"/>
        </p:xfrm>
        <a:graphic>
          <a:graphicData uri="http://schemas.openxmlformats.org/presentationml/2006/ole">
            <p:oleObj spid="_x0000_s3075" name="文档" r:id="rId6" imgW="3924863" imgH="2356620" progId="Word.Document.12">
              <p:embed/>
            </p:oleObj>
          </a:graphicData>
        </a:graphic>
      </p:graphicFrame>
    </p:spTree>
    <p:extLst>
      <p:ext uri="{BB962C8B-B14F-4D97-AF65-F5344CB8AC3E}">
        <p14:creationId xmlns:p14="http://schemas.microsoft.com/office/powerpoint/2010/main" xmlns="" val="1898762063"/>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p:cNvSpPr>
            <a:spLocks noChangeAspect="1"/>
          </p:cNvSpPr>
          <p:nvPr/>
        </p:nvSpPr>
        <p:spPr>
          <a:xfrm>
            <a:off x="508000" y="148478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氧气是一种化学性质比较活泼的气体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能支持燃烧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具有氧化性。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物质燃烧的剧烈程度与氧气的含量有关。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508000" y="2757055"/>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易错提醒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理解氧气化学性质的常见误区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误区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错误地认为氧气具有可燃性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氧气虽然支持燃烧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但是氧气本身不能燃烧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不具有可燃性。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误区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错误地认为氧气能与所有物质发生反应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氧气的化学性质虽然比较活泼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在一定条件下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可与许多物质发生化学反应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但是并不能与所有的物质都反应。如氧气与金即使加热条件下也不反应。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049059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误区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错误地认为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是固体小颗粒在空气中扩散产生的现象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如红磷燃烧产生白烟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是液体小液滴在空气中扩散产生的现象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如浓盐酸在空气中易挥发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误区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错误地认为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一般指沸点高的固体物质燃烧产生的现象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如木炭燃烧发出光而不产生火焰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是气体或沸点低的固体或液体的蒸气燃烧产生的现象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如硫燃烧产生火焰。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5310563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1" name="流程图: 可选过程 10">
            <a:hlinkClick r:id="rId4" action="ppaction://hlinksldjump"/>
          </p:cNvPr>
          <p:cNvSpPr/>
          <p:nvPr/>
        </p:nvSpPr>
        <p:spPr>
          <a:xfrm>
            <a:off x="2479778"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山东临沂中考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下列实验现象的描述中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木炭在氧气中燃烧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生成有刺激性气味的气体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硫在氧气中燃烧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发出淡蓝色火焰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红磷在空气中燃烧产生大量的白雾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铁丝在氧气中燃烧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火星四射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生成黑色固体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木炭在氧气中燃烧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发出白光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生成能使澄清石灰水变浑浊的无色无味的气体</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硫在氧气中燃烧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发出明亮的蓝紫色火焰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红磷在空气中燃烧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产生大量的白烟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而不是白雾</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铁丝在氧气中剧烈燃烧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火星四射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生成一种黑色固体</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76036" y="3717032"/>
            <a:ext cx="8159964"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9964" y="5733256"/>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169933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theme/theme1.xml><?xml version="1.0" encoding="utf-8"?>
<a:theme xmlns:a="http://schemas.openxmlformats.org/drawingml/2006/main" name="模块三">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模块三</Template>
  <TotalTime>22</TotalTime>
  <Words>880</Words>
  <Application>Microsoft Office PowerPoint</Application>
  <PresentationFormat>全屏显示(4:3)</PresentationFormat>
  <Paragraphs>146</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模块三</vt:lpstr>
      <vt:lpstr>文档</vt:lpstr>
      <vt:lpstr>课题2　氧气</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单元整合</dc:title>
  <dc:creator>USER</dc:creator>
  <cp:lastModifiedBy>XKW</cp:lastModifiedBy>
  <cp:revision>20</cp:revision>
  <dcterms:created xsi:type="dcterms:W3CDTF">2014-06-30T02:05:58Z</dcterms:created>
  <dcterms:modified xsi:type="dcterms:W3CDTF">2016-10-09T02:30:19Z</dcterms:modified>
</cp:coreProperties>
</file>