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0" r:id="rId3"/>
    <p:sldId id="284" r:id="rId4"/>
    <p:sldId id="285" r:id="rId5"/>
    <p:sldId id="286" r:id="rId6"/>
    <p:sldId id="287" r:id="rId7"/>
    <p:sldId id="288" r:id="rId8"/>
    <p:sldId id="289" r:id="rId9"/>
    <p:sldId id="290" r:id="rId10"/>
    <p:sldId id="291" r:id="rId11"/>
    <p:sldId id="292" r:id="rId12"/>
    <p:sldId id="268" r:id="rId13"/>
    <p:sldId id="293" r:id="rId14"/>
    <p:sldId id="294" r:id="rId15"/>
    <p:sldId id="276" r:id="rId16"/>
    <p:sldId id="295" r:id="rId17"/>
    <p:sldId id="296" r:id="rId18"/>
    <p:sldId id="277" r:id="rId19"/>
    <p:sldId id="297" r:id="rId20"/>
    <p:sldId id="265" r:id="rId21"/>
    <p:sldId id="298" r:id="rId22"/>
    <p:sldId id="299" r:id="rId23"/>
    <p:sldId id="278" r:id="rId24"/>
    <p:sldId id="300" r:id="rId25"/>
    <p:sldId id="301" r:id="rId26"/>
    <p:sldId id="279" r:id="rId27"/>
    <p:sldId id="302"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8" d="100"/>
          <a:sy n="88" d="100"/>
        </p:scale>
        <p:origin x="1062"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圆角矩形 2"/>
          <p:cNvSpPr/>
          <p:nvPr userDrawn="1"/>
        </p:nvSpPr>
        <p:spPr>
          <a:xfrm>
            <a:off x="3275856"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单元知识导览</a:t>
            </a: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中考考点精讲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1312178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重点难点突破</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易混易错辨析</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20.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7" name="圆角矩形 6">
            <a:hlinkClick r:id="rId16" action="ppaction://hlinksldjump"/>
          </p:cNvPr>
          <p:cNvSpPr/>
          <p:nvPr/>
        </p:nvSpPr>
        <p:spPr>
          <a:xfrm>
            <a:off x="461568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中考考点精讲</a:t>
            </a:r>
            <a:endParaRPr lang="zh-CN" altLang="en-US" sz="1200" dirty="0">
              <a:latin typeface="黑体" panose="02010600030101010101" pitchFamily="2" charset="-122"/>
              <a:ea typeface="黑体" panose="02010600030101010101" pitchFamily="2" charset="-122"/>
            </a:endParaRPr>
          </a:p>
        </p:txBody>
      </p:sp>
      <p:sp>
        <p:nvSpPr>
          <p:cNvPr id="8" name="圆角矩形 7">
            <a:hlinkClick r:id="rId17"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重点难点突破</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8"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易混易错辨析</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2" r:id="rId4"/>
    <p:sldLayoutId id="2147483661" r:id="rId5"/>
    <p:sldLayoutId id="2147483653" r:id="rId6"/>
    <p:sldLayoutId id="2147483654" r:id="rId7"/>
    <p:sldLayoutId id="2147483651"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slide" Target="slide18.xml"/><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slide" Target="slide18.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Office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5.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5.xml"/></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5.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slide" Target="slide18.xml"/><Relationship Id="rId4" Type="http://schemas.openxmlformats.org/officeDocument/2006/relationships/slide" Target="slide15.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课题</a:t>
            </a:r>
            <a:r>
              <a:rPr lang="en-US" altLang="zh-CN"/>
              <a:t>3</a:t>
            </a:r>
            <a:r>
              <a:rPr lang="zh-CN" altLang="zh-CN"/>
              <a:t>　制取氧气</a:t>
            </a:r>
            <a:endParaRPr lang="zh-CN" altLang="zh-CN" dirty="0"/>
          </a:p>
        </p:txBody>
      </p:sp>
    </p:spTree>
    <p:extLst>
      <p:ext uri="{BB962C8B-B14F-4D97-AF65-F5344CB8AC3E}">
        <p14:creationId xmlns:p14="http://schemas.microsoft.com/office/powerpoint/2010/main" xmlns="" val="1095188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72816"/>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根据实验室常用仪器可知</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是试管。</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若要组装一套用过氧化氢溶液制取氧气的发生装置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根据该反应不需加热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属于固液常温型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可选发生装置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装置收集氧气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检验氧气是否收集满的方法是将带火星的木条放于集气瓶口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如果木条复燃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则证明已收集满</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试管　</a:t>
            </a:r>
            <a:r>
              <a:rPr lang="en-US" altLang="zh-CN" sz="2200">
                <a:solidFill>
                  <a:srgbClr val="000000"/>
                </a:solidFill>
                <a:latin typeface="Times New Roman" panose="02020603050405020304" pitchFamily="18" charset="0"/>
                <a:cs typeface="Times New Roman" panose="02020603050405020304" pitchFamily="18" charset="0"/>
              </a:rPr>
              <a:t>(2)B</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过氧化氢</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氧气　将带火星的木条放于瓶口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若木条复燃则证明已收集满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Picture 188"/>
          <p:cNvPicPr/>
          <p:nvPr/>
        </p:nvPicPr>
        <p:blipFill>
          <a:blip r:embed="rId6"/>
          <a:stretch>
            <a:fillRect/>
          </a:stretch>
        </p:blipFill>
        <p:spPr>
          <a:xfrm>
            <a:off x="4656450" y="4135252"/>
            <a:ext cx="1283702" cy="482128"/>
          </a:xfrm>
          <a:prstGeom prst="rect">
            <a:avLst/>
          </a:prstGeom>
        </p:spPr>
      </p:pic>
      <p:sp>
        <p:nvSpPr>
          <p:cNvPr id="14" name="矩形 13"/>
          <p:cNvSpPr/>
          <p:nvPr/>
        </p:nvSpPr>
        <p:spPr>
          <a:xfrm>
            <a:off x="476036" y="3789040"/>
            <a:ext cx="815996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9970532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443580"/>
            <a:ext cx="8128000" cy="2224840"/>
          </a:xfrm>
          <a:prstGeom prst="rect">
            <a:avLst/>
          </a:prstGeom>
        </p:spPr>
        <p:txBody>
          <a:bodyPr>
            <a:spAutoFit/>
          </a:bodyPr>
          <a:lstStyle/>
          <a:p>
            <a:pPr>
              <a:lnSpc>
                <a:spcPct val="120000"/>
              </a:lnSpc>
              <a:spcAft>
                <a:spcPts val="100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名师点题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解答此类题目应明确以下几点</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根据反应物的状态及反应条件确定发生装置。</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根据生成的气体与空气密度的大小比较及是否溶于水确定收集装置。</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370209465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考点二</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催化剂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正确理解催化剂概念中的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一变二不变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改变反应的速率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质量和化学性质不变。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理解催化剂性质的常见误区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一种物质不仅是一个反应的催化剂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也可能是多种反应的催化剂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同一个反应也可能有不同的催化剂。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催化剂能改变化学反应速率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包括加快和减慢。没有催化剂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并不意味着反应不能发生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只是反应速率发生变化。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催化剂在反应前后只是化学性质不变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物理性质可能发生改变。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催化剂不改变生成物的质量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生成物的质量由反应物的质量决定。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广西南宁中考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向一定溶质质量分数的过氧化氢溶液中加入少量二氧化锰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立即有大量的氧气产生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过氧化氢中含有水和氧气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过氧化氢能使二氧化锰分解放出氧气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二氧化锰能加快过氧化氢分解生成水和氧气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该反应中有过氧化氢和二氧化锰两种反应物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不属于分解反应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过氧化氢中不含水和氧气</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过氧化氢在二氧化锰的催化作用下分解生成水和氧气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二氧化锰能加快过氧化氢分解生成水和氧气</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该反应的反应物是过氧化氢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生成物是水和氧气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一变多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属于分解反应</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476036" y="4149080"/>
            <a:ext cx="8159964"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8412" y="5733256"/>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6660814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a:spLocks noChangeAspect="1"/>
          </p:cNvSpPr>
          <p:nvPr/>
        </p:nvSpPr>
        <p:spPr>
          <a:xfrm>
            <a:off x="508000" y="2443580"/>
            <a:ext cx="8128000" cy="2224840"/>
          </a:xfrm>
          <a:prstGeom prst="rect">
            <a:avLst/>
          </a:prstGeom>
        </p:spPr>
        <p:txBody>
          <a:bodyPr>
            <a:spAutoFit/>
          </a:bodyPr>
          <a:lstStyle/>
          <a:p>
            <a:pPr>
              <a:lnSpc>
                <a:spcPct val="120000"/>
              </a:lnSpc>
              <a:spcAft>
                <a:spcPts val="100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名师点题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解答此类题目应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抓关键词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如催化剂概念中的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反应前后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质量和化学性质不变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等关键词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不能偷换成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反应过程中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质量和性质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1603745377"/>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考点三</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分解反应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由一种反应物生成两种或两种以上其他物质的化学反应。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一变多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反应物为一种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生成物为两种或两种以上。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61485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5"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8" name="流程图: 可选过程 7">
            <a:hlinkClick r:id="rId6"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412776"/>
            <a:ext cx="51171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归纳总结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分解反应与化合反应的</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比较</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87092266"/>
              </p:ext>
            </p:extLst>
          </p:nvPr>
        </p:nvGraphicFramePr>
        <p:xfrm>
          <a:off x="508000" y="2060848"/>
          <a:ext cx="8128000" cy="4194352"/>
        </p:xfrm>
        <a:graphic>
          <a:graphicData uri="http://schemas.openxmlformats.org/presentationml/2006/ole">
            <p:oleObj spid="_x0000_s4100" name="文档" r:id="rId7" imgW="3910459" imgH="2017800" progId="Word.Document.12">
              <p:embed/>
            </p:oleObj>
          </a:graphicData>
        </a:graphic>
      </p:graphicFrame>
    </p:spTree>
    <p:extLst>
      <p:ext uri="{BB962C8B-B14F-4D97-AF65-F5344CB8AC3E}">
        <p14:creationId xmlns:p14="http://schemas.microsoft.com/office/powerpoint/2010/main" xmlns="" val="26974854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5"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8" name="流程图: 可选过程 7">
            <a:hlinkClick r:id="rId6"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556792"/>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下列反应属于分解反应的是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分解反应的特点是由一种反应物生成两种或两种以上其他物质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所以只有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项符合题意。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09934156"/>
              </p:ext>
            </p:extLst>
          </p:nvPr>
        </p:nvGraphicFramePr>
        <p:xfrm>
          <a:off x="395536" y="2132534"/>
          <a:ext cx="8128000" cy="2080742"/>
        </p:xfrm>
        <a:graphic>
          <a:graphicData uri="http://schemas.openxmlformats.org/presentationml/2006/ole">
            <p:oleObj spid="_x0000_s5124" name="文档" r:id="rId7" imgW="3839157" imgH="982255" progId="Word.Document.12">
              <p:embed/>
            </p:oleObj>
          </a:graphicData>
        </a:graphic>
      </p:graphicFrame>
      <p:sp>
        <p:nvSpPr>
          <p:cNvPr id="10" name="矩形 9"/>
          <p:cNvSpPr/>
          <p:nvPr/>
        </p:nvSpPr>
        <p:spPr>
          <a:xfrm>
            <a:off x="476036" y="4329817"/>
            <a:ext cx="8159964" cy="919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412" y="5228564"/>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2955928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411892"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考点四</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6" name="燕尾形 5"/>
          <p:cNvSpPr/>
          <p:nvPr/>
        </p:nvSpPr>
        <p:spPr>
          <a:xfrm>
            <a:off x="3448336"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a:spLocks noChangeAspect="1"/>
          </p:cNvSpPr>
          <p:nvPr/>
        </p:nvSpPr>
        <p:spPr>
          <a:xfrm>
            <a:off x="508000" y="1412776"/>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考点四</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氧气的工业制法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工业上制取氧气的方法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分离液态空气法和膜分离技术法。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分离液态空气制氧气的原理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利用液态空气中液氮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沸点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196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和液氧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沸点</a:t>
            </a:r>
            <a:r>
              <a:rPr lang="en-US" altLang="zh-CN" sz="2200">
                <a:solidFill>
                  <a:srgbClr val="000000"/>
                </a:solidFill>
                <a:latin typeface="Times New Roman" panose="02020603050405020304" pitchFamily="18" charset="0"/>
                <a:cs typeface="Times New Roman" panose="02020603050405020304" pitchFamily="18" charset="0"/>
              </a:rPr>
              <a:t>-183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的沸点不同。制取过程如下</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易错提醒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工业上制取氧气的过程中没有生成新物质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属于物理变化。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118.eps" descr="id:2147488168;FounderCES"/>
          <p:cNvPicPr/>
          <p:nvPr/>
        </p:nvPicPr>
        <p:blipFill>
          <a:blip r:embed="rId6"/>
          <a:stretch>
            <a:fillRect/>
          </a:stretch>
        </p:blipFill>
        <p:spPr>
          <a:xfrm>
            <a:off x="1481218" y="3263212"/>
            <a:ext cx="6330624" cy="1224136"/>
          </a:xfrm>
          <a:prstGeom prst="rect">
            <a:avLst/>
          </a:prstGeom>
        </p:spPr>
      </p:pic>
    </p:spTree>
    <p:extLst>
      <p:ext uri="{BB962C8B-B14F-4D97-AF65-F5344CB8AC3E}">
        <p14:creationId xmlns:p14="http://schemas.microsoft.com/office/powerpoint/2010/main" xmlns="" val="275747786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3411892"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考点四</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6" name="燕尾形 5"/>
          <p:cNvSpPr/>
          <p:nvPr/>
        </p:nvSpPr>
        <p:spPr>
          <a:xfrm>
            <a:off x="3448336"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a:spLocks noChangeAspect="1"/>
          </p:cNvSpPr>
          <p:nvPr/>
        </p:nvSpPr>
        <p:spPr>
          <a:xfrm>
            <a:off x="508000" y="1484784"/>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广东佛山期末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工业上制取氧气主要有下列步骤。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从步骤</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可以得出氮气的沸点比氧气的沸点</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贮存在蓝色钢瓶里的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工业液氧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纯净物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氮气的沸点比氧气的沸点低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蒸发液态空气首先得到的是氮气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剩余的液体主要成分为液态氧气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还含有除氮气外的其他空气成分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故属于混合物。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低　</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混合物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53547871"/>
              </p:ext>
            </p:extLst>
          </p:nvPr>
        </p:nvGraphicFramePr>
        <p:xfrm>
          <a:off x="508000" y="2010351"/>
          <a:ext cx="8128000" cy="608422"/>
        </p:xfrm>
        <a:graphic>
          <a:graphicData uri="http://schemas.openxmlformats.org/presentationml/2006/ole">
            <p:oleObj spid="_x0000_s6148" name="文档" r:id="rId7" imgW="3839157" imgH="286611" progId="Word.Document.12">
              <p:embed/>
            </p:oleObj>
          </a:graphicData>
        </a:graphic>
      </p:graphicFrame>
      <p:sp>
        <p:nvSpPr>
          <p:cNvPr id="9" name="矩形 8"/>
          <p:cNvSpPr/>
          <p:nvPr/>
        </p:nvSpPr>
        <p:spPr>
          <a:xfrm>
            <a:off x="476036" y="4365104"/>
            <a:ext cx="8159964" cy="11548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8000" y="5519918"/>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324900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8203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考点一</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实验室制取氧气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实验室制取氧气的三种方法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43421172"/>
              </p:ext>
            </p:extLst>
          </p:nvPr>
        </p:nvGraphicFramePr>
        <p:xfrm>
          <a:off x="508000" y="2259507"/>
          <a:ext cx="8128000" cy="4186549"/>
        </p:xfrm>
        <a:graphic>
          <a:graphicData uri="http://schemas.openxmlformats.org/presentationml/2006/ole">
            <p:oleObj spid="_x0000_s1028" name="文档" r:id="rId7" imgW="3896414" imgH="2006998" progId="Word.Document.12">
              <p:embed/>
            </p:oleObj>
          </a:graphicData>
        </a:graphic>
      </p:graphicFrame>
    </p:spTree>
    <p:extLst>
      <p:ext uri="{BB962C8B-B14F-4D97-AF65-F5344CB8AC3E}">
        <p14:creationId xmlns:p14="http://schemas.microsoft.com/office/powerpoint/2010/main" xmlns="" val="311002446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一</a:t>
            </a:r>
          </a:p>
        </p:txBody>
      </p:sp>
      <p:sp>
        <p:nvSpPr>
          <p:cNvPr id="3" name="椭圆 2">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mj-ea"/>
                <a:ea typeface="+mj-ea"/>
              </a:rPr>
              <a:t>二</a:t>
            </a:r>
          </a:p>
        </p:txBody>
      </p:sp>
      <p:sp>
        <p:nvSpPr>
          <p:cNvPr id="4" name="矩形 3"/>
          <p:cNvSpPr>
            <a:spLocks noChangeAspect="1"/>
          </p:cNvSpPr>
          <p:nvPr/>
        </p:nvSpPr>
        <p:spPr>
          <a:xfrm>
            <a:off x="508000" y="1156657"/>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一、实验室制取气体的装置选择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天津南开区质检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实验室制取氧气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下列说法错误的是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装置</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可用于高锰酸钾制取氧气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装置</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可用于过氧化氢溶液制取氧气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装置</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可用于收集氧气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装置</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可用于收集氧气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05.eps" descr="id:2147488182;FounderCES"/>
          <p:cNvPicPr/>
          <p:nvPr/>
        </p:nvPicPr>
        <p:blipFill>
          <a:blip r:embed="rId4"/>
          <a:stretch>
            <a:fillRect/>
          </a:stretch>
        </p:blipFill>
        <p:spPr>
          <a:xfrm>
            <a:off x="2123727" y="2060848"/>
            <a:ext cx="5221633" cy="2232248"/>
          </a:xfrm>
          <a:prstGeom prst="rect">
            <a:avLst/>
          </a:prstGeom>
        </p:spPr>
      </p:pic>
    </p:spTree>
    <p:extLst>
      <p:ext uri="{BB962C8B-B14F-4D97-AF65-F5344CB8AC3E}">
        <p14:creationId xmlns:p14="http://schemas.microsoft.com/office/powerpoint/2010/main" xmlns="" val="858312902"/>
      </p:ext>
    </p:extLst>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一</a:t>
            </a:r>
          </a:p>
        </p:txBody>
      </p:sp>
      <p:sp>
        <p:nvSpPr>
          <p:cNvPr id="3" name="椭圆 2">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mj-ea"/>
                <a:ea typeface="+mj-ea"/>
              </a:rPr>
              <a:t>二</a:t>
            </a:r>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高锰酸钾固体在加热的条件下分解产生氧气</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过氧化氢溶液在二氧化锰的催化作用下分解产生氧气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属于固液常温型制取气体</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氧气的密度比空气的大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应该用向上排空气法来收集</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氧气不易溶于水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故可用排水法来收集</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4149080"/>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42690836"/>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一</a:t>
            </a:r>
          </a:p>
        </p:txBody>
      </p:sp>
      <p:sp>
        <p:nvSpPr>
          <p:cNvPr id="3" name="椭圆 2">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mj-ea"/>
                <a:ea typeface="+mj-ea"/>
              </a:rPr>
              <a:t>二</a:t>
            </a:r>
          </a:p>
        </p:txBody>
      </p:sp>
      <p:sp>
        <p:nvSpPr>
          <p:cNvPr id="4" name="矩形 3"/>
          <p:cNvSpPr>
            <a:spLocks noChangeAspect="1"/>
          </p:cNvSpPr>
          <p:nvPr/>
        </p:nvSpPr>
        <p:spPr>
          <a:xfrm>
            <a:off x="508000" y="1288905"/>
            <a:ext cx="8128000" cy="4534190"/>
          </a:xfrm>
          <a:prstGeom prst="rect">
            <a:avLst/>
          </a:prstGeom>
        </p:spPr>
        <p:txBody>
          <a:bodyPr>
            <a:spAutoFit/>
          </a:bodyPr>
          <a:lstStyle/>
          <a:p>
            <a:pPr>
              <a:lnSpc>
                <a:spcPct val="120000"/>
              </a:lnSpc>
              <a:spcAft>
                <a:spcPts val="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解题必备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制取气体的装置选择</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发生装置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根据反应条件和反应物的状态一般分为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固体加热型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如用加热高锰酸钾或氯酸钾和二氧化锰制取氧气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固液常温型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如用过氧化氢溶液和二氧化锰制取氧气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收集装置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根据气体的溶解性和密度分为排水法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向上排空气法、向下排空气法。</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排水法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气体不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或不易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溶于水。</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向上排空气法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气体的密度比空气的大且不与空气反应。</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向下排空气法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气体的密度比空气的小且不与空气反应。</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2976477032"/>
      </p:ext>
    </p:extLst>
  </p:cSld>
  <p:clrMapOvr>
    <a:masterClrMapping/>
  </p:clrMapOvr>
  <p:transition spd="slow">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一</a:t>
            </a:r>
            <a:endParaRPr lang="zh-CN" altLang="en-US" sz="1200" dirty="0">
              <a:latin typeface="+mj-ea"/>
              <a:ea typeface="+mj-ea"/>
            </a:endParaRPr>
          </a:p>
        </p:txBody>
      </p:sp>
      <p:sp>
        <p:nvSpPr>
          <p:cNvPr id="3" name="椭圆 2">
            <a:hlinkClick r:id="rId3" action="ppaction://hlinksldjump"/>
          </p:cNvPr>
          <p:cNvSpPr/>
          <p:nvPr/>
        </p:nvSpPr>
        <p:spPr>
          <a:xfrm>
            <a:off x="89959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二</a:t>
            </a:r>
          </a:p>
        </p:txBody>
      </p:sp>
      <p:sp>
        <p:nvSpPr>
          <p:cNvPr id="5" name="矩形 4"/>
          <p:cNvSpPr>
            <a:spLocks noChangeAspect="1"/>
          </p:cNvSpPr>
          <p:nvPr/>
        </p:nvSpPr>
        <p:spPr>
          <a:xfrm>
            <a:off x="508000" y="112474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二、实验室制取气体的综合考查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四川乐山中考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如图是实验室的部分仪器或实验装置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回答有关问题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实验室要用氯酸钾和二氧化锰制取氧气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应选用的发生装置是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填编号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若用排水法收集氧气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收集完毕后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应先</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NEU-BZ-S92"/>
                <a:ea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再移开酒精灯。</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装满氧气的集气瓶应盖上玻璃片后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倒放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其验满的操作方法是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106.eps" descr="id:2147488196;FounderCES"/>
          <p:cNvPicPr/>
          <p:nvPr/>
        </p:nvPicPr>
        <p:blipFill>
          <a:blip r:embed="rId4"/>
          <a:stretch>
            <a:fillRect/>
          </a:stretch>
        </p:blipFill>
        <p:spPr>
          <a:xfrm>
            <a:off x="1979712" y="2348880"/>
            <a:ext cx="5184576" cy="1964953"/>
          </a:xfrm>
          <a:prstGeom prst="rect">
            <a:avLst/>
          </a:prstGeom>
        </p:spPr>
      </p:pic>
    </p:spTree>
    <p:extLst>
      <p:ext uri="{BB962C8B-B14F-4D97-AF65-F5344CB8AC3E}">
        <p14:creationId xmlns:p14="http://schemas.microsoft.com/office/powerpoint/2010/main" xmlns="" val="3007394255"/>
      </p:ext>
    </p:extLst>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一</a:t>
            </a:r>
            <a:endParaRPr lang="zh-CN" altLang="en-US" sz="1200" dirty="0">
              <a:latin typeface="+mj-ea"/>
              <a:ea typeface="+mj-ea"/>
            </a:endParaRPr>
          </a:p>
        </p:txBody>
      </p:sp>
      <p:sp>
        <p:nvSpPr>
          <p:cNvPr id="3" name="椭圆 2">
            <a:hlinkClick r:id="rId3" action="ppaction://hlinksldjump"/>
          </p:cNvPr>
          <p:cNvSpPr/>
          <p:nvPr/>
        </p:nvSpPr>
        <p:spPr>
          <a:xfrm>
            <a:off x="89959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二</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实验室要用氯酸钾和二氧化锰制取氧气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属于固体加热型制取气体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应选用的发生装置是</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用排水法收集氧气结束时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先将导管移出水面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再熄灭酒精灯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以防止水槽中的水倒吸入试管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使试管因骤然冷却而炸裂。</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氧气的密度比空气的大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装满氧气的集气瓶盖上玻璃片后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应正放在桌面上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检验氧气是否收集满时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应将带火星的木条放在集气瓶口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若木条复燃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证明已收集满了氧气。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a:t>
            </a:r>
            <a:r>
              <a:rPr lang="zh-CN" altLang="zh-CN" sz="2200">
                <a:solidFill>
                  <a:srgbClr val="000000"/>
                </a:solidFill>
                <a:latin typeface="Times New Roman" panose="02020603050405020304" pitchFamily="18" charset="0"/>
                <a:cs typeface="Times New Roman" panose="02020603050405020304" pitchFamily="18" charset="0"/>
              </a:rPr>
              <a:t>　把导管移出水面　</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正放　将带火星的木条放在集气瓶口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观察木条是否复燃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76036" y="4404454"/>
            <a:ext cx="8159964"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77912315"/>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一</a:t>
            </a:r>
            <a:endParaRPr lang="zh-CN" altLang="en-US" sz="1200" dirty="0">
              <a:latin typeface="+mj-ea"/>
              <a:ea typeface="+mj-ea"/>
            </a:endParaRPr>
          </a:p>
        </p:txBody>
      </p:sp>
      <p:sp>
        <p:nvSpPr>
          <p:cNvPr id="3" name="椭圆 2">
            <a:hlinkClick r:id="rId3" action="ppaction://hlinksldjump"/>
          </p:cNvPr>
          <p:cNvSpPr/>
          <p:nvPr/>
        </p:nvSpPr>
        <p:spPr>
          <a:xfrm>
            <a:off x="89959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二</a:t>
            </a:r>
          </a:p>
        </p:txBody>
      </p:sp>
      <p:sp>
        <p:nvSpPr>
          <p:cNvPr id="4" name="矩形 3"/>
          <p:cNvSpPr>
            <a:spLocks noChangeAspect="1"/>
          </p:cNvSpPr>
          <p:nvPr/>
        </p:nvSpPr>
        <p:spPr>
          <a:xfrm>
            <a:off x="508000" y="1695170"/>
            <a:ext cx="8128000" cy="3721660"/>
          </a:xfrm>
          <a:prstGeom prst="rect">
            <a:avLst/>
          </a:prstGeom>
        </p:spPr>
        <p:txBody>
          <a:bodyPr>
            <a:spAutoFit/>
          </a:bodyPr>
          <a:lstStyle/>
          <a:p>
            <a:pPr>
              <a:lnSpc>
                <a:spcPct val="120000"/>
              </a:lnSpc>
              <a:spcAft>
                <a:spcPts val="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方法点拨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氧气的检验、验满及存放</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检验方法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将带火星的木条伸入集气瓶内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如果木条复燃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说明该集气瓶内的气体是氧气。</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验满方法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将带火星的木条放在集气瓶口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若木条复燃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证明集气瓶内的氧气已收集满。</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氧气的存放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由于氧气的密度大于空气的密度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因此应将盛满氧气的集气瓶盖上玻璃片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正放在桌面上。</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4167183923"/>
      </p:ext>
    </p:extLst>
  </p:cSld>
  <p:clrMapOvr>
    <a:masterClrMapping/>
  </p:clrMapOvr>
  <p:transition spd="slow">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844824"/>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对催化剂和催化作用的认识误区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a:solidFill>
                  <a:srgbClr val="000000"/>
                </a:solidFill>
                <a:latin typeface="Times New Roman" panose="02020603050405020304" pitchFamily="18" charset="0"/>
                <a:cs typeface="Times New Roman" panose="02020603050405020304" pitchFamily="18" charset="0"/>
              </a:rPr>
              <a:t>　下列有关催化剂的说法正确的是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加入二氧化锰可使过氧化氢产生较多的氧气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没有二氧化锰的催化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过氧化氢不能产生氧气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催化剂只能加快化学反应的速率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催化剂在化学反应前后质量</a:t>
            </a:r>
            <a:r>
              <a:rPr lang="zh-CN" altLang="zh-CN" sz="2200" smtClean="0">
                <a:solidFill>
                  <a:srgbClr val="000000"/>
                </a:solidFill>
                <a:latin typeface="Times New Roman" panose="02020603050405020304" pitchFamily="18" charset="0"/>
                <a:cs typeface="Times New Roman" panose="02020603050405020304" pitchFamily="18" charset="0"/>
              </a:rPr>
              <a:t>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1974711"/>
      </p:ext>
    </p:extLst>
  </p:cSld>
  <p:clrMapOvr>
    <a:masterClrMapping/>
  </p:clrMapOvr>
  <p:transition spd="slow">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4929575"/>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10051"/>
              </p:ext>
            </p:extLst>
          </p:nvPr>
        </p:nvGraphicFramePr>
        <p:xfrm>
          <a:off x="508000" y="1844824"/>
          <a:ext cx="8128000" cy="3544492"/>
        </p:xfrm>
        <a:graphic>
          <a:graphicData uri="http://schemas.openxmlformats.org/presentationml/2006/ole">
            <p:oleObj spid="_x0000_s7172" name="文档" r:id="rId3" imgW="3924863" imgH="1711385" progId="Word.Document.12">
              <p:embed/>
            </p:oleObj>
          </a:graphicData>
        </a:graphic>
      </p:graphicFrame>
      <p:sp>
        <p:nvSpPr>
          <p:cNvPr id="5" name="矩形 4"/>
          <p:cNvSpPr/>
          <p:nvPr/>
        </p:nvSpPr>
        <p:spPr>
          <a:xfrm>
            <a:off x="508000" y="4941168"/>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91931836"/>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2276677"/>
              </p:ext>
            </p:extLst>
          </p:nvPr>
        </p:nvGraphicFramePr>
        <p:xfrm>
          <a:off x="508000" y="1556792"/>
          <a:ext cx="8128000" cy="4408854"/>
        </p:xfrm>
        <a:graphic>
          <a:graphicData uri="http://schemas.openxmlformats.org/presentationml/2006/ole">
            <p:oleObj spid="_x0000_s2052" name="文档" r:id="rId7" imgW="3910459" imgH="2120418" progId="Word.Document.12">
              <p:embed/>
            </p:oleObj>
          </a:graphicData>
        </a:graphic>
      </p:graphicFrame>
    </p:spTree>
    <p:extLst>
      <p:ext uri="{BB962C8B-B14F-4D97-AF65-F5344CB8AC3E}">
        <p14:creationId xmlns:p14="http://schemas.microsoft.com/office/powerpoint/2010/main" xmlns="" val="45638379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368910366"/>
              </p:ext>
            </p:extLst>
          </p:nvPr>
        </p:nvGraphicFramePr>
        <p:xfrm>
          <a:off x="508000" y="2343234"/>
          <a:ext cx="8128000" cy="2425531"/>
        </p:xfrm>
        <a:graphic>
          <a:graphicData uri="http://schemas.openxmlformats.org/presentationml/2006/ole">
            <p:oleObj spid="_x0000_s3076" name="文档" r:id="rId7" imgW="3910459" imgH="1166968" progId="Word.Document.12">
              <p:embed/>
            </p:oleObj>
          </a:graphicData>
        </a:graphic>
      </p:graphicFrame>
    </p:spTree>
    <p:extLst>
      <p:ext uri="{BB962C8B-B14F-4D97-AF65-F5344CB8AC3E}">
        <p14:creationId xmlns:p14="http://schemas.microsoft.com/office/powerpoint/2010/main" xmlns="" val="24425582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操作注意事项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用高锰酸钾或氯酸钾制取氧气的注意事项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用高锰酸钾制取氧气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试管口要向下倾斜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以防止水倒流回试管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引起试管炸裂。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实验结束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应先从水槽中取出导管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然后再熄灭酒精灯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防止水倒流引起试管炸裂。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用过氧化氢溶液制取氧气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装置时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应注意长颈漏斗末端必须伸入液面以下。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586276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延伸拓展</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过氧化氢溶液和二氧化锰混合制取氧气与其他两种方法的比较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其优点是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常温下反应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不需加热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或操作简便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更符合绿色化学的特点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反应速率较快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便于回收二氧化锰等。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区分两种固体药品制氧气发生装置图的方法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实验室用加热氯酸钾和二氧化锰的混合物与加热高锰酸钾制取氧气的发生装置非常相似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其细微差别在于前者试管口没有塞一团棉花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而后者在试管口需塞一团棉花</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2093028"/>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常温下用过氧化氢溶液和二氧化锰制取氧气的发生装置特点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装置简单</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装置可以连续制取较多量气体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并且便于加入液体药品</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装置可以连续制取较多量气体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便于加入液体药品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而且还可以控制反应发生的速率。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用排水法收集氧气时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当导气管口开始有气泡冒出时不应立即收集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因为此时导管口出来的气体主要是装置内的空气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应待气泡均匀冒出时再进行收集。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2887793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4923"/>
            <a:ext cx="8128000" cy="866006"/>
          </a:xfrm>
          <a:prstGeom prst="rect">
            <a:avLst/>
          </a:prstGeom>
        </p:spPr>
        <p:txBody>
          <a:bodyPr>
            <a:spAutoFit/>
          </a:bodyPr>
          <a:lstStyle/>
          <a:p>
            <a:pPr>
              <a:lnSpc>
                <a:spcPct val="120000"/>
              </a:lnSpc>
              <a:spcAft>
                <a:spcPts val="0"/>
              </a:spcAf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四川遂宁中考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实验室部分仪器或装置如图所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示。请回答下列问题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W104.eps" descr="id:2147488110;FounderCES"/>
          <p:cNvPicPr/>
          <p:nvPr/>
        </p:nvPicPr>
        <p:blipFill>
          <a:blip r:embed="rId6"/>
          <a:stretch>
            <a:fillRect/>
          </a:stretch>
        </p:blipFill>
        <p:spPr>
          <a:xfrm>
            <a:off x="1167356" y="2780928"/>
            <a:ext cx="6653250" cy="2320317"/>
          </a:xfrm>
          <a:prstGeom prst="rect">
            <a:avLst/>
          </a:prstGeom>
        </p:spPr>
      </p:pic>
    </p:spTree>
    <p:extLst>
      <p:ext uri="{BB962C8B-B14F-4D97-AF65-F5344CB8AC3E}">
        <p14:creationId xmlns:p14="http://schemas.microsoft.com/office/powerpoint/2010/main" xmlns="" val="3947777099"/>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5" action="ppaction://hlinksldjump"/>
          </p:cNvPr>
          <p:cNvSpPr/>
          <p:nvPr/>
        </p:nvSpPr>
        <p:spPr>
          <a:xfrm>
            <a:off x="3411892"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图中标号</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仪器的名称为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若要组装一套过氧化氢溶液制取氧气的装置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可选择图中的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填写装置的字母代号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为发生装置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其中发生反应的文字表达式为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装置收集氧气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检验氧气是否收集满的方法是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9826708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模块三">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模块三</Template>
  <TotalTime>22</TotalTime>
  <Words>1230</Words>
  <Application>Microsoft Office PowerPoint</Application>
  <PresentationFormat>全屏显示(4:3)</PresentationFormat>
  <Paragraphs>190</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模块三</vt:lpstr>
      <vt:lpstr>文档</vt:lpstr>
      <vt:lpstr>课题3　制取氧气</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单元整合</dc:title>
  <dc:creator>USER</dc:creator>
  <cp:lastModifiedBy>XKW</cp:lastModifiedBy>
  <cp:revision>21</cp:revision>
  <dcterms:created xsi:type="dcterms:W3CDTF">2014-06-30T02:05:58Z</dcterms:created>
  <dcterms:modified xsi:type="dcterms:W3CDTF">2016-10-09T02:29:38Z</dcterms:modified>
</cp:coreProperties>
</file>