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80" r:id="rId2"/>
    <p:sldId id="256" r:id="rId3"/>
    <p:sldId id="258" r:id="rId4"/>
    <p:sldId id="259" r:id="rId5"/>
    <p:sldId id="260" r:id="rId6"/>
    <p:sldId id="261" r:id="rId7"/>
    <p:sldId id="268" r:id="rId8"/>
    <p:sldId id="269" r:id="rId9"/>
    <p:sldId id="262" r:id="rId10"/>
    <p:sldId id="263" r:id="rId11"/>
    <p:sldId id="270" r:id="rId12"/>
    <p:sldId id="264" r:id="rId13"/>
    <p:sldId id="271" r:id="rId14"/>
    <p:sldId id="265" r:id="rId15"/>
    <p:sldId id="266" r:id="rId16"/>
    <p:sldId id="272" r:id="rId17"/>
    <p:sldId id="273" r:id="rId18"/>
    <p:sldId id="274" r:id="rId19"/>
    <p:sldId id="267" r:id="rId20"/>
    <p:sldId id="275" r:id="rId21"/>
    <p:sldId id="276" r:id="rId22"/>
    <p:sldId id="277" r:id="rId23"/>
    <p:sldId id="278" r:id="rId24"/>
    <p:sldId id="279" r:id="rId25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041D"/>
    <a:srgbClr val="1A700E"/>
    <a:srgbClr val="770722"/>
    <a:srgbClr val="750920"/>
    <a:srgbClr val="79051E"/>
    <a:srgbClr val="140678"/>
    <a:srgbClr val="0C0C72"/>
    <a:srgbClr val="C40E3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5544" autoAdjust="0"/>
  </p:normalViewPr>
  <p:slideViewPr>
    <p:cSldViewPr snapToGrid="0">
      <p:cViewPr>
        <p:scale>
          <a:sx n="75" d="100"/>
          <a:sy n="75" d="100"/>
        </p:scale>
        <p:origin x="-108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EBD1B-B215-4060-A466-E5214462D153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9D330-20C3-42EF-91EA-10853D22E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58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endParaRPr lang="zh-CN" altLang="en-US" smtClean="0"/>
          </a:p>
        </p:txBody>
      </p:sp>
      <p:pic>
        <p:nvPicPr>
          <p:cNvPr id="39941" name="Picture 5" descr="t01fdd321a8c87fdd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11145838" cy="685958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问题探究</a:t>
            </a:r>
            <a:r>
              <a:rPr lang="en-US" altLang="zh-CN" smtClean="0"/>
              <a:t>1.</a:t>
            </a:r>
            <a:r>
              <a:rPr lang="zh-CN" altLang="en-US" smtClean="0"/>
              <a:t>为什么要加强社会建设？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  <a:endParaRPr lang="zh-CN" altLang="en-US" sz="4800" smtClean="0">
              <a:solidFill>
                <a:srgbClr val="FF0000"/>
              </a:solidFill>
              <a:latin typeface="Arial" charset="0"/>
              <a:sym typeface="黑体" pitchFamily="2" charset="-122"/>
            </a:endParaRPr>
          </a:p>
          <a:p>
            <a:pPr eaLnBrk="1" hangingPunct="1"/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400" smtClean="0"/>
              <a:t>（</a:t>
            </a:r>
            <a:r>
              <a:rPr lang="en-US" altLang="zh-CN" sz="4400" smtClean="0"/>
              <a:t>1</a:t>
            </a:r>
            <a:r>
              <a:rPr lang="zh-CN" altLang="en-US" sz="4400" smtClean="0"/>
              <a:t>）加强社会建设是发展和稳定的重要保证。</a:t>
            </a:r>
          </a:p>
          <a:p>
            <a:r>
              <a:rPr lang="zh-CN" altLang="en-US" sz="4400" smtClean="0"/>
              <a:t>（</a:t>
            </a:r>
            <a:r>
              <a:rPr lang="en-US" altLang="zh-CN" sz="4400" smtClean="0"/>
              <a:t>2</a:t>
            </a:r>
            <a:r>
              <a:rPr lang="zh-CN" altLang="en-US" sz="4400" smtClean="0"/>
              <a:t>）加强社会建设是深化改革的必然要求。</a:t>
            </a:r>
          </a:p>
          <a:p>
            <a:r>
              <a:rPr lang="zh-CN" altLang="en-US" sz="4400" smtClean="0"/>
              <a:t>（</a:t>
            </a:r>
            <a:r>
              <a:rPr lang="en-US" altLang="zh-CN" sz="4400" smtClean="0"/>
              <a:t>3</a:t>
            </a:r>
            <a:r>
              <a:rPr lang="zh-CN" altLang="en-US" sz="4400" smtClean="0"/>
              <a:t>）加强社会建设有利于释放社会活力。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问题探究</a:t>
            </a:r>
            <a:r>
              <a:rPr lang="en-US" altLang="zh-CN" sz="2800" smtClean="0"/>
              <a:t>2.</a:t>
            </a:r>
            <a:r>
              <a:rPr lang="zh-CN" altLang="en-US" sz="2800" smtClean="0"/>
              <a:t>为什么说加强社会建设是发展和稳定的重要保证？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  <a:endParaRPr lang="zh-CN" altLang="en-US" sz="4800" smtClean="0">
              <a:solidFill>
                <a:srgbClr val="FF0000"/>
              </a:solidFill>
              <a:latin typeface="Arial" charset="0"/>
              <a:sym typeface="黑体" pitchFamily="2" charset="-122"/>
            </a:endParaRPr>
          </a:p>
          <a:p>
            <a:pPr eaLnBrk="1" hangingPunct="1"/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smtClean="0"/>
              <a:t>我国仍处于发展的战略机遇期，同时又处于社会矛盾凸显期。改革的深入发展，需要处理好经济发展与社会稳定的关系，实现两者的良性循环。发展是稳定的保障，稳定最终要靠发展来支撑和维护；稳定是发展的前提，没有稳定的环境，发展难以实现。要想实现稳定发展，必须加强社会建设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>
                <a:solidFill>
                  <a:srgbClr val="B8650A"/>
                </a:solidFill>
                <a:latin typeface="Arial" charset="0"/>
                <a:sym typeface="+mn-ea"/>
              </a:rPr>
              <a:t>知识结构</a:t>
            </a:r>
            <a:r>
              <a:rPr lang="zh-CN" altLang="zh-CN" smtClean="0">
                <a:solidFill>
                  <a:srgbClr val="B8650A"/>
                </a:solidFill>
                <a:latin typeface="Arial" charset="0"/>
              </a:rPr>
              <a:t/>
            </a:r>
            <a:br>
              <a:rPr lang="zh-CN" altLang="zh-CN" smtClean="0">
                <a:solidFill>
                  <a:srgbClr val="B8650A"/>
                </a:solidFill>
                <a:latin typeface="Arial" charset="0"/>
              </a:rPr>
            </a:br>
            <a:endParaRPr lang="zh-CN" altLang="en-US" smtClean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81175"/>
            <a:ext cx="121920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  <a:sym typeface="宋体" panose="02010600030101010101" pitchFamily="2" charset="-122"/>
              </a:rPr>
              <a:t>典例精析</a:t>
            </a: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sym typeface="宋体" panose="02010600030101010101" pitchFamily="2" charset="-122"/>
              </a:rPr>
              <a:t/>
            </a:r>
            <a:br>
              <a:rPr lang="zh-CN" altLang="zh-CN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sym typeface="宋体" panose="02010600030101010101" pitchFamily="2" charset="-122"/>
              </a:rPr>
            </a:br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838200" y="1349375"/>
            <a:ext cx="10983913" cy="52085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140678"/>
                </a:solidFill>
              </a:rPr>
              <a:t>例</a:t>
            </a:r>
            <a:r>
              <a:rPr lang="en-US" altLang="zh-CN" sz="3600" smtClean="0">
                <a:solidFill>
                  <a:srgbClr val="140678"/>
                </a:solidFill>
              </a:rPr>
              <a:t>1</a:t>
            </a:r>
            <a:r>
              <a:rPr lang="zh-CN" altLang="en-US" sz="3600" smtClean="0">
                <a:solidFill>
                  <a:srgbClr val="140678"/>
                </a:solidFill>
              </a:rPr>
              <a:t>、（</a:t>
            </a:r>
            <a:r>
              <a:rPr lang="en-US" altLang="zh-CN" sz="3600" smtClean="0">
                <a:solidFill>
                  <a:srgbClr val="140678"/>
                </a:solidFill>
              </a:rPr>
              <a:t>2018</a:t>
            </a:r>
            <a:r>
              <a:rPr lang="zh-CN" altLang="en-US" sz="3600" smtClean="0">
                <a:solidFill>
                  <a:srgbClr val="140678"/>
                </a:solidFill>
              </a:rPr>
              <a:t>年湖南娄底中考）自</a:t>
            </a:r>
            <a:r>
              <a:rPr lang="en-US" altLang="zh-CN" sz="3600" smtClean="0">
                <a:solidFill>
                  <a:srgbClr val="140678"/>
                </a:solidFill>
              </a:rPr>
              <a:t>2017</a:t>
            </a:r>
            <a:r>
              <a:rPr lang="zh-CN" altLang="en-US" sz="3600" smtClean="0">
                <a:solidFill>
                  <a:srgbClr val="140678"/>
                </a:solidFill>
              </a:rPr>
              <a:t>年</a:t>
            </a:r>
            <a:r>
              <a:rPr lang="en-US" altLang="zh-CN" sz="3600" smtClean="0">
                <a:solidFill>
                  <a:srgbClr val="140678"/>
                </a:solidFill>
              </a:rPr>
              <a:t>9</a:t>
            </a:r>
            <a:r>
              <a:rPr lang="zh-CN" altLang="en-US" sz="3600" smtClean="0">
                <a:solidFill>
                  <a:srgbClr val="140678"/>
                </a:solidFill>
              </a:rPr>
              <a:t>月</a:t>
            </a:r>
            <a:r>
              <a:rPr lang="en-US" altLang="zh-CN" sz="3600" smtClean="0">
                <a:solidFill>
                  <a:srgbClr val="140678"/>
                </a:solidFill>
              </a:rPr>
              <a:t>1</a:t>
            </a:r>
            <a:r>
              <a:rPr lang="zh-CN" altLang="en-US" sz="3600" smtClean="0">
                <a:solidFill>
                  <a:srgbClr val="140678"/>
                </a:solidFill>
              </a:rPr>
              <a:t>日起，中国移动、中国电信、中国联通三大运营商全部取消国内手机长途漫游费（不含港澳台）。延续了</a:t>
            </a:r>
            <a:r>
              <a:rPr lang="en-US" altLang="zh-CN" sz="3600" smtClean="0">
                <a:solidFill>
                  <a:srgbClr val="140678"/>
                </a:solidFill>
              </a:rPr>
              <a:t>20</a:t>
            </a:r>
            <a:r>
              <a:rPr lang="zh-CN" altLang="en-US" sz="3600" smtClean="0">
                <a:solidFill>
                  <a:srgbClr val="140678"/>
                </a:solidFill>
              </a:rPr>
              <a:t>多年的国内手机长途漫游费终于谢幕。这（   ）</a:t>
            </a:r>
          </a:p>
          <a:p>
            <a:r>
              <a:rPr lang="en-US" altLang="zh-CN" sz="3600" smtClean="0">
                <a:solidFill>
                  <a:srgbClr val="140678"/>
                </a:solidFill>
              </a:rPr>
              <a:t>A.</a:t>
            </a:r>
            <a:r>
              <a:rPr lang="zh-CN" altLang="en-US" sz="3600" smtClean="0">
                <a:solidFill>
                  <a:srgbClr val="140678"/>
                </a:solidFill>
              </a:rPr>
              <a:t>侵犯了运营商的权益        </a:t>
            </a:r>
            <a:r>
              <a:rPr lang="en-US" altLang="zh-CN" sz="3600" smtClean="0">
                <a:solidFill>
                  <a:srgbClr val="140678"/>
                </a:solidFill>
              </a:rPr>
              <a:t>B.</a:t>
            </a:r>
            <a:r>
              <a:rPr lang="zh-CN" altLang="en-US" sz="3600" smtClean="0">
                <a:solidFill>
                  <a:srgbClr val="140678"/>
                </a:solidFill>
              </a:rPr>
              <a:t>说明民生是我国工作中心</a:t>
            </a:r>
          </a:p>
          <a:p>
            <a:r>
              <a:rPr lang="en-US" altLang="zh-CN" sz="3600" smtClean="0">
                <a:solidFill>
                  <a:srgbClr val="140678"/>
                </a:solidFill>
              </a:rPr>
              <a:t>C.</a:t>
            </a:r>
            <a:r>
              <a:rPr lang="zh-CN" altLang="en-US" sz="3600" smtClean="0">
                <a:solidFill>
                  <a:srgbClr val="140678"/>
                </a:solidFill>
              </a:rPr>
              <a:t>表明我国已跨越初级阶段    </a:t>
            </a:r>
            <a:r>
              <a:rPr lang="en-US" altLang="zh-CN" sz="3600" smtClean="0">
                <a:solidFill>
                  <a:srgbClr val="140678"/>
                </a:solidFill>
              </a:rPr>
              <a:t>D.</a:t>
            </a:r>
            <a:r>
              <a:rPr lang="zh-CN" altLang="en-US" sz="3600" smtClean="0">
                <a:solidFill>
                  <a:srgbClr val="140678"/>
                </a:solidFill>
              </a:rPr>
              <a:t>有利于人民共享改革成果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600" smtClean="0">
                <a:solidFill>
                  <a:srgbClr val="79051E"/>
                </a:solidFill>
              </a:rPr>
              <a:t>【</a:t>
            </a:r>
            <a:r>
              <a:rPr lang="zh-CN" altLang="en-US" sz="3600" smtClean="0">
                <a:solidFill>
                  <a:srgbClr val="79051E"/>
                </a:solidFill>
              </a:rPr>
              <a:t>答案</a:t>
            </a:r>
            <a:r>
              <a:rPr lang="en-US" altLang="zh-CN" sz="3600" smtClean="0">
                <a:solidFill>
                  <a:srgbClr val="79051E"/>
                </a:solidFill>
              </a:rPr>
              <a:t>】D</a:t>
            </a:r>
          </a:p>
          <a:p>
            <a:r>
              <a:rPr lang="en-US" altLang="zh-CN" sz="3600" smtClean="0">
                <a:solidFill>
                  <a:srgbClr val="79051E"/>
                </a:solidFill>
              </a:rPr>
              <a:t>【</a:t>
            </a:r>
            <a:r>
              <a:rPr lang="zh-CN" altLang="en-US" sz="3600" smtClean="0">
                <a:solidFill>
                  <a:srgbClr val="79051E"/>
                </a:solidFill>
              </a:rPr>
              <a:t>解析</a:t>
            </a:r>
            <a:r>
              <a:rPr lang="en-US" altLang="zh-CN" sz="3600" smtClean="0">
                <a:solidFill>
                  <a:srgbClr val="79051E"/>
                </a:solidFill>
              </a:rPr>
              <a:t>】</a:t>
            </a:r>
            <a:r>
              <a:rPr lang="zh-CN" altLang="en-US" sz="3600" smtClean="0">
                <a:solidFill>
                  <a:srgbClr val="79051E"/>
                </a:solidFill>
              </a:rPr>
              <a:t>本题考查学生对共享的认识。我国取消国内手机长途漫游费，表明随着我国经济的发展，国家致力于让全民共享经济发展的成果，维护人民的利益等，</a:t>
            </a:r>
            <a:r>
              <a:rPr lang="en-US" altLang="zh-CN" sz="3600" smtClean="0">
                <a:solidFill>
                  <a:srgbClr val="79051E"/>
                </a:solidFill>
              </a:rPr>
              <a:t>A</a:t>
            </a:r>
            <a:r>
              <a:rPr lang="zh-CN" altLang="en-US" sz="3600" smtClean="0">
                <a:solidFill>
                  <a:srgbClr val="79051E"/>
                </a:solidFill>
              </a:rPr>
              <a:t>不符合题意；</a:t>
            </a:r>
            <a:r>
              <a:rPr lang="en-US" altLang="zh-CN" sz="3600" smtClean="0">
                <a:solidFill>
                  <a:srgbClr val="79051E"/>
                </a:solidFill>
              </a:rPr>
              <a:t>B</a:t>
            </a:r>
            <a:r>
              <a:rPr lang="zh-CN" altLang="en-US" sz="3600" smtClean="0">
                <a:solidFill>
                  <a:srgbClr val="79051E"/>
                </a:solidFill>
              </a:rPr>
              <a:t>观点错误，我国现阶段的中心工作是经济建设；</a:t>
            </a:r>
            <a:r>
              <a:rPr lang="en-US" altLang="zh-CN" sz="3600" smtClean="0">
                <a:solidFill>
                  <a:srgbClr val="79051E"/>
                </a:solidFill>
              </a:rPr>
              <a:t>C</a:t>
            </a:r>
            <a:r>
              <a:rPr lang="zh-CN" altLang="en-US" sz="3600" smtClean="0">
                <a:solidFill>
                  <a:srgbClr val="79051E"/>
                </a:solidFill>
              </a:rPr>
              <a:t>观点错误，我国仍处于社会主义初级阶段，所以正确答案选</a:t>
            </a:r>
            <a:r>
              <a:rPr lang="en-US" altLang="zh-CN" sz="3600" smtClean="0">
                <a:solidFill>
                  <a:srgbClr val="79051E"/>
                </a:solidFill>
              </a:rPr>
              <a:t>D</a:t>
            </a:r>
            <a:r>
              <a:rPr lang="zh-CN" altLang="en-US" sz="3600" smtClean="0">
                <a:solidFill>
                  <a:srgbClr val="79051E"/>
                </a:solidFill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352425" y="376238"/>
            <a:ext cx="11564938" cy="6481762"/>
          </a:xfrm>
        </p:spPr>
        <p:txBody>
          <a:bodyPr/>
          <a:lstStyle/>
          <a:p>
            <a:r>
              <a:rPr lang="zh-CN" altLang="en-US" sz="3200" smtClean="0">
                <a:solidFill>
                  <a:srgbClr val="140678"/>
                </a:solidFill>
              </a:rPr>
              <a:t>例</a:t>
            </a:r>
            <a:r>
              <a:rPr lang="en-US" altLang="zh-CN" sz="3200" smtClean="0">
                <a:solidFill>
                  <a:srgbClr val="140678"/>
                </a:solidFill>
              </a:rPr>
              <a:t>2</a:t>
            </a:r>
            <a:r>
              <a:rPr lang="zh-CN" altLang="en-US" sz="3200" smtClean="0">
                <a:solidFill>
                  <a:srgbClr val="140678"/>
                </a:solidFill>
              </a:rPr>
              <a:t>、（</a:t>
            </a:r>
            <a:r>
              <a:rPr lang="en-US" altLang="zh-CN" sz="3200" smtClean="0">
                <a:solidFill>
                  <a:srgbClr val="140678"/>
                </a:solidFill>
              </a:rPr>
              <a:t>2018</a:t>
            </a:r>
            <a:r>
              <a:rPr lang="zh-CN" altLang="en-US" sz="3200" smtClean="0">
                <a:solidFill>
                  <a:srgbClr val="140678"/>
                </a:solidFill>
              </a:rPr>
              <a:t>年湖北孝感中考）</a:t>
            </a:r>
            <a:r>
              <a:rPr lang="en-US" altLang="zh-CN" sz="3200" smtClean="0">
                <a:solidFill>
                  <a:srgbClr val="140678"/>
                </a:solidFill>
              </a:rPr>
              <a:t>2018</a:t>
            </a:r>
            <a:r>
              <a:rPr lang="zh-CN" altLang="en-US" sz="3200" smtClean="0">
                <a:solidFill>
                  <a:srgbClr val="140678"/>
                </a:solidFill>
              </a:rPr>
              <a:t>年</a:t>
            </a:r>
            <a:r>
              <a:rPr lang="en-US" altLang="zh-CN" sz="3200" smtClean="0">
                <a:solidFill>
                  <a:srgbClr val="140678"/>
                </a:solidFill>
              </a:rPr>
              <a:t>2</a:t>
            </a:r>
            <a:r>
              <a:rPr lang="zh-CN" altLang="en-US" sz="3200" smtClean="0">
                <a:solidFill>
                  <a:srgbClr val="140678"/>
                </a:solidFill>
              </a:rPr>
              <a:t>月</a:t>
            </a:r>
            <a:r>
              <a:rPr lang="en-US" altLang="zh-CN" sz="3200" smtClean="0">
                <a:solidFill>
                  <a:srgbClr val="140678"/>
                </a:solidFill>
              </a:rPr>
              <a:t>4</a:t>
            </a:r>
            <a:r>
              <a:rPr lang="zh-CN" altLang="en-US" sz="3200" smtClean="0">
                <a:solidFill>
                  <a:srgbClr val="140678"/>
                </a:solidFill>
              </a:rPr>
              <a:t>日，</a:t>
            </a:r>
            <a:r>
              <a:rPr lang="en-US" altLang="zh-CN" sz="3200" smtClean="0">
                <a:solidFill>
                  <a:srgbClr val="140678"/>
                </a:solidFill>
              </a:rPr>
              <a:t>《</a:t>
            </a:r>
            <a:r>
              <a:rPr lang="zh-CN" altLang="en-US" sz="3200" smtClean="0">
                <a:solidFill>
                  <a:srgbClr val="140678"/>
                </a:solidFill>
              </a:rPr>
              <a:t>中共中央国务院关于实施乡村振兴战略的意见</a:t>
            </a:r>
            <a:r>
              <a:rPr lang="en-US" altLang="zh-CN" sz="3200" smtClean="0">
                <a:solidFill>
                  <a:srgbClr val="140678"/>
                </a:solidFill>
              </a:rPr>
              <a:t>》</a:t>
            </a:r>
            <a:r>
              <a:rPr lang="zh-CN" altLang="en-US" sz="3200" smtClean="0">
                <a:solidFill>
                  <a:srgbClr val="140678"/>
                </a:solidFill>
              </a:rPr>
              <a:t>正式发布。这是新世纪以来第</a:t>
            </a:r>
            <a:r>
              <a:rPr lang="en-US" altLang="zh-CN" sz="3200" smtClean="0">
                <a:solidFill>
                  <a:srgbClr val="140678"/>
                </a:solidFill>
              </a:rPr>
              <a:t>15</a:t>
            </a:r>
            <a:r>
              <a:rPr lang="zh-CN" altLang="en-US" sz="3200" smtClean="0">
                <a:solidFill>
                  <a:srgbClr val="140678"/>
                </a:solidFill>
              </a:rPr>
              <a:t>个持续关注</a:t>
            </a:r>
            <a:r>
              <a:rPr lang="zh-CN" altLang="en-US" sz="3200" smtClean="0">
                <a:solidFill>
                  <a:srgbClr val="140678"/>
                </a:solidFill>
                <a:latin typeface="Arial"/>
              </a:rPr>
              <a:t>“</a:t>
            </a:r>
            <a:r>
              <a:rPr lang="zh-CN" altLang="en-US" sz="3200" smtClean="0">
                <a:solidFill>
                  <a:srgbClr val="140678"/>
                </a:solidFill>
              </a:rPr>
              <a:t>三农</a:t>
            </a:r>
            <a:r>
              <a:rPr lang="zh-CN" altLang="en-US" sz="3200" smtClean="0">
                <a:solidFill>
                  <a:srgbClr val="140678"/>
                </a:solidFill>
                <a:latin typeface="Arial"/>
              </a:rPr>
              <a:t>”</a:t>
            </a:r>
            <a:r>
              <a:rPr lang="zh-CN" altLang="en-US" sz="3200" smtClean="0">
                <a:solidFill>
                  <a:srgbClr val="140678"/>
                </a:solidFill>
              </a:rPr>
              <a:t>问题的中央一号文件。</a:t>
            </a:r>
            <a:r>
              <a:rPr lang="en-US" altLang="zh-CN" sz="3200" smtClean="0">
                <a:solidFill>
                  <a:srgbClr val="140678"/>
                </a:solidFill>
              </a:rPr>
              <a:t>《</a:t>
            </a:r>
            <a:r>
              <a:rPr lang="zh-CN" altLang="en-US" sz="3200" smtClean="0">
                <a:solidFill>
                  <a:srgbClr val="140678"/>
                </a:solidFill>
              </a:rPr>
              <a:t>意见</a:t>
            </a:r>
            <a:r>
              <a:rPr lang="en-US" altLang="zh-CN" sz="3200" smtClean="0">
                <a:solidFill>
                  <a:srgbClr val="140678"/>
                </a:solidFill>
              </a:rPr>
              <a:t>》</a:t>
            </a:r>
            <a:r>
              <a:rPr lang="zh-CN" altLang="en-US" sz="3200" smtClean="0">
                <a:solidFill>
                  <a:srgbClr val="140678"/>
                </a:solidFill>
              </a:rPr>
              <a:t>强调，要全面贯彻党的十九大精神，坚持农业农村优先发展，</a:t>
            </a:r>
            <a:r>
              <a:rPr lang="en-US" altLang="zh-CN" sz="3200" smtClean="0">
                <a:solidFill>
                  <a:srgbClr val="140678"/>
                </a:solidFill>
                <a:latin typeface="Arial"/>
              </a:rPr>
              <a:t>……</a:t>
            </a:r>
            <a:r>
              <a:rPr lang="zh-CN" altLang="en-US" sz="3200" smtClean="0">
                <a:solidFill>
                  <a:srgbClr val="140678"/>
                </a:solidFill>
              </a:rPr>
              <a:t>加快推进农业农村现代化，走中国特色社会主义乡村振兴道路。实施乡村振兴战略有利于（  ）</a:t>
            </a:r>
          </a:p>
          <a:p>
            <a:r>
              <a:rPr lang="zh-CN" altLang="en-US" sz="3200" smtClean="0">
                <a:solidFill>
                  <a:srgbClr val="140678"/>
                </a:solidFill>
              </a:rPr>
              <a:t>①实现全面建成小康社会奋斗目标     ②统筹城乡发展，实现共同富裕</a:t>
            </a:r>
          </a:p>
          <a:p>
            <a:r>
              <a:rPr lang="zh-CN" altLang="en-US" sz="3200" smtClean="0">
                <a:solidFill>
                  <a:srgbClr val="140678"/>
                </a:solidFill>
              </a:rPr>
              <a:t>③解决新时代我国社会的主要矛盾     ④消除城乡差距，维护社会公平</a:t>
            </a:r>
          </a:p>
          <a:p>
            <a:r>
              <a:rPr lang="en-US" altLang="zh-CN" sz="3200" smtClean="0">
                <a:solidFill>
                  <a:srgbClr val="140678"/>
                </a:solidFill>
              </a:rPr>
              <a:t>A.①②③    B.①②④    C.②③④    D.①③④</a:t>
            </a:r>
            <a:endParaRPr lang="zh-CN" altLang="en-US" sz="3200" smtClean="0">
              <a:solidFill>
                <a:srgbClr val="140678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smtClean="0">
                <a:solidFill>
                  <a:srgbClr val="750920"/>
                </a:solidFill>
              </a:rPr>
              <a:t>【</a:t>
            </a:r>
            <a:r>
              <a:rPr lang="zh-CN" altLang="en-US" sz="3200" smtClean="0">
                <a:solidFill>
                  <a:srgbClr val="750920"/>
                </a:solidFill>
              </a:rPr>
              <a:t>答案</a:t>
            </a:r>
            <a:r>
              <a:rPr lang="en-US" altLang="zh-CN" sz="3200" smtClean="0">
                <a:solidFill>
                  <a:srgbClr val="750920"/>
                </a:solidFill>
              </a:rPr>
              <a:t>】</a:t>
            </a:r>
            <a:r>
              <a:rPr lang="en-US" altLang="zh-CN" sz="3200" b="1" smtClean="0">
                <a:solidFill>
                  <a:srgbClr val="750920"/>
                </a:solidFill>
              </a:rPr>
              <a:t>A</a:t>
            </a:r>
            <a:endParaRPr lang="en-US" altLang="zh-CN" sz="3200" smtClean="0">
              <a:solidFill>
                <a:srgbClr val="750920"/>
              </a:solidFill>
            </a:endParaRPr>
          </a:p>
          <a:p>
            <a:r>
              <a:rPr lang="en-US" altLang="zh-CN" sz="3200" smtClean="0">
                <a:solidFill>
                  <a:srgbClr val="750920"/>
                </a:solidFill>
              </a:rPr>
              <a:t>【</a:t>
            </a:r>
            <a:r>
              <a:rPr lang="zh-CN" altLang="en-US" sz="3200" smtClean="0">
                <a:solidFill>
                  <a:srgbClr val="750920"/>
                </a:solidFill>
              </a:rPr>
              <a:t>解析</a:t>
            </a:r>
            <a:r>
              <a:rPr lang="en-US" altLang="zh-CN" sz="3200" smtClean="0">
                <a:solidFill>
                  <a:srgbClr val="750920"/>
                </a:solidFill>
              </a:rPr>
              <a:t>】</a:t>
            </a:r>
            <a:r>
              <a:rPr lang="zh-CN" altLang="en-US" sz="3200" smtClean="0">
                <a:solidFill>
                  <a:srgbClr val="750920"/>
                </a:solidFill>
              </a:rPr>
              <a:t>依据教材知识可知实施乡村振兴战略有利于统筹城乡发展，实现共同富裕；有利于缩小城乡差距，维护公平正义；有利于实现全面建成小康社会的奋斗目标；有利于解决新时代我国社会的主要矛盾；有利于构建社会主义和谐社会；有利于实现中华民族伟大复兴的中国梦。所以选项①②③的观点是正确的，故应选择</a:t>
            </a:r>
            <a:r>
              <a:rPr lang="en-US" altLang="zh-CN" sz="3200" smtClean="0">
                <a:solidFill>
                  <a:srgbClr val="750920"/>
                </a:solidFill>
              </a:rPr>
              <a:t>A</a:t>
            </a:r>
            <a:r>
              <a:rPr lang="zh-CN" altLang="en-US" sz="3200" smtClean="0">
                <a:solidFill>
                  <a:srgbClr val="750920"/>
                </a:solidFill>
              </a:rPr>
              <a:t>；选项④的观点是错误的，不可能消除城乡差距，故应排除</a:t>
            </a:r>
            <a:r>
              <a:rPr lang="en-US" altLang="zh-CN" sz="3200" smtClean="0">
                <a:solidFill>
                  <a:srgbClr val="750920"/>
                </a:solidFill>
              </a:rPr>
              <a:t>B</a:t>
            </a:r>
            <a:r>
              <a:rPr lang="zh-CN" altLang="en-US" sz="3200" smtClean="0">
                <a:solidFill>
                  <a:srgbClr val="750920"/>
                </a:solidFill>
              </a:rPr>
              <a:t>、</a:t>
            </a:r>
            <a:r>
              <a:rPr lang="en-US" altLang="zh-CN" sz="3200" smtClean="0">
                <a:solidFill>
                  <a:srgbClr val="750920"/>
                </a:solidFill>
              </a:rPr>
              <a:t>C</a:t>
            </a:r>
            <a:r>
              <a:rPr lang="zh-CN" altLang="en-US" sz="3200" smtClean="0">
                <a:solidFill>
                  <a:srgbClr val="750920"/>
                </a:solidFill>
              </a:rPr>
              <a:t>、</a:t>
            </a:r>
            <a:r>
              <a:rPr lang="en-US" altLang="zh-CN" sz="3200" smtClean="0">
                <a:solidFill>
                  <a:srgbClr val="750920"/>
                </a:solidFill>
              </a:rPr>
              <a:t>D</a:t>
            </a:r>
            <a:r>
              <a:rPr lang="zh-CN" altLang="en-US" sz="3200" smtClean="0">
                <a:solidFill>
                  <a:srgbClr val="750920"/>
                </a:solidFill>
              </a:rPr>
              <a:t>。故选</a:t>
            </a:r>
            <a:r>
              <a:rPr lang="en-US" altLang="zh-CN" sz="3200" smtClean="0">
                <a:solidFill>
                  <a:srgbClr val="750920"/>
                </a:solidFill>
              </a:rPr>
              <a:t>A</a:t>
            </a:r>
            <a:r>
              <a:rPr lang="zh-CN" altLang="en-US" sz="3200" smtClean="0">
                <a:solidFill>
                  <a:srgbClr val="750920"/>
                </a:solidFill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sym typeface="+mn-ea"/>
              </a:rPr>
              <a:t>课后训练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</a:rPr>
              <a:t/>
            </a:r>
            <a:b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</a:rPr>
            </a:br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smtClean="0"/>
              <a:t>1</a:t>
            </a:r>
            <a:r>
              <a:rPr lang="zh-CN" altLang="en-US" sz="3200" smtClean="0"/>
              <a:t>、满足人民的期盼需要加强社会建设，加强社会建设</a:t>
            </a:r>
          </a:p>
          <a:p>
            <a:r>
              <a:rPr lang="zh-CN" altLang="en-US" sz="3200" smtClean="0"/>
              <a:t>（   ）</a:t>
            </a:r>
          </a:p>
          <a:p>
            <a:r>
              <a:rPr lang="zh-CN" altLang="en-US" sz="3200" smtClean="0"/>
              <a:t>①是发展和稳定的重要保证②是深化改革的必然要求</a:t>
            </a:r>
          </a:p>
          <a:p>
            <a:r>
              <a:rPr lang="zh-CN" altLang="en-US" sz="3200" smtClean="0"/>
              <a:t>③能早日实现同等富裕    ④有利于释放社会活力</a:t>
            </a:r>
          </a:p>
          <a:p>
            <a:r>
              <a:rPr lang="en-US" altLang="zh-CN" sz="3200" smtClean="0"/>
              <a:t>A.①②③ B.①②④  C.②③④  D.①②③④</a:t>
            </a:r>
            <a:endParaRPr lang="zh-CN" altLang="en-US" sz="3200" smtClean="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595438" y="1808163"/>
            <a:ext cx="1127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7A041D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1833563" y="2817813"/>
            <a:ext cx="9174162" cy="3330575"/>
          </a:xfrm>
        </p:spPr>
        <p:txBody>
          <a:bodyPr/>
          <a:lstStyle/>
          <a:p>
            <a:pPr eaLnBrk="1" hangingPunct="1"/>
            <a:r>
              <a:rPr lang="zh-CN" altLang="en-US" sz="3200" smtClean="0">
                <a:solidFill>
                  <a:srgbClr val="1A700E"/>
                </a:solidFill>
              </a:rPr>
              <a:t>第</a:t>
            </a:r>
            <a:r>
              <a:rPr lang="en-US" altLang="zh-CN" sz="3200" smtClean="0">
                <a:solidFill>
                  <a:srgbClr val="1A700E"/>
                </a:solidFill>
              </a:rPr>
              <a:t>1</a:t>
            </a:r>
            <a:r>
              <a:rPr lang="zh-CN" altLang="en-US" sz="3200" smtClean="0">
                <a:solidFill>
                  <a:srgbClr val="1A700E"/>
                </a:solidFill>
              </a:rPr>
              <a:t>单元构建和谐社会</a:t>
            </a:r>
            <a:br>
              <a:rPr lang="zh-CN" altLang="en-US" sz="3200" smtClean="0">
                <a:solidFill>
                  <a:srgbClr val="1A700E"/>
                </a:solidFill>
              </a:rPr>
            </a:br>
            <a:r>
              <a:rPr lang="zh-CN" altLang="en-US" sz="3200" smtClean="0">
                <a:solidFill>
                  <a:srgbClr val="1A700E"/>
                </a:solidFill>
              </a:rPr>
              <a:t>第</a:t>
            </a:r>
            <a:r>
              <a:rPr lang="en-US" altLang="zh-CN" sz="3200" smtClean="0">
                <a:solidFill>
                  <a:srgbClr val="1A700E"/>
                </a:solidFill>
              </a:rPr>
              <a:t>1</a:t>
            </a:r>
            <a:r>
              <a:rPr lang="zh-CN" altLang="en-US" sz="3200" smtClean="0">
                <a:solidFill>
                  <a:srgbClr val="1A700E"/>
                </a:solidFill>
              </a:rPr>
              <a:t>课加强社会建设</a:t>
            </a:r>
            <a:br>
              <a:rPr lang="zh-CN" altLang="en-US" sz="3200" smtClean="0">
                <a:solidFill>
                  <a:srgbClr val="1A700E"/>
                </a:solidFill>
              </a:rPr>
            </a:br>
            <a:r>
              <a:rPr lang="zh-CN" altLang="en-US" sz="4800" smtClean="0">
                <a:solidFill>
                  <a:srgbClr val="C40E35"/>
                </a:solidFill>
              </a:rPr>
              <a:t>第</a:t>
            </a:r>
            <a:r>
              <a:rPr lang="en-US" altLang="zh-CN" sz="4800" smtClean="0">
                <a:solidFill>
                  <a:srgbClr val="C40E35"/>
                </a:solidFill>
              </a:rPr>
              <a:t>1</a:t>
            </a:r>
            <a:r>
              <a:rPr lang="zh-CN" altLang="en-US" sz="4800" smtClean="0">
                <a:solidFill>
                  <a:srgbClr val="C40E35"/>
                </a:solidFill>
              </a:rPr>
              <a:t>站谋社会发展</a:t>
            </a:r>
            <a:r>
              <a:rPr lang="zh-CN" altLang="en-US" sz="4800" smtClean="0"/>
              <a:t/>
            </a:r>
            <a:br>
              <a:rPr lang="zh-CN" altLang="en-US" sz="4800" smtClean="0"/>
            </a:br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371475" y="473075"/>
            <a:ext cx="10982325" cy="5772150"/>
          </a:xfrm>
        </p:spPr>
        <p:txBody>
          <a:bodyPr/>
          <a:lstStyle/>
          <a:p>
            <a:r>
              <a:rPr lang="en-US" altLang="zh-CN" sz="3200" smtClean="0"/>
              <a:t>2</a:t>
            </a:r>
            <a:r>
              <a:rPr lang="zh-CN" altLang="en-US" sz="3200" smtClean="0"/>
              <a:t>、</a:t>
            </a:r>
            <a:r>
              <a:rPr lang="en-US" altLang="zh-CN" sz="3200" smtClean="0"/>
              <a:t>2018</a:t>
            </a:r>
            <a:r>
              <a:rPr lang="zh-CN" altLang="en-US" sz="3200" smtClean="0"/>
              <a:t>年</a:t>
            </a:r>
            <a:r>
              <a:rPr lang="en-US" altLang="zh-CN" sz="3200" smtClean="0"/>
              <a:t>4</a:t>
            </a:r>
            <a:r>
              <a:rPr lang="zh-CN" altLang="en-US" sz="3200" smtClean="0"/>
              <a:t>月</a:t>
            </a:r>
            <a:r>
              <a:rPr lang="en-US" altLang="zh-CN" sz="3200" smtClean="0"/>
              <a:t>20</a:t>
            </a:r>
            <a:r>
              <a:rPr lang="zh-CN" altLang="en-US" sz="3200" smtClean="0"/>
              <a:t>日，青海省政府办公厅印发</a:t>
            </a:r>
            <a:r>
              <a:rPr lang="en-US" altLang="zh-CN" sz="3200" smtClean="0"/>
              <a:t>《</a:t>
            </a:r>
            <a:r>
              <a:rPr lang="zh-CN" altLang="en-US" sz="3200" smtClean="0"/>
              <a:t>青海省保障农民工工资支付工作考核办法</a:t>
            </a:r>
            <a:r>
              <a:rPr lang="en-US" altLang="zh-CN" sz="3200" smtClean="0"/>
              <a:t>》</a:t>
            </a:r>
            <a:r>
              <a:rPr lang="zh-CN" altLang="en-US" sz="3200" smtClean="0"/>
              <a:t>，切实维护农民工劳动报酬权益，确保</a:t>
            </a:r>
            <a:r>
              <a:rPr lang="en-US" altLang="zh-CN" sz="3200" smtClean="0"/>
              <a:t>2020</a:t>
            </a:r>
            <a:r>
              <a:rPr lang="zh-CN" altLang="en-US" sz="3200" smtClean="0"/>
              <a:t>年实现基本无拖欠工作目标。考核从</a:t>
            </a:r>
            <a:r>
              <a:rPr lang="en-US" altLang="zh-CN" sz="3200" smtClean="0"/>
              <a:t>2018</a:t>
            </a:r>
            <a:r>
              <a:rPr lang="zh-CN" altLang="en-US" sz="3200" smtClean="0"/>
              <a:t>年至</a:t>
            </a:r>
            <a:r>
              <a:rPr lang="en-US" altLang="zh-CN" sz="3200" smtClean="0"/>
              <a:t>2020</a:t>
            </a:r>
            <a:r>
              <a:rPr lang="zh-CN" altLang="en-US" sz="3200" smtClean="0"/>
              <a:t>年，每年度开展一次。这不能表明（    ）</a:t>
            </a:r>
          </a:p>
          <a:p>
            <a:r>
              <a:rPr lang="en-US" altLang="zh-CN" sz="3200" smtClean="0"/>
              <a:t>A.</a:t>
            </a:r>
            <a:r>
              <a:rPr lang="zh-CN" altLang="en-US" sz="3200" smtClean="0"/>
              <a:t>党和国家重视维护人民的根本利益，增进民生福祉  </a:t>
            </a:r>
          </a:p>
          <a:p>
            <a:r>
              <a:rPr lang="en-US" altLang="zh-CN" sz="3200" smtClean="0"/>
              <a:t>B.</a:t>
            </a:r>
            <a:r>
              <a:rPr lang="zh-CN" altLang="en-US" sz="3200" smtClean="0"/>
              <a:t>党和国家强调把保障和改善民生作为我国社会建设的重点</a:t>
            </a:r>
          </a:p>
          <a:p>
            <a:r>
              <a:rPr lang="en-US" altLang="zh-CN" sz="3200" smtClean="0"/>
              <a:t>C.</a:t>
            </a:r>
            <a:r>
              <a:rPr lang="zh-CN" altLang="en-US" sz="3200" smtClean="0"/>
              <a:t>党和国家采取措施保障人民劳有所得  </a:t>
            </a:r>
          </a:p>
          <a:p>
            <a:r>
              <a:rPr lang="en-US" altLang="zh-CN" sz="3200" smtClean="0"/>
              <a:t>D.</a:t>
            </a:r>
            <a:r>
              <a:rPr lang="zh-CN" altLang="en-US" sz="3200" smtClean="0"/>
              <a:t>党和国家全心全意为人民服务，无条件站在人民这边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8483600" y="1652588"/>
            <a:ext cx="1127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7A041D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altLang="zh-CN" sz="3200" smtClean="0"/>
              <a:t>3</a:t>
            </a:r>
            <a:r>
              <a:rPr lang="zh-CN" altLang="en-US" sz="3200" smtClean="0"/>
              <a:t>、下列说法中与如图漫画蕴含的寓意不相符的是（    ）</a:t>
            </a:r>
          </a:p>
          <a:p>
            <a:endParaRPr lang="en-US" altLang="zh-CN" sz="3200" smtClean="0"/>
          </a:p>
          <a:p>
            <a:endParaRPr lang="en-US" altLang="zh-CN" sz="3200" smtClean="0"/>
          </a:p>
          <a:p>
            <a:endParaRPr lang="en-US" altLang="zh-CN" sz="3200" smtClean="0"/>
          </a:p>
          <a:p>
            <a:endParaRPr lang="en-US" altLang="zh-CN" sz="3200" smtClean="0"/>
          </a:p>
          <a:p>
            <a:endParaRPr lang="en-US" altLang="zh-CN" sz="3200" smtClean="0"/>
          </a:p>
          <a:p>
            <a:r>
              <a:rPr lang="en-US" altLang="zh-CN" sz="3200" smtClean="0"/>
              <a:t>A.</a:t>
            </a:r>
            <a:r>
              <a:rPr lang="zh-CN" altLang="en-US" sz="3200" smtClean="0"/>
              <a:t>让人民共享经济繁荣成果</a:t>
            </a:r>
          </a:p>
          <a:p>
            <a:r>
              <a:rPr lang="en-US" altLang="zh-CN" sz="3200" smtClean="0"/>
              <a:t>B.</a:t>
            </a:r>
            <a:r>
              <a:rPr lang="zh-CN" altLang="en-US" sz="3200" smtClean="0"/>
              <a:t>我国社会保障制度在逐步健全</a:t>
            </a:r>
          </a:p>
          <a:p>
            <a:r>
              <a:rPr lang="en-US" altLang="zh-CN" sz="3200" smtClean="0"/>
              <a:t>C.</a:t>
            </a:r>
            <a:r>
              <a:rPr lang="zh-CN" altLang="en-US" sz="3200" smtClean="0"/>
              <a:t>我国社会救济的范围不断扩大</a:t>
            </a:r>
          </a:p>
          <a:p>
            <a:r>
              <a:rPr lang="en-US" altLang="zh-CN" sz="3200" smtClean="0"/>
              <a:t>D.</a:t>
            </a:r>
            <a:r>
              <a:rPr lang="zh-CN" altLang="en-US" sz="3200" smtClean="0"/>
              <a:t>社会主义的最终目标是实现共同富裕</a:t>
            </a:r>
          </a:p>
        </p:txBody>
      </p:sp>
      <p:pic>
        <p:nvPicPr>
          <p:cNvPr id="35844" name="Picture 1" descr="C:\Users\dell\Desktop\高分突破—粤教九上道法课件制作配套资料\图片\SW65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9025" y="700088"/>
            <a:ext cx="3500438" cy="25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9474200" y="0"/>
            <a:ext cx="1127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7A041D"/>
                </a:solidFill>
              </a:rPr>
              <a:t>C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409575" y="473075"/>
            <a:ext cx="10944225" cy="5772150"/>
          </a:xfrm>
        </p:spPr>
        <p:txBody>
          <a:bodyPr/>
          <a:lstStyle/>
          <a:p>
            <a:r>
              <a:rPr lang="en-US" altLang="zh-CN" sz="3200" smtClean="0"/>
              <a:t>4</a:t>
            </a:r>
            <a:r>
              <a:rPr lang="zh-CN" altLang="en-US" sz="3200" smtClean="0"/>
              <a:t>、</a:t>
            </a:r>
            <a:r>
              <a:rPr lang="en-US" altLang="zh-CN" sz="3200" smtClean="0"/>
              <a:t>2018</a:t>
            </a:r>
            <a:r>
              <a:rPr lang="zh-CN" altLang="en-US" sz="3200" smtClean="0"/>
              <a:t>年湖北省要确保</a:t>
            </a:r>
            <a:r>
              <a:rPr lang="en-US" altLang="zh-CN" sz="3200" smtClean="0"/>
              <a:t>104.6</a:t>
            </a:r>
            <a:r>
              <a:rPr lang="zh-CN" altLang="en-US" sz="3200" smtClean="0"/>
              <a:t>万人脱贫、</a:t>
            </a:r>
            <a:r>
              <a:rPr lang="en-US" altLang="zh-CN" sz="3200" smtClean="0"/>
              <a:t>17</a:t>
            </a:r>
            <a:r>
              <a:rPr lang="zh-CN" altLang="en-US" sz="3200" smtClean="0"/>
              <a:t>个贫困县摘帽，确保已脱贫人口可持续稳固脱贫。要完成这一目标，必须（   ）</a:t>
            </a:r>
          </a:p>
          <a:p>
            <a:r>
              <a:rPr lang="zh-CN" altLang="en-US" sz="3200" smtClean="0"/>
              <a:t>①把集中力量发展社会生产力摆在首要地位</a:t>
            </a:r>
          </a:p>
          <a:p>
            <a:r>
              <a:rPr lang="zh-CN" altLang="en-US" sz="3200" smtClean="0"/>
              <a:t>②坚持和完善按劳分配为主体、多种所有制经济共同发展的基本经济制度</a:t>
            </a:r>
          </a:p>
          <a:p>
            <a:r>
              <a:rPr lang="zh-CN" altLang="en-US" sz="3200" smtClean="0"/>
              <a:t>③合理调节收入差距，让人民共享经济繁荣成果</a:t>
            </a:r>
          </a:p>
          <a:p>
            <a:r>
              <a:rPr lang="zh-CN" altLang="en-US" sz="3200" smtClean="0"/>
              <a:t>④健全以劳动、资本、技术、管理等生产要素为主体参与分配的制度</a:t>
            </a:r>
          </a:p>
          <a:p>
            <a:r>
              <a:rPr lang="en-US" altLang="zh-CN" sz="3200" smtClean="0"/>
              <a:t>A.①②    B.①③    C.②④    D.③④</a:t>
            </a:r>
            <a:endParaRPr lang="zh-CN" altLang="en-US" sz="3200" smtClean="0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517650" y="1185863"/>
            <a:ext cx="1127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7A041D"/>
                </a:solidFill>
              </a:rPr>
              <a:t>B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392113" y="493713"/>
            <a:ext cx="10961687" cy="5751512"/>
          </a:xfrm>
        </p:spPr>
        <p:txBody>
          <a:bodyPr/>
          <a:lstStyle/>
          <a:p>
            <a:r>
              <a:rPr lang="en-US" altLang="zh-CN" sz="3200" smtClean="0"/>
              <a:t>5</a:t>
            </a:r>
            <a:r>
              <a:rPr lang="zh-CN" altLang="en-US" sz="3200" smtClean="0"/>
              <a:t>、</a:t>
            </a:r>
            <a:r>
              <a:rPr lang="en-US" altLang="zh-CN" sz="3200" smtClean="0"/>
              <a:t>2018</a:t>
            </a:r>
            <a:r>
              <a:rPr lang="zh-CN" altLang="en-US" sz="3200" smtClean="0"/>
              <a:t>年</a:t>
            </a:r>
            <a:r>
              <a:rPr lang="en-US" altLang="zh-CN" sz="3200" smtClean="0"/>
              <a:t>4</a:t>
            </a:r>
            <a:r>
              <a:rPr lang="zh-CN" altLang="en-US" sz="3200" smtClean="0"/>
              <a:t>月</a:t>
            </a:r>
            <a:r>
              <a:rPr lang="en-US" altLang="zh-CN" sz="3200" smtClean="0"/>
              <a:t>23</a:t>
            </a:r>
            <a:r>
              <a:rPr lang="zh-CN" altLang="en-US" sz="3200" smtClean="0"/>
              <a:t>日，广东省农业厅印发</a:t>
            </a:r>
            <a:r>
              <a:rPr lang="en-US" altLang="zh-CN" sz="3200" smtClean="0"/>
              <a:t>《</a:t>
            </a:r>
            <a:r>
              <a:rPr lang="zh-CN" altLang="en-US" sz="3200" smtClean="0"/>
              <a:t>关于做好新时期精准扶贫精准脱贫资产收益扶贫工作的指导意见</a:t>
            </a:r>
            <a:r>
              <a:rPr lang="en-US" altLang="zh-CN" sz="3200" smtClean="0"/>
              <a:t>》</a:t>
            </a:r>
            <a:r>
              <a:rPr lang="zh-CN" altLang="en-US" sz="3200" smtClean="0"/>
              <a:t>的通知，表示在不改变用途的情况下，允许将财政资金投入设施农业、加工、养殖、光伏、水电、乡村旅游等项目形成的资产，具备条件的可折股量化给贫困村、贫困户。其中特别强调保障贫困户收益，除不可抗力因素之外，实施主体应利用自有资产购买贫困户、农户的收益权。</a:t>
            </a:r>
          </a:p>
          <a:p>
            <a:r>
              <a:rPr lang="zh-CN" altLang="en-US" sz="3200" smtClean="0"/>
              <a:t>加强社会建设，让人民过上幸福安康的好日子，才能实现社会和谐稳定。请你说说加强社会建设的具体做法。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smtClean="0">
                <a:solidFill>
                  <a:srgbClr val="770722"/>
                </a:solidFill>
              </a:rPr>
              <a:t>5. ①</a:t>
            </a:r>
            <a:r>
              <a:rPr lang="zh-CN" altLang="en-US" sz="3200" smtClean="0">
                <a:solidFill>
                  <a:srgbClr val="770722"/>
                </a:solidFill>
              </a:rPr>
              <a:t>加强社会建设，就是在发展的基础上正确处理各种社会矛盾，团结一切可以团结的力量，最大限度增加和谐因素，增强社会创造活力，确保人民安居乐业、社会安定有序、国家长治久安。②加强社会建设，必须加强和创新社会管理。创新社会管理，必须提高社会管理的科学化水平，改进政府提供公共服务的方式，增强城乡社区服务功能，引导社会组织健康有序发展，充分发挥群众参与社会管理的作用。</a:t>
            </a:r>
            <a:endParaRPr lang="en-US" altLang="zh-CN" sz="3200" smtClean="0">
              <a:solidFill>
                <a:srgbClr val="77072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052763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课前预习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4" name="Text Box 17"/>
          <p:cNvSpPr txBox="1">
            <a:spLocks noChangeArrowheads="1"/>
          </p:cNvSpPr>
          <p:nvPr/>
        </p:nvSpPr>
        <p:spPr bwMode="auto">
          <a:xfrm>
            <a:off x="5437188" y="4171950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典例精析</a:t>
            </a:r>
          </a:p>
        </p:txBody>
      </p:sp>
      <p:sp>
        <p:nvSpPr>
          <p:cNvPr id="13315" name="Text Box 17"/>
          <p:cNvSpPr txBox="1">
            <a:spLocks noChangeArrowheads="1"/>
          </p:cNvSpPr>
          <p:nvPr/>
        </p:nvSpPr>
        <p:spPr bwMode="auto">
          <a:xfrm>
            <a:off x="5437188" y="4533900"/>
            <a:ext cx="1317625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课后训练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6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学习目标</a:t>
            </a: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4935538" y="1651000"/>
            <a:ext cx="660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itchFamily="2" charset="-122"/>
              </a:rPr>
              <a:t>目录</a:t>
            </a:r>
          </a:p>
        </p:txBody>
      </p:sp>
      <p:sp>
        <p:nvSpPr>
          <p:cNvPr id="13318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811588"/>
            <a:ext cx="1301750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知识结构</a:t>
            </a:r>
          </a:p>
        </p:txBody>
      </p:sp>
      <p:sp>
        <p:nvSpPr>
          <p:cNvPr id="13319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情境导入</a:t>
            </a:r>
          </a:p>
        </p:txBody>
      </p:sp>
      <p:sp>
        <p:nvSpPr>
          <p:cNvPr id="1332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ym typeface="黑体" pitchFamily="2" charset="-122"/>
              </a:rPr>
              <a:t>情境导入</a:t>
            </a:r>
            <a:r>
              <a:rPr lang="zh-CN" altLang="en-US" smtClean="0">
                <a:sym typeface="+mn-ea"/>
              </a:rPr>
              <a:t/>
            </a:r>
            <a:br>
              <a:rPr lang="zh-CN" altLang="en-US" smtClean="0">
                <a:sym typeface="+mn-ea"/>
              </a:rPr>
            </a:br>
            <a:endParaRPr lang="zh-CN" altLang="en-US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smtClean="0">
                <a:solidFill>
                  <a:srgbClr val="0C0C72"/>
                </a:solidFill>
                <a:latin typeface="Arial"/>
              </a:rPr>
              <a:t>“</a:t>
            </a:r>
            <a:r>
              <a:rPr lang="zh-CN" altLang="en-US" sz="3200" smtClean="0">
                <a:solidFill>
                  <a:srgbClr val="0C0C72"/>
                </a:solidFill>
              </a:rPr>
              <a:t>消灭贫困，全面建成小康社会，改变农村发展滞后的状况，必须不断改革创新，建立可持续发展的体制和机制，充分发挥好政府和市场两只手各自应有的作用。</a:t>
            </a:r>
            <a:r>
              <a:rPr lang="zh-CN" altLang="en-US" sz="3200" smtClean="0">
                <a:solidFill>
                  <a:srgbClr val="0C0C72"/>
                </a:solidFill>
                <a:latin typeface="Arial"/>
              </a:rPr>
              <a:t>”</a:t>
            </a:r>
            <a:r>
              <a:rPr lang="zh-CN" altLang="en-US" sz="3200" smtClean="0">
                <a:solidFill>
                  <a:srgbClr val="0C0C72"/>
                </a:solidFill>
              </a:rPr>
              <a:t>中国小康建设研究会会长、第十二届全国政协社会与法制委员会副主任王巨禄认为，我们需要鼓励社会资本下乡，支持城市工商企业到农村发展适合农村情况的产业，当下更需要支持</a:t>
            </a:r>
            <a:r>
              <a:rPr lang="zh-CN" altLang="en-US" sz="3200" smtClean="0">
                <a:solidFill>
                  <a:srgbClr val="0C0C72"/>
                </a:solidFill>
                <a:latin typeface="Arial"/>
              </a:rPr>
              <a:t>“</a:t>
            </a:r>
            <a:r>
              <a:rPr lang="zh-CN" altLang="en-US" sz="3200" smtClean="0">
                <a:solidFill>
                  <a:srgbClr val="0C0C72"/>
                </a:solidFill>
              </a:rPr>
              <a:t>一村一品</a:t>
            </a:r>
            <a:r>
              <a:rPr lang="zh-CN" altLang="en-US" sz="3200" smtClean="0">
                <a:solidFill>
                  <a:srgbClr val="0C0C72"/>
                </a:solidFill>
                <a:latin typeface="Arial"/>
              </a:rPr>
              <a:t>”</a:t>
            </a:r>
            <a:r>
              <a:rPr lang="zh-CN" altLang="en-US" sz="3200" smtClean="0">
                <a:solidFill>
                  <a:srgbClr val="0C0C72"/>
                </a:solidFill>
              </a:rPr>
              <a:t>，发展更多的家庭企业，这对于稳定就业、脱贫致富、增加农民家庭财产性收入更具现实意义。</a:t>
            </a:r>
          </a:p>
          <a:p>
            <a:r>
              <a:rPr lang="zh-CN" altLang="en-US" sz="3200" smtClean="0">
                <a:solidFill>
                  <a:srgbClr val="0C0C72"/>
                </a:solidFill>
              </a:rPr>
              <a:t>中国小康建设研究会会长的话给我们什么启示？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sym typeface="黑体" panose="02010609060101010101" pitchFamily="2" charset="-122"/>
              </a:rPr>
              <a:t>学习目标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sym typeface="黑体" panose="02010609060101010101" pitchFamily="2" charset="-122"/>
              </a:rPr>
              <a:t/>
            </a:r>
            <a:b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sym typeface="黑体" panose="02010609060101010101" pitchFamily="2" charset="-122"/>
              </a:rPr>
            </a:br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/>
              <a:t>1</a:t>
            </a:r>
            <a:r>
              <a:rPr lang="zh-CN" altLang="en-US" sz="3600" smtClean="0"/>
              <a:t>、理解</a:t>
            </a:r>
            <a:r>
              <a:rPr lang="zh-CN" altLang="en-US" sz="3600" b="1" smtClean="0"/>
              <a:t>谋社会发展的重要意义。</a:t>
            </a:r>
          </a:p>
          <a:p>
            <a:pPr eaLnBrk="1" hangingPunct="1"/>
            <a:r>
              <a:rPr lang="en-US" altLang="zh-CN" sz="3600" b="1" smtClean="0"/>
              <a:t>2</a:t>
            </a:r>
            <a:r>
              <a:rPr lang="zh-CN" altLang="en-US" sz="3600" b="1" smtClean="0"/>
              <a:t>、正确认识稳定和发展的关系。知道发展是稳定的保障，稳定最终要靠发展来支撑和维护；稳定是发展的前提，没有稳定的环境，发展难以实现。</a:t>
            </a:r>
          </a:p>
          <a:p>
            <a:pPr eaLnBrk="1" hangingPunct="1"/>
            <a:r>
              <a:rPr lang="en-US" altLang="zh-CN" sz="3600" b="1" smtClean="0"/>
              <a:t>3.</a:t>
            </a:r>
            <a:r>
              <a:rPr lang="zh-CN" altLang="en-US" sz="3600" b="1" smtClean="0"/>
              <a:t>认识社会建设和深化改革的关系。明白社会建设是深化改革的必然要求。</a:t>
            </a:r>
            <a:r>
              <a:rPr lang="zh-CN" altLang="en-US" sz="3600" smtClean="0"/>
              <a:t> </a:t>
            </a:r>
            <a:r>
              <a:rPr lang="en-US" altLang="zh-CN" sz="3600" smtClean="0"/>
              <a:t> 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28711"/>
                </a:solidFill>
                <a:latin typeface="Arial" panose="020B0604020202020204" pitchFamily="34" charset="0"/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+mn-ea"/>
                <a:sym typeface="黑体" panose="02010609060101010101" pitchFamily="2" charset="-122"/>
              </a:rPr>
            </a:br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smtClean="0"/>
              <a:t>1.</a:t>
            </a:r>
            <a:r>
              <a:rPr lang="zh-CN" altLang="en-US" sz="3200" smtClean="0"/>
              <a:t>加强社会建设是发展和稳定的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，是深化改革的</a:t>
            </a:r>
            <a:r>
              <a:rPr lang="en-US" altLang="zh-CN" sz="3200" smtClean="0"/>
              <a:t>_____ </a:t>
            </a:r>
            <a:r>
              <a:rPr lang="zh-CN" altLang="en-US" sz="3200" smtClean="0"/>
              <a:t>，有利于释放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。</a:t>
            </a:r>
          </a:p>
          <a:p>
            <a:r>
              <a:rPr lang="en-US" altLang="zh-CN" sz="3200" smtClean="0"/>
              <a:t>2.</a:t>
            </a:r>
            <a:r>
              <a:rPr lang="zh-CN" altLang="en-US" sz="3200" smtClean="0"/>
              <a:t>我国仍处于发展的</a:t>
            </a:r>
            <a:r>
              <a:rPr lang="en-US" altLang="zh-CN" sz="3200" smtClean="0"/>
              <a:t>_______</a:t>
            </a:r>
            <a:r>
              <a:rPr lang="zh-CN" altLang="en-US" sz="3200" smtClean="0"/>
              <a:t>，同时又处于社会矛盾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。改革的深入发展，需要处理好经济发展与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的关系，实现两者的良性循环。发展是稳定的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，稳定最终要靠发展来支撑和维护；稳定是发展的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，没有稳定的环境，发展难以实现。要想实现稳定发展，必须加强社会建设。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11353800" cy="6245225"/>
          </a:xfrm>
        </p:spPr>
        <p:txBody>
          <a:bodyPr/>
          <a:lstStyle/>
          <a:p>
            <a:r>
              <a:rPr lang="en-US" altLang="zh-CN" sz="3200" smtClean="0"/>
              <a:t>3.</a:t>
            </a:r>
            <a:r>
              <a:rPr lang="zh-CN" altLang="en-US" sz="3200" smtClean="0"/>
              <a:t>随着经济体制改革的深化，人们的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不断提高，社会利益群体逐渐分化，人们的思想观念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，社会结构和社会组织形式发生深刻变动，人们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更好的教育，更高的收入，更方便快捷的卫生、旅游和交通服务。只有加强社会建设，才能适应经济社会发展的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。</a:t>
            </a:r>
          </a:p>
          <a:p>
            <a:r>
              <a:rPr lang="en-US" altLang="zh-CN" sz="3200" smtClean="0"/>
              <a:t>4.</a:t>
            </a:r>
            <a:r>
              <a:rPr lang="zh-CN" altLang="en-US" sz="3200" smtClean="0"/>
              <a:t>良好的教育能够提高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，充分的社会保障可以激发人们的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，同时为社会创造更多的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，提高社会发展活力。</a:t>
            </a: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b="1" smtClean="0">
                <a:solidFill>
                  <a:srgbClr val="C40E35"/>
                </a:solidFill>
              </a:rPr>
              <a:t>1.</a:t>
            </a:r>
            <a:r>
              <a:rPr lang="zh-CN" altLang="en-US" sz="3200" smtClean="0">
                <a:solidFill>
                  <a:srgbClr val="C40E35"/>
                </a:solidFill>
              </a:rPr>
              <a:t>重要保证 必然要求 社会活力</a:t>
            </a:r>
          </a:p>
          <a:p>
            <a:r>
              <a:rPr lang="en-US" altLang="zh-CN" sz="3200" smtClean="0">
                <a:solidFill>
                  <a:srgbClr val="C40E35"/>
                </a:solidFill>
              </a:rPr>
              <a:t>2.</a:t>
            </a:r>
            <a:r>
              <a:rPr lang="zh-CN" altLang="en-US" sz="3200" smtClean="0">
                <a:solidFill>
                  <a:srgbClr val="C40E35"/>
                </a:solidFill>
              </a:rPr>
              <a:t>战略机遇期 凸显期 社会稳定 保障前提</a:t>
            </a:r>
          </a:p>
          <a:p>
            <a:r>
              <a:rPr lang="en-US" altLang="zh-CN" sz="3200" smtClean="0">
                <a:solidFill>
                  <a:srgbClr val="C40E35"/>
                </a:solidFill>
              </a:rPr>
              <a:t>3.</a:t>
            </a:r>
            <a:r>
              <a:rPr lang="zh-CN" altLang="en-US" sz="3200" smtClean="0">
                <a:solidFill>
                  <a:srgbClr val="C40E35"/>
                </a:solidFill>
              </a:rPr>
              <a:t>生活水平 日趋多样 期盼要求</a:t>
            </a:r>
          </a:p>
          <a:p>
            <a:r>
              <a:rPr lang="en-US" altLang="zh-CN" sz="3200" smtClean="0">
                <a:solidFill>
                  <a:srgbClr val="C40E35"/>
                </a:solidFill>
              </a:rPr>
              <a:t>4.</a:t>
            </a:r>
            <a:r>
              <a:rPr lang="zh-CN" altLang="en-US" sz="3200" smtClean="0">
                <a:solidFill>
                  <a:srgbClr val="C40E35"/>
                </a:solidFill>
              </a:rPr>
              <a:t>人口素质 积极性 就业机会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sym typeface="宋体" panose="02010600030101010101" pitchFamily="2" charset="-122"/>
              </a:rPr>
              <a:t>疑难解答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sym typeface="宋体" panose="02010600030101010101" pitchFamily="2" charset="-122"/>
              </a:rPr>
              <a:t/>
            </a:r>
            <a:b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sym typeface="宋体" panose="02010600030101010101" pitchFamily="2" charset="-122"/>
              </a:rPr>
            </a:br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党的十八大围绕全面建成小康社会，提出了社会建设的新目标：</a:t>
            </a:r>
          </a:p>
          <a:p>
            <a:pPr eaLnBrk="1" hangingPunct="1"/>
            <a:r>
              <a:rPr lang="zh-CN" altLang="en-US" sz="3600" smtClean="0"/>
              <a:t>人民生活水平全面提高。基本公共服务均等化总体实现。全民受教育程度和创新人才培养水平明显提高，进入人才强国和人力资源强国行列，教育现代化基本实现。就业更加充分。收入分配差距缩小，中等收入群体持续扩大，扶贫对象大幅减少。社会保障全民覆盖，人人享有基本医疗卫生服务，住房保障体系基本形成，社会和谐稳定。 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52</TotalTime>
  <Words>2810</Words>
  <Application>WPS 演示</Application>
  <PresentationFormat>自定义</PresentationFormat>
  <Paragraphs>89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主题1</vt:lpstr>
      <vt:lpstr>幻灯片 1</vt:lpstr>
      <vt:lpstr>第1单元构建和谐社会 第1课加强社会建设 第1站谋社会发展 </vt:lpstr>
      <vt:lpstr>幻灯片 3</vt:lpstr>
      <vt:lpstr>情境导入 </vt:lpstr>
      <vt:lpstr>学习目标 </vt:lpstr>
      <vt:lpstr>课前预习 </vt:lpstr>
      <vt:lpstr>幻灯片 7</vt:lpstr>
      <vt:lpstr>答案</vt:lpstr>
      <vt:lpstr>疑难解答 </vt:lpstr>
      <vt:lpstr>问题探究1.为什么要加强社会建设？</vt:lpstr>
      <vt:lpstr>共同总结</vt:lpstr>
      <vt:lpstr>问题探究2.为什么说加强社会建设是发展和稳定的重要保证？</vt:lpstr>
      <vt:lpstr>共同总结</vt:lpstr>
      <vt:lpstr>知识结构 </vt:lpstr>
      <vt:lpstr>典例精析 </vt:lpstr>
      <vt:lpstr>答案解析</vt:lpstr>
      <vt:lpstr>幻灯片 17</vt:lpstr>
      <vt:lpstr>答案解析</vt:lpstr>
      <vt:lpstr>课后训练 </vt:lpstr>
      <vt:lpstr>幻灯片 20</vt:lpstr>
      <vt:lpstr>幻灯片 21</vt:lpstr>
      <vt:lpstr>幻灯片 22</vt:lpstr>
      <vt:lpstr>幻灯片 23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2019-02-18T03:43:52Z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