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62" r:id="rId3"/>
    <p:sldId id="306" r:id="rId4"/>
    <p:sldId id="293" r:id="rId5"/>
    <p:sldId id="292" r:id="rId6"/>
    <p:sldId id="295" r:id="rId7"/>
    <p:sldId id="294" r:id="rId8"/>
    <p:sldId id="296" r:id="rId9"/>
    <p:sldId id="297" r:id="rId10"/>
    <p:sldId id="298" r:id="rId11"/>
    <p:sldId id="299" r:id="rId12"/>
    <p:sldId id="259" r:id="rId13"/>
    <p:sldId id="300" r:id="rId14"/>
    <p:sldId id="301" r:id="rId15"/>
    <p:sldId id="302" r:id="rId16"/>
    <p:sldId id="303" r:id="rId17"/>
    <p:sldId id="304" r:id="rId18"/>
    <p:sldId id="270" r:id="rId19"/>
    <p:sldId id="281" r:id="rId20"/>
    <p:sldId id="305" r:id="rId21"/>
    <p:sldId id="282" r:id="rId22"/>
    <p:sldId id="283" r:id="rId23"/>
    <p:sldId id="284" r:id="rId24"/>
    <p:sldId id="285" r:id="rId25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A041D"/>
    <a:srgbClr val="1A700E"/>
    <a:srgbClr val="770722"/>
    <a:srgbClr val="750920"/>
    <a:srgbClr val="79051E"/>
    <a:srgbClr val="140678"/>
    <a:srgbClr val="0C0C72"/>
    <a:srgbClr val="C40E3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8823" autoAdjust="0"/>
  </p:normalViewPr>
  <p:slideViewPr>
    <p:cSldViewPr snapToGrid="0">
      <p:cViewPr>
        <p:scale>
          <a:sx n="75" d="100"/>
          <a:sy n="75" d="100"/>
        </p:scale>
        <p:origin x="-108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EBD1B-B215-4060-A466-E5214462D153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D330-20C3-42EF-91EA-10853D22E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58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.com/doc/5437241-5675550.html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so.com/doc/5868586-6081442.html" TargetMode="External"/><Relationship Id="rId4" Type="http://schemas.openxmlformats.org/officeDocument/2006/relationships/hyperlink" Target="https://baike.so.com/doc/2445413-2585126.htm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1358550" y="1012764"/>
            <a:ext cx="9174162" cy="33305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5400" dirty="0" smtClean="0">
                <a:solidFill>
                  <a:schemeClr val="tx1"/>
                </a:solidFill>
              </a:rPr>
              <a:t>第</a:t>
            </a:r>
            <a:r>
              <a:rPr lang="en-US" altLang="zh-CN" sz="5400" dirty="0" smtClean="0">
                <a:solidFill>
                  <a:schemeClr val="tx1"/>
                </a:solidFill>
              </a:rPr>
              <a:t>1</a:t>
            </a:r>
            <a:r>
              <a:rPr lang="zh-CN" altLang="en-US" sz="5400" dirty="0" smtClean="0">
                <a:solidFill>
                  <a:schemeClr val="tx1"/>
                </a:solidFill>
              </a:rPr>
              <a:t>单元 构建和谐社会</a:t>
            </a:r>
            <a:r>
              <a:rPr lang="en-US" altLang="zh-CN" sz="5400" dirty="0" smtClean="0">
                <a:solidFill>
                  <a:schemeClr val="tx1"/>
                </a:solidFill>
              </a:rPr>
              <a:t/>
            </a:r>
            <a:br>
              <a:rPr lang="en-US" altLang="zh-CN" sz="5400" dirty="0" smtClean="0">
                <a:solidFill>
                  <a:schemeClr val="tx1"/>
                </a:solidFill>
              </a:rPr>
            </a:br>
            <a:r>
              <a:rPr lang="en-US" altLang="zh-CN" sz="5400" dirty="0" smtClean="0">
                <a:solidFill>
                  <a:schemeClr val="tx1"/>
                </a:solidFill>
              </a:rPr>
              <a:t/>
            </a:r>
            <a:br>
              <a:rPr lang="en-US" altLang="zh-CN" sz="5400" dirty="0" smtClean="0">
                <a:solidFill>
                  <a:schemeClr val="tx1"/>
                </a:solidFill>
              </a:rPr>
            </a:br>
            <a:r>
              <a:rPr lang="zh-CN" altLang="en-US" sz="5400" dirty="0" smtClean="0">
                <a:solidFill>
                  <a:schemeClr val="tx1"/>
                </a:solidFill>
              </a:rPr>
              <a:t>第</a:t>
            </a:r>
            <a:r>
              <a:rPr lang="en-US" altLang="zh-CN" sz="5400" dirty="0" smtClean="0">
                <a:solidFill>
                  <a:schemeClr val="tx1"/>
                </a:solidFill>
              </a:rPr>
              <a:t>1</a:t>
            </a:r>
            <a:r>
              <a:rPr lang="zh-CN" altLang="en-US" sz="5400" dirty="0" smtClean="0">
                <a:solidFill>
                  <a:schemeClr val="tx1"/>
                </a:solidFill>
              </a:rPr>
              <a:t>课 加强社会建设</a:t>
            </a:r>
            <a:r>
              <a:rPr lang="en-US" altLang="zh-CN" sz="5400" dirty="0" smtClean="0">
                <a:solidFill>
                  <a:schemeClr val="tx1"/>
                </a:solidFill>
              </a:rPr>
              <a:t/>
            </a:r>
            <a:br>
              <a:rPr lang="en-US" altLang="zh-CN" sz="5400" dirty="0" smtClean="0">
                <a:solidFill>
                  <a:schemeClr val="tx1"/>
                </a:solidFill>
              </a:rPr>
            </a:br>
            <a:r>
              <a:rPr lang="zh-CN" altLang="en-US" sz="5400" dirty="0" smtClean="0">
                <a:solidFill>
                  <a:schemeClr val="tx1"/>
                </a:solidFill>
              </a:rPr>
              <a:t/>
            </a:r>
            <a:br>
              <a:rPr lang="zh-CN" altLang="en-US" sz="5400" dirty="0" smtClean="0">
                <a:solidFill>
                  <a:schemeClr val="tx1"/>
                </a:solidFill>
              </a:rPr>
            </a:br>
            <a:endParaRPr lang="zh-CN" altLang="en-US" sz="4800" dirty="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1.ssl.qhmsg.com/dr/270_500_/t018bb00619036df888.jpg?size=268x2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2063" y="1154691"/>
            <a:ext cx="4952711" cy="389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44384" y="905309"/>
            <a:ext cx="605641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其具体含义是指，在全部居民收入中，用于进行不平均分配的那部分收入所占的比例。基尼系数最大为</a:t>
            </a:r>
            <a:r>
              <a:rPr lang="en-US" altLang="zh-CN" sz="2400" b="1" dirty="0"/>
              <a:t>"1"</a:t>
            </a:r>
            <a:r>
              <a:rPr lang="zh-CN" altLang="en-US" sz="2400" b="1" dirty="0"/>
              <a:t>，最小等于</a:t>
            </a:r>
            <a:r>
              <a:rPr lang="en-US" altLang="zh-CN" sz="2400" b="1" dirty="0"/>
              <a:t>"0"</a:t>
            </a:r>
            <a:r>
              <a:rPr lang="zh-CN" altLang="en-US" sz="2400" b="1" dirty="0"/>
              <a:t>。前者表示居民之间的收入分配绝对不平均，即</a:t>
            </a:r>
            <a:r>
              <a:rPr lang="en-US" altLang="zh-CN" sz="2400" b="1" dirty="0"/>
              <a:t>100%</a:t>
            </a:r>
            <a:r>
              <a:rPr lang="zh-CN" altLang="en-US" sz="2400" b="1" dirty="0"/>
              <a:t>的收入被一个单位的人全部占有了</a:t>
            </a:r>
            <a:r>
              <a:rPr lang="en-US" altLang="zh-CN" sz="2400" b="1" dirty="0"/>
              <a:t>;</a:t>
            </a:r>
            <a:r>
              <a:rPr lang="zh-CN" altLang="en-US" sz="2400" b="1" dirty="0"/>
              <a:t>而后者则表示居民之间的收入分配绝对平均，即人与人之间收入完全平等，没有任何差异。但这两种情况只是在理论上的绝对化形式，在实际生活中一般不会出现。</a:t>
            </a:r>
            <a:r>
              <a:rPr lang="zh-CN" altLang="en-US" sz="2400" b="1" dirty="0">
                <a:solidFill>
                  <a:srgbClr val="FF0000"/>
                </a:solidFill>
              </a:rPr>
              <a:t>因此，基尼系数的实际数值只能介于</a:t>
            </a:r>
            <a:r>
              <a:rPr lang="en-US" altLang="zh-CN" sz="2400" b="1" dirty="0">
                <a:solidFill>
                  <a:srgbClr val="FF0000"/>
                </a:solidFill>
              </a:rPr>
              <a:t>0~1</a:t>
            </a:r>
            <a:r>
              <a:rPr lang="zh-CN" altLang="en-US" sz="2400" b="1" dirty="0">
                <a:solidFill>
                  <a:srgbClr val="FF0000"/>
                </a:solidFill>
              </a:rPr>
              <a:t>之间，基尼系数越小收入分配越平均，基尼系数越大收入分配越不平均。国际上通常把</a:t>
            </a:r>
            <a:r>
              <a:rPr lang="en-US" altLang="zh-CN" sz="2400" b="1" dirty="0">
                <a:solidFill>
                  <a:srgbClr val="FF0000"/>
                </a:solidFill>
              </a:rPr>
              <a:t>0.4</a:t>
            </a:r>
            <a:r>
              <a:rPr lang="zh-CN" altLang="en-US" sz="2400" b="1" dirty="0">
                <a:solidFill>
                  <a:srgbClr val="FF0000"/>
                </a:solidFill>
              </a:rPr>
              <a:t>作为</a:t>
            </a:r>
            <a:r>
              <a:rPr lang="zh-CN" altLang="en-US" sz="2400" b="1" dirty="0">
                <a:solidFill>
                  <a:srgbClr val="FF0000"/>
                </a:solidFill>
                <a:hlinkClick r:id="rId3"/>
              </a:rPr>
              <a:t>贫富差距</a:t>
            </a:r>
            <a:r>
              <a:rPr lang="zh-CN" altLang="en-US" sz="2400" b="1" dirty="0">
                <a:solidFill>
                  <a:srgbClr val="FF0000"/>
                </a:solidFill>
              </a:rPr>
              <a:t>的警戒线，大于这一数值容易出现社会动荡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4385" y="260904"/>
            <a:ext cx="4417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基尼系数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01719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凸带形 1"/>
          <p:cNvSpPr/>
          <p:nvPr/>
        </p:nvSpPr>
        <p:spPr>
          <a:xfrm>
            <a:off x="510638" y="878772"/>
            <a:ext cx="4417623" cy="973777"/>
          </a:xfrm>
          <a:prstGeom prst="ribbon2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</a:rPr>
              <a:t>各抒己见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3772" y="2980706"/>
            <a:ext cx="97852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想一想：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、我国收入分配发生了哪些变化？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、结合居民收入基尼系数为什么会有这样的变化。</a:t>
            </a:r>
            <a:endParaRPr lang="en-US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xmlns="" val="103003382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sym typeface="+mn-ea"/>
              </a:rPr>
              <a:t/>
            </a:r>
            <a:br>
              <a:rPr lang="zh-CN" altLang="en-US" dirty="0" smtClean="0">
                <a:sym typeface="+mn-ea"/>
              </a:rPr>
            </a:br>
            <a:endParaRPr lang="zh-CN" altLang="en-US" dirty="0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695696" y="838736"/>
            <a:ext cx="10515600" cy="48958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dirty="0" smtClean="0">
                <a:solidFill>
                  <a:srgbClr val="0C0C72"/>
                </a:solidFill>
                <a:latin typeface="Arial"/>
              </a:rPr>
              <a:t>“</a:t>
            </a:r>
            <a:r>
              <a:rPr lang="zh-CN" altLang="en-US" sz="3200" dirty="0" smtClean="0">
                <a:solidFill>
                  <a:srgbClr val="0C0C72"/>
                </a:solidFill>
              </a:rPr>
              <a:t>消灭贫困，全面建成小康社会，改变农村发展滞后的状况，必须不断改革创新，建立可持续发展的体制和机制，充分发挥好政府和市场两只手各自应有的作用。</a:t>
            </a:r>
            <a:r>
              <a:rPr lang="zh-CN" altLang="en-US" sz="3200" dirty="0" smtClean="0">
                <a:solidFill>
                  <a:srgbClr val="0C0C72"/>
                </a:solidFill>
                <a:latin typeface="Arial"/>
              </a:rPr>
              <a:t>”</a:t>
            </a:r>
            <a:r>
              <a:rPr lang="zh-CN" altLang="en-US" sz="3200" dirty="0" smtClean="0">
                <a:solidFill>
                  <a:srgbClr val="0C0C72"/>
                </a:solidFill>
              </a:rPr>
              <a:t>中国小康建设研究会会长、第十二届全国政协社会与法制委员会副主任王巨禄认为，我们需要鼓励社会资本下乡，支持城市工商企业到农村发展适合农村情况的产业，当下更需要支持</a:t>
            </a:r>
            <a:r>
              <a:rPr lang="zh-CN" altLang="en-US" sz="3200" dirty="0" smtClean="0">
                <a:solidFill>
                  <a:srgbClr val="0C0C72"/>
                </a:solidFill>
                <a:latin typeface="Arial"/>
              </a:rPr>
              <a:t>“</a:t>
            </a:r>
            <a:r>
              <a:rPr lang="zh-CN" altLang="en-US" sz="3200" dirty="0" smtClean="0">
                <a:solidFill>
                  <a:srgbClr val="0C0C72"/>
                </a:solidFill>
              </a:rPr>
              <a:t>一村一品</a:t>
            </a:r>
            <a:r>
              <a:rPr lang="zh-CN" altLang="en-US" sz="3200" dirty="0" smtClean="0">
                <a:solidFill>
                  <a:srgbClr val="0C0C72"/>
                </a:solidFill>
                <a:latin typeface="Arial"/>
              </a:rPr>
              <a:t>”</a:t>
            </a:r>
            <a:r>
              <a:rPr lang="zh-CN" altLang="en-US" sz="3200" dirty="0" smtClean="0">
                <a:solidFill>
                  <a:srgbClr val="0C0C72"/>
                </a:solidFill>
              </a:rPr>
              <a:t>，发展更多的家庭企业，这对于稳定就业、脱贫致富、增加农民家庭财产性收入更具现实意义。</a:t>
            </a:r>
          </a:p>
          <a:p>
            <a:pPr marL="0" indent="0">
              <a:buNone/>
            </a:pPr>
            <a:r>
              <a:rPr lang="zh-CN" altLang="en-US" sz="3200" dirty="0" smtClean="0">
                <a:solidFill>
                  <a:srgbClr val="0C0C72"/>
                </a:solidFill>
              </a:rPr>
              <a:t>  </a:t>
            </a:r>
            <a:r>
              <a:rPr lang="zh-CN" altLang="en-US" sz="3200" dirty="0" smtClean="0">
                <a:solidFill>
                  <a:srgbClr val="FF0000"/>
                </a:solidFill>
              </a:rPr>
              <a:t>中国小康建设研究会会长的话给我们什么启示？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6899" y="686238"/>
            <a:ext cx="9951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、加强社会建设是深化改革的必然要求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0044" y="1852550"/>
            <a:ext cx="83246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 ①人们期盼更好的教育，更高的收入，更方便快捷的卫生、旅游和交通服务。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zh-CN" sz="3600" b="1" dirty="0" smtClean="0">
                <a:solidFill>
                  <a:srgbClr val="FF0000"/>
                </a:solidFill>
              </a:rPr>
              <a:t>②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只有加强社会建设，才能适应经济发展的要求。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55581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4.so.qhmsg.com/bdr/_240_/t01ee2bfa4c360dc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0027" y="486888"/>
            <a:ext cx="4388633" cy="269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://p3.so.qhmsg.com/bdr/_240_/t01132704cd7d325a4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102" name="Picture 6" descr="http://p3.so.qhmsg.com/bdr/_240_/t01132704cd7d325a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3190" y="3712543"/>
            <a:ext cx="4049486" cy="277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3.so.qhmsg.com/bdr/_240_/t015c8cf9403d4416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6421" y="629392"/>
            <a:ext cx="4184278" cy="271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p2.so.qhimgs1.com/bdr/_240_/t01d2cee4fe5b9f3bf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900" y="3529980"/>
            <a:ext cx="4388632" cy="279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226994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8764" y="510640"/>
            <a:ext cx="10402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       社会建设滞后，人民群众的基本需求得不到有效的保障，会挫伤人们的积极性，积累社会矛盾</a:t>
            </a:r>
            <a:endParaRPr lang="zh-CN" altLang="en-US" sz="3600" b="1" dirty="0"/>
          </a:p>
        </p:txBody>
      </p:sp>
      <p:pic>
        <p:nvPicPr>
          <p:cNvPr id="3" name="Picture 1" descr="C:\Users\dell\Desktop\高分突破—粤教九上道法课件制作配套资料\图片\SW65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8306" y="2445760"/>
            <a:ext cx="4089658" cy="321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2530029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8774" y="1009401"/>
            <a:ext cx="11693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4400" b="1" dirty="0" smtClean="0">
                <a:solidFill>
                  <a:srgbClr val="002060"/>
                </a:solidFill>
              </a:rPr>
              <a:t>、加强社会建设有利于释放社会福利</a:t>
            </a:r>
            <a:endParaRPr lang="zh-CN" alt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62545" y="2090057"/>
            <a:ext cx="88471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良好的教育能够提高人口素质，充分的社会保障可以激发人们的积极性，同时为社会创造更多的就业机会，提高社会发展活力。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725628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644" y="973778"/>
            <a:ext cx="10782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注意：用于社会保障，发展社会公共服务的支出过大，超出财政承受能力，则不利于可持续发展。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56" y="3877731"/>
            <a:ext cx="7861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因此，社会建设要与经济社会发展相适应，既要尽力而出，又要量力而行。</a:t>
            </a:r>
          </a:p>
        </p:txBody>
      </p:sp>
      <p:pic>
        <p:nvPicPr>
          <p:cNvPr id="5124" name="Picture 4" descr="http://p1.so.qhmsg.com/bdr/_240_/t01b0aac10908b18f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2722" y="2517570"/>
            <a:ext cx="3821588" cy="319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5016" y="2351314"/>
            <a:ext cx="71489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高福利国家的“成就”与“困境”对我国社会建设有何启示？</a:t>
            </a:r>
            <a:endParaRPr lang="zh-CN" altLang="en-US" sz="28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68474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>
          <a:xfrm>
            <a:off x="201881" y="1962150"/>
            <a:ext cx="11780322" cy="489585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dirty="0" smtClean="0"/>
              <a:t>（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）加强社会建设是发展和稳定的重要保证。</a:t>
            </a:r>
            <a:endParaRPr lang="en-US" altLang="zh-CN" sz="4000" dirty="0" smtClean="0"/>
          </a:p>
          <a:p>
            <a:pPr marL="0" indent="0">
              <a:buNone/>
            </a:pPr>
            <a:endParaRPr lang="zh-CN" altLang="en-US" sz="4000" dirty="0" smtClean="0"/>
          </a:p>
          <a:p>
            <a:pPr marL="0" indent="0">
              <a:buNone/>
            </a:pPr>
            <a:r>
              <a:rPr lang="zh-CN" altLang="en-US" sz="4000" dirty="0" smtClean="0"/>
              <a:t>（</a:t>
            </a:r>
            <a:r>
              <a:rPr lang="en-US" altLang="zh-CN" sz="4000" dirty="0" smtClean="0"/>
              <a:t>2</a:t>
            </a:r>
            <a:r>
              <a:rPr lang="zh-CN" altLang="en-US" sz="4000" dirty="0" smtClean="0"/>
              <a:t>）加强社会建设是深化改革的必然要求。</a:t>
            </a:r>
            <a:endParaRPr lang="en-US" altLang="zh-CN" sz="4000" dirty="0" smtClean="0"/>
          </a:p>
          <a:p>
            <a:pPr marL="0" indent="0">
              <a:buNone/>
            </a:pPr>
            <a:endParaRPr lang="zh-CN" altLang="en-US" sz="4000" dirty="0" smtClean="0"/>
          </a:p>
          <a:p>
            <a:pPr marL="0" indent="0">
              <a:buNone/>
            </a:pPr>
            <a:r>
              <a:rPr lang="zh-CN" altLang="en-US" sz="4000" dirty="0" smtClean="0"/>
              <a:t>（</a:t>
            </a:r>
            <a:r>
              <a:rPr lang="en-US" altLang="zh-CN" sz="4000" dirty="0" smtClean="0"/>
              <a:t>3</a:t>
            </a:r>
            <a:r>
              <a:rPr lang="zh-CN" altLang="en-US" sz="4000" dirty="0" smtClean="0"/>
              <a:t>）加强社会建设有利于释放社会活力。</a:t>
            </a:r>
          </a:p>
        </p:txBody>
      </p:sp>
      <p:sp>
        <p:nvSpPr>
          <p:cNvPr id="2" name="上凸带形 1"/>
          <p:cNvSpPr/>
          <p:nvPr/>
        </p:nvSpPr>
        <p:spPr>
          <a:xfrm>
            <a:off x="1" y="314696"/>
            <a:ext cx="3918856" cy="1169719"/>
          </a:xfrm>
          <a:prstGeom prst="ribbon2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课堂小结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143" y="1253836"/>
            <a:ext cx="101296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/>
              <a:t>一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、单项选择题</a:t>
            </a: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、我们热爱生活，期盼更好的生活，这些期盼包括（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更稳定的工作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②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更可靠的社会保障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③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更舒适的居住条件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④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更优美的环境</a:t>
            </a: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A.①②③  B.①②③④  C.②③④  D.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①②④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上凸带形 2"/>
          <p:cNvSpPr/>
          <p:nvPr/>
        </p:nvSpPr>
        <p:spPr>
          <a:xfrm>
            <a:off x="178130" y="130629"/>
            <a:ext cx="4191989" cy="921327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随堂练习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9773" y="2329934"/>
            <a:ext cx="7954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</a:rPr>
              <a:t>B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775904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507" y="546265"/>
            <a:ext cx="11863449" cy="82496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/>
              <a:t>党的十八大围绕全面建成小康社会，提出了社会建设的新目标：</a:t>
            </a:r>
            <a:br>
              <a:rPr lang="zh-CN" altLang="en-US" dirty="0"/>
            </a:b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712517" y="1603169"/>
            <a:ext cx="10498777" cy="51408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    人民生活水平</a:t>
            </a:r>
            <a:r>
              <a:rPr lang="zh-CN" altLang="en-US" sz="3600" dirty="0" smtClean="0"/>
              <a:t>全面提高。</a:t>
            </a:r>
            <a:r>
              <a:rPr lang="zh-CN" altLang="en-US" sz="3600" dirty="0" smtClean="0">
                <a:solidFill>
                  <a:srgbClr val="FF0000"/>
                </a:solidFill>
              </a:rPr>
              <a:t>基本公共服务</a:t>
            </a:r>
            <a:r>
              <a:rPr lang="zh-CN" altLang="en-US" sz="3600" dirty="0" smtClean="0"/>
              <a:t>均等化总体实现。</a:t>
            </a:r>
            <a:r>
              <a:rPr lang="zh-CN" altLang="en-US" sz="3600" dirty="0" smtClean="0">
                <a:solidFill>
                  <a:srgbClr val="FF0000"/>
                </a:solidFill>
              </a:rPr>
              <a:t>全民受教育程度</a:t>
            </a:r>
            <a:r>
              <a:rPr lang="zh-CN" altLang="en-US" sz="3600" dirty="0" smtClean="0"/>
              <a:t>和</a:t>
            </a:r>
            <a:r>
              <a:rPr lang="zh-CN" altLang="en-US" sz="3600" dirty="0" smtClean="0">
                <a:solidFill>
                  <a:srgbClr val="FF0000"/>
                </a:solidFill>
              </a:rPr>
              <a:t>创新人才</a:t>
            </a:r>
            <a:r>
              <a:rPr lang="zh-CN" altLang="en-US" sz="3600" dirty="0" smtClean="0"/>
              <a:t>培养水平明显提高，进入人才强国和人力资源强国行列，教育现代化基本实现</a:t>
            </a:r>
            <a:r>
              <a:rPr lang="en-US" altLang="zh-CN" sz="3600" dirty="0" smtClean="0"/>
              <a:t>,</a:t>
            </a:r>
            <a:r>
              <a:rPr lang="zh-CN" altLang="en-US" sz="3600" dirty="0" smtClean="0">
                <a:solidFill>
                  <a:srgbClr val="FF0000"/>
                </a:solidFill>
              </a:rPr>
              <a:t>就业</a:t>
            </a:r>
            <a:r>
              <a:rPr lang="zh-CN" altLang="en-US" sz="3600" dirty="0" smtClean="0"/>
              <a:t>更加充分</a:t>
            </a:r>
            <a:r>
              <a:rPr lang="en-US" altLang="zh-CN" sz="3600" dirty="0" smtClean="0"/>
              <a:t>,</a:t>
            </a:r>
            <a:r>
              <a:rPr lang="zh-CN" altLang="en-US" sz="3600" dirty="0" smtClean="0">
                <a:solidFill>
                  <a:srgbClr val="FF0000"/>
                </a:solidFill>
              </a:rPr>
              <a:t>收入分配</a:t>
            </a:r>
            <a:r>
              <a:rPr lang="zh-CN" altLang="en-US" sz="3600" dirty="0" smtClean="0"/>
              <a:t>差距缩小，</a:t>
            </a:r>
            <a:r>
              <a:rPr lang="zh-CN" altLang="en-US" sz="3600" dirty="0" smtClean="0">
                <a:solidFill>
                  <a:srgbClr val="FF0000"/>
                </a:solidFill>
              </a:rPr>
              <a:t>中等收入群体</a:t>
            </a:r>
            <a:r>
              <a:rPr lang="zh-CN" altLang="en-US" sz="3600" dirty="0" smtClean="0"/>
              <a:t>持续扩大，</a:t>
            </a:r>
            <a:r>
              <a:rPr lang="zh-CN" altLang="en-US" sz="3600" dirty="0" smtClean="0">
                <a:solidFill>
                  <a:srgbClr val="FF0000"/>
                </a:solidFill>
              </a:rPr>
              <a:t>扶贫对象</a:t>
            </a:r>
            <a:r>
              <a:rPr lang="zh-CN" altLang="en-US" sz="3600" dirty="0" smtClean="0"/>
              <a:t>大幅减少。</a:t>
            </a:r>
            <a:r>
              <a:rPr lang="zh-CN" altLang="en-US" sz="3600" dirty="0" smtClean="0">
                <a:solidFill>
                  <a:srgbClr val="FF0000"/>
                </a:solidFill>
              </a:rPr>
              <a:t>社会保障</a:t>
            </a:r>
            <a:r>
              <a:rPr lang="zh-CN" altLang="en-US" sz="3600" dirty="0" smtClean="0"/>
              <a:t>全民覆盖，人人享有基本</a:t>
            </a:r>
            <a:r>
              <a:rPr lang="zh-CN" altLang="en-US" sz="3600" dirty="0" smtClean="0">
                <a:solidFill>
                  <a:srgbClr val="FF0000"/>
                </a:solidFill>
              </a:rPr>
              <a:t>医疗卫生服务</a:t>
            </a:r>
            <a:r>
              <a:rPr lang="zh-CN" altLang="en-US" sz="3600" dirty="0" smtClean="0"/>
              <a:t>，</a:t>
            </a:r>
            <a:r>
              <a:rPr lang="zh-CN" altLang="en-US" sz="3600" dirty="0" smtClean="0">
                <a:solidFill>
                  <a:srgbClr val="FF0000"/>
                </a:solidFill>
              </a:rPr>
              <a:t>住房保障</a:t>
            </a:r>
            <a:r>
              <a:rPr lang="zh-CN" altLang="en-US" sz="3600" dirty="0" smtClean="0"/>
              <a:t>体系基本形成，社会和谐稳定。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1263" y="735050"/>
            <a:ext cx="1083029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日，青海省政府办公厅印发《青海省保障农民工工资支付工作考核办法》，切实维护农民工劳动报酬权益，确保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年实现基本无拖欠工作目标。考核从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年至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年，每年度开展一次。这不能表明（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党和国家重视维护人民的根本利益，增进民生福祉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党和国家强调把保障和改善民生作为我国社会建设的重点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党和国家采取措施保障人民劳有所得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党和国家全心全意为人民服务，无条件站在人民这边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40239" y="2113808"/>
            <a:ext cx="522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D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92299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3761" y="331566"/>
            <a:ext cx="11055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、随着经济体制改革的深化，人们的各方面也在发生着变化。表现在（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人们的生活水平不断提高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社会利益群体逐渐分化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人们的思想观念日趋多样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社会结构和社会组织形式发生深刻变动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A.①②③④  B.①②④  C.②③④  D.①②③</a:t>
            </a:r>
            <a:endParaRPr lang="zh-CN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、习近平主席在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年新年贺词中指出，过去的一年有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1000 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多万农村贫困人口实现脱贫，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340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万贫困人口实现易地扶贫搬迁，有了温暖的家。这表明（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扶贫攻坚仍是现阶段的根本任务，要尽快实现全面小康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我国已打赢脱贫攻坚战，跨越了社会主义初级阶段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我国坚持以人为本的理念，政府帮扶是精准扶贫的根本途径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共同富裕是社会主义的根本目的，改革成果要由全体人民共享</a:t>
            </a: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35034" y="689045"/>
            <a:ext cx="463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A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8213" y="3123210"/>
            <a:ext cx="10806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D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98584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7528" y="691277"/>
            <a:ext cx="990402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满足人民的期盼需要加强社会建设，加强社会建设（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是发展和稳定的重要</a:t>
            </a:r>
            <a:r>
              <a:rPr lang="zh-CN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保证</a:t>
            </a: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是深化改革的必然要求</a:t>
            </a: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能早日实现同等富裕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有利于释放社会活力</a:t>
            </a:r>
          </a:p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A.①②③  B.①②④  C.②③④  D.①②③④</a:t>
            </a:r>
            <a:endParaRPr lang="zh-CN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21678" y="1187533"/>
            <a:ext cx="103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B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65735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redotool"/>
          <p:cNvPicPr/>
          <p:nvPr/>
        </p:nvPicPr>
        <p:blipFill>
          <a:blip r:embed="rId2">
            <a:lum bright="6000"/>
          </a:blip>
          <a:stretch>
            <a:fillRect/>
          </a:stretch>
        </p:blipFill>
        <p:spPr>
          <a:xfrm>
            <a:off x="2707574" y="1175657"/>
            <a:ext cx="5070764" cy="28619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496" y="399595"/>
            <a:ext cx="9781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、要实现下列图片中的“幸福生活”，我们要（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201881" y="4151000"/>
            <a:ext cx="11388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加大财政支出，给贫困家庭发放补助，提高贫困人口的物质生活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坚持经济建设，着力于市场经济增速，加快经济发展 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保障和改善民生，增进民生福祉</a:t>
            </a:r>
          </a:p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满足人民的所有生活需要，提高他们的幸福感</a:t>
            </a:r>
          </a:p>
        </p:txBody>
      </p:sp>
      <p:sp>
        <p:nvSpPr>
          <p:cNvPr id="5" name="矩形 4"/>
          <p:cNvSpPr/>
          <p:nvPr/>
        </p:nvSpPr>
        <p:spPr>
          <a:xfrm>
            <a:off x="9554160" y="399595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C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15485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509" y="786556"/>
            <a:ext cx="1072341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、自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日起，中国移动、中国电信、中国联通三大运营商全部取消国内手机长途漫游费（不含港澳台）。延续了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多年的国内手机长途漫游费终于谢幕。这（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侵犯了运营商的权益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B.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说明民生是我国工作中心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表明我国已跨越初级阶段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D.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有利于人民共享改革成果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、加强社会建设有利于释放社会活力，表现在（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良好的教育能够提高人口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素质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充分的社会保障可以激发人们的积极性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能为社会创造更多的就业</a:t>
            </a:r>
            <a:r>
              <a:rPr lang="zh-CN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能提高社会发展活力</a:t>
            </a: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A.①②③  B.①②④  C.②③④  D.①②③④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32769" y="1496567"/>
            <a:ext cx="558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D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60873" y="3217990"/>
            <a:ext cx="5106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D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21012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006" y="2298313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C40E35"/>
                </a:solidFill>
              </a:rPr>
              <a:t>第</a:t>
            </a:r>
            <a:r>
              <a:rPr lang="en-US" altLang="zh-CN" sz="4400" b="1" dirty="0">
                <a:solidFill>
                  <a:srgbClr val="C40E35"/>
                </a:solidFill>
              </a:rPr>
              <a:t>1</a:t>
            </a:r>
            <a:r>
              <a:rPr lang="zh-CN" altLang="en-US" sz="4400" b="1" dirty="0">
                <a:solidFill>
                  <a:srgbClr val="C40E35"/>
                </a:solidFill>
              </a:rPr>
              <a:t>站 谋社会发展</a:t>
            </a:r>
            <a:r>
              <a:rPr lang="zh-CN" altLang="en-US" sz="4400" b="1" dirty="0"/>
              <a:t/>
            </a:r>
            <a:br>
              <a:rPr lang="zh-CN" altLang="en-US" sz="4400" b="1" dirty="0"/>
            </a:b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xmlns="" val="391941820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6280" y="1795683"/>
            <a:ext cx="923900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b="1" dirty="0"/>
              <a:t>1</a:t>
            </a:r>
            <a:r>
              <a:rPr lang="zh-CN" altLang="en-US" sz="4000" b="1" dirty="0" smtClean="0"/>
              <a:t>、加强社会建设的重要性</a:t>
            </a:r>
            <a:endParaRPr lang="en-US" altLang="zh-CN" sz="4000" b="1" dirty="0" smtClean="0"/>
          </a:p>
          <a:p>
            <a:pPr eaLnBrk="1" hangingPunct="1"/>
            <a:endParaRPr lang="zh-CN" altLang="en-US" sz="4000" b="1" dirty="0"/>
          </a:p>
          <a:p>
            <a:pPr eaLnBrk="1" hangingPunct="1"/>
            <a:r>
              <a:rPr lang="en-US" altLang="zh-CN" sz="4000" b="1" dirty="0"/>
              <a:t>2</a:t>
            </a:r>
            <a:r>
              <a:rPr lang="zh-CN" altLang="en-US" sz="4000" b="1" dirty="0"/>
              <a:t>、正确认识稳定和发展的关系</a:t>
            </a:r>
            <a:r>
              <a:rPr lang="zh-CN" altLang="en-US" sz="4000" b="1" dirty="0" smtClean="0"/>
              <a:t>。</a:t>
            </a:r>
            <a:endParaRPr lang="en-US" altLang="zh-CN" sz="4000" b="1" dirty="0" smtClean="0"/>
          </a:p>
          <a:p>
            <a:pPr eaLnBrk="1" hangingPunct="1"/>
            <a:endParaRPr lang="en-US" altLang="zh-CN" sz="4000" b="1" dirty="0"/>
          </a:p>
          <a:p>
            <a:pPr eaLnBrk="1" hangingPunct="1"/>
            <a:r>
              <a:rPr lang="en-US" altLang="zh-CN" sz="4000" b="1" dirty="0"/>
              <a:t>3.</a:t>
            </a:r>
            <a:r>
              <a:rPr lang="zh-CN" altLang="en-US" sz="4000" b="1" dirty="0"/>
              <a:t>认识社会建设和深化改革的关系。明白社会建设是深化改革的必然要求。</a:t>
            </a:r>
            <a:r>
              <a:rPr lang="zh-CN" altLang="en-US" sz="4000" dirty="0"/>
              <a:t> </a:t>
            </a:r>
            <a:r>
              <a:rPr lang="en-US" altLang="zh-CN" sz="4000" dirty="0"/>
              <a:t> </a:t>
            </a:r>
          </a:p>
        </p:txBody>
      </p:sp>
      <p:sp>
        <p:nvSpPr>
          <p:cNvPr id="3" name="上凸带形 2"/>
          <p:cNvSpPr/>
          <p:nvPr/>
        </p:nvSpPr>
        <p:spPr>
          <a:xfrm>
            <a:off x="368134" y="463137"/>
            <a:ext cx="3693226" cy="926275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2060"/>
                </a:solidFill>
              </a:rPr>
              <a:t>学习目标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77194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凸带形 1"/>
          <p:cNvSpPr/>
          <p:nvPr/>
        </p:nvSpPr>
        <p:spPr>
          <a:xfrm>
            <a:off x="154379" y="486888"/>
            <a:ext cx="3978234" cy="1151906"/>
          </a:xfrm>
          <a:prstGeom prst="ribbon2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</a:rPr>
              <a:t>思想感悟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8151" y="2161309"/>
            <a:ext cx="99396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2060"/>
                </a:solidFill>
              </a:rPr>
              <a:t>想一想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、近年来，我国财政在教育、医疗和社会保障方面的支出有哪些变化？</a:t>
            </a:r>
            <a:endParaRPr lang="en-US" altLang="zh-CN" sz="3600" b="1" dirty="0" smtClean="0">
              <a:solidFill>
                <a:srgbClr val="002060"/>
              </a:solidFill>
            </a:endParaRPr>
          </a:p>
          <a:p>
            <a:endParaRPr lang="en-US" altLang="zh-CN" sz="3600" b="1" dirty="0">
              <a:solidFill>
                <a:srgbClr val="002060"/>
              </a:solidFill>
            </a:endParaRPr>
          </a:p>
          <a:p>
            <a:r>
              <a:rPr lang="en-US" altLang="zh-CN" sz="36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、为什么会有这样的变化？</a:t>
            </a:r>
            <a:endParaRPr lang="en-US" altLang="zh-CN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76658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678" y="635767"/>
            <a:ext cx="11756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食品安全问题是关系到千千万万人民群众切身利益的社会问题。</a:t>
            </a:r>
          </a:p>
        </p:txBody>
      </p:sp>
      <p:sp>
        <p:nvSpPr>
          <p:cNvPr id="3" name="矩形 2"/>
          <p:cNvSpPr/>
          <p:nvPr/>
        </p:nvSpPr>
        <p:spPr>
          <a:xfrm>
            <a:off x="411678" y="1502942"/>
            <a:ext cx="682831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</a:rPr>
              <a:t>为了除虫害，有人大量使用高毒，甚至剧毒农药，致使蔬菜、果品农药残留严重超标；为了提高产量，有人盲目使用违禁激素；为了增加猪的瘦肉率，有人竟在饲料中掺上“瘦肉精”；为了使面粉和粉丝增白，有人胆敢把有毒化学品“吊白块”掺和其中；为了骗钱，有人用稻草沤水兑上色素和盐当酱油卖；为了赚取高额利润，有人把含有黄曲霉素的霉变陈大米抛光上腊充新大米出售，食品安全问题令人担忧。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://p5.so.qhimgs1.com/bdr/_240_/t017b1e3b1caf6714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3335" y="1258785"/>
            <a:ext cx="3833092" cy="2351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1.so.qhimgs1.com/bdr/_240_/t0163d082a695d33c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0209" y="3795670"/>
            <a:ext cx="4025734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502518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0.so.qhimgs1.com/bdr/_240_/t01ada66ece577370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523" y="427512"/>
            <a:ext cx="4292040" cy="287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4.so.qhmsg.com/bdr/_240_/t01fcc2eab24f8e29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0791" y="678030"/>
            <a:ext cx="4429494" cy="262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3560" y="4170610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环境</a:t>
            </a:r>
            <a:r>
              <a:rPr lang="zh-CN" altLang="en-US" sz="3200" b="1" dirty="0" smtClean="0"/>
              <a:t>问题：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2391989" y="4170610"/>
            <a:ext cx="91983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由人类</a:t>
            </a:r>
            <a:r>
              <a:rPr lang="zh-CN" altLang="en-US" sz="2800" b="1" dirty="0"/>
              <a:t>活动</a:t>
            </a:r>
            <a:r>
              <a:rPr lang="zh-CN" altLang="en-US" sz="2800" b="1" dirty="0" smtClean="0"/>
              <a:t>引起环境问题称为次生环境</a:t>
            </a:r>
            <a:r>
              <a:rPr lang="zh-CN" altLang="en-US" sz="2800" b="1" dirty="0"/>
              <a:t>问题</a:t>
            </a:r>
            <a:r>
              <a:rPr lang="zh-CN" altLang="en-US" sz="2800" b="1" dirty="0" smtClean="0"/>
              <a:t>，次生环境</a:t>
            </a:r>
            <a:r>
              <a:rPr lang="zh-CN" altLang="en-US" sz="2800" b="1" dirty="0"/>
              <a:t>问题一般又分为</a:t>
            </a:r>
            <a:r>
              <a:rPr lang="zh-CN" altLang="en-US" sz="2800" b="1" dirty="0">
                <a:hlinkClick r:id="rId4"/>
              </a:rPr>
              <a:t>环境污染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hlinkClick r:id="rId5"/>
              </a:rPr>
              <a:t>生态破坏</a:t>
            </a:r>
            <a:r>
              <a:rPr lang="zh-CN" altLang="en-US" sz="2800" b="1" dirty="0"/>
              <a:t>两大类。如乱砍滥伐引起的森林植被的破坏、过度放牧引起的草原退化、大面积开垦草原引起的沙漠化和土地沙化、工业生产造成大气、水环境恶化等。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231816750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0017" y="1546578"/>
            <a:ext cx="105215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自然灾害：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主要包括水旱灾害，气象灾害，地震灾害，地质灾害，海洋灾害，生物灾害和森林草原火灾等。 </a:t>
            </a:r>
          </a:p>
          <a:p>
            <a:r>
              <a:rPr lang="zh-CN" alt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事故灾难：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主要包括工矿商贸等企业的各类安全事故，交通运输事故，公共设施和设备事故，环境污染和生态破坏事件等。</a:t>
            </a:r>
          </a:p>
          <a:p>
            <a:r>
              <a:rPr lang="zh-CN" alt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公共卫生事件：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主要包括传染病疫情，群体性不明原因疾病，食品安全和职业危害，动物疫情，以及其他严重影响公众健康和生命安全的事件。</a:t>
            </a:r>
          </a:p>
          <a:p>
            <a:r>
              <a:rPr lang="zh-CN" altLang="en-US" sz="28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社会安全事件：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主要包括恐怖袭击事件，经济安全事件和涉外突发事件等。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0017" y="325129"/>
            <a:ext cx="2956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</a:rPr>
              <a:t>公共安全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24775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3145" y="1496288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3600" b="1" dirty="0" smtClean="0">
                <a:solidFill>
                  <a:srgbClr val="002060"/>
                </a:solidFill>
              </a:rPr>
              <a:t>、加强社会建设是发展和稳定的重要保证</a:t>
            </a:r>
            <a:endParaRPr lang="zh-CN" altLang="en-US" sz="36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3885" y="2291937"/>
            <a:ext cx="101296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①发展是稳定的保障，稳定最终要靠发展来支撑和维护；</a:t>
            </a:r>
            <a:endParaRPr lang="en-US" altLang="zh-CN" sz="36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②稳定是发展的前提，没有稳定的环境，发展难以实现。</a:t>
            </a:r>
            <a:endParaRPr lang="en-US" altLang="zh-CN" sz="36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③要想实现稳定发展，必须加强社会建设。</a:t>
            </a:r>
            <a:endParaRPr lang="zh-CN" altLang="en-US" sz="36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3885" y="356097"/>
            <a:ext cx="6359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 dirty="0" smtClean="0"/>
              <a:t>一、加强</a:t>
            </a:r>
            <a:r>
              <a:rPr lang="zh-CN" altLang="en-US" sz="4000" b="1" dirty="0"/>
              <a:t>社会建设的重要性</a:t>
            </a:r>
            <a:endParaRPr lang="en-US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xmlns="" val="61153453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19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505</TotalTime>
  <Words>2469</Words>
  <Application>Microsoft Office PowerPoint</Application>
  <PresentationFormat>自定义</PresentationFormat>
  <Paragraphs>100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主题1</vt:lpstr>
      <vt:lpstr>第1单元 构建和谐社会  第1课 加强社会建设  </vt:lpstr>
      <vt:lpstr>党的十八大围绕全面建成小康社会，提出了社会建设的新目标：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 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2019-02-18T03:43:43Z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