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1" r:id="rId1"/>
  </p:sldMasterIdLst>
  <p:sldIdLst>
    <p:sldId id="260" r:id="rId2"/>
    <p:sldId id="261" r:id="rId3"/>
    <p:sldId id="264" r:id="rId4"/>
    <p:sldId id="273" r:id="rId5"/>
    <p:sldId id="267" r:id="rId6"/>
    <p:sldId id="288" r:id="rId7"/>
    <p:sldId id="269" r:id="rId8"/>
    <p:sldId id="270" r:id="rId9"/>
    <p:sldId id="271" r:id="rId10"/>
    <p:sldId id="272" r:id="rId11"/>
    <p:sldId id="275" r:id="rId12"/>
    <p:sldId id="277" r:id="rId13"/>
    <p:sldId id="279" r:id="rId14"/>
    <p:sldId id="281" r:id="rId15"/>
    <p:sldId id="282" r:id="rId16"/>
    <p:sldId id="285" r:id="rId17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6" d="100"/>
          <a:sy n="66" d="100"/>
        </p:scale>
        <p:origin x="-2094" y="-48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  <a:prstGeom prst="rect">
            <a:avLst/>
          </a:prstGeo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28200" y="408675"/>
            <a:ext cx="7887600" cy="5810400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800"/>
            </a:lvl4pPr>
            <a:lvl5pPr>
              <a:defRPr sz="1800"/>
            </a:lvl5pPr>
          </a:lstStyle>
          <a:p>
            <a:pPr lvl="0"/>
            <a:r>
              <a:rPr lang="zh-CN" altLang="en-US" dirty="0" smtClean="0"/>
              <a:t>单击此处编辑母版文本样式</a:t>
            </a:r>
          </a:p>
          <a:p>
            <a:pPr lvl="1"/>
            <a:r>
              <a:rPr lang="zh-CN" altLang="en-US" dirty="0" smtClean="0"/>
              <a:t>第二级</a:t>
            </a:r>
          </a:p>
          <a:p>
            <a:pPr lvl="2"/>
            <a:r>
              <a:rPr lang="zh-CN" altLang="en-US" dirty="0" smtClean="0"/>
              <a:t>第三级</a:t>
            </a:r>
          </a:p>
          <a:p>
            <a:pPr lvl="3"/>
            <a:r>
              <a:rPr lang="zh-CN" altLang="en-US" dirty="0" smtClean="0"/>
              <a:t>第四级</a:t>
            </a:r>
          </a:p>
          <a:p>
            <a:pPr lvl="4"/>
            <a:r>
              <a:rPr lang="zh-CN" altLang="en-US" dirty="0" smtClean="0"/>
              <a:t>第五级</a:t>
            </a:r>
            <a:endParaRPr lang="zh-CN" alt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850EBD1B-B215-4060-A466-E5214462D153}" type="datetimeFigureOut">
              <a:rPr lang="zh-CN" altLang="en-US">
                <a:solidFill>
                  <a:srgbClr val="3D3F41">
                    <a:tint val="75000"/>
                  </a:srgbClr>
                </a:solidFill>
              </a:rPr>
              <a:pPr>
                <a:defRPr/>
              </a:pPr>
              <a:t>2019/2/18</a:t>
            </a:fld>
            <a:endParaRPr lang="zh-CN" altLang="en-US">
              <a:solidFill>
                <a:srgbClr val="3D3F41">
                  <a:tint val="75000"/>
                </a:srgb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>
              <a:solidFill>
                <a:srgbClr val="3D3F41">
                  <a:tint val="75000"/>
                </a:srgb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07B9D330-20C3-42EF-91EA-10853D22E09F}" type="slidenum">
              <a:rPr lang="zh-CN" altLang="en-US">
                <a:solidFill>
                  <a:srgbClr val="3D3F41">
                    <a:tint val="75000"/>
                  </a:srgbClr>
                </a:solidFill>
              </a:rPr>
              <a:pPr>
                <a:defRPr/>
              </a:pPr>
              <a:t>‹#›</a:t>
            </a:fld>
            <a:endParaRPr lang="zh-CN" altLang="en-US">
              <a:solidFill>
                <a:srgbClr val="3D3F41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91308232"/>
      </p:ext>
    </p:extLst>
  </p:cSld>
  <p:clrMapOvr>
    <a:masterClrMapping/>
  </p:clrMapOvr>
  <p:transition>
    <p:zoom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  <a:prstGeom prst="rect">
            <a:avLst/>
          </a:prstGeo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>
    <p:zoom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>
    <p:zoom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</p:spTree>
  </p:cSld>
  <p:clrMapOvr>
    <a:masterClrMapping/>
  </p:clrMapOvr>
  <p:transition>
    <p:zoom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1">
          <a:blip r:embed="rId1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72" r:id="rId1"/>
    <p:sldLayoutId id="2147483673" r:id="rId2"/>
    <p:sldLayoutId id="2147483674" r:id="rId3"/>
    <p:sldLayoutId id="2147483675" r:id="rId4"/>
    <p:sldLayoutId id="2147483676" r:id="rId5"/>
    <p:sldLayoutId id="2147483677" r:id="rId6"/>
    <p:sldLayoutId id="2147483678" r:id="rId7"/>
    <p:sldLayoutId id="2147483679" r:id="rId8"/>
    <p:sldLayoutId id="2147483680" r:id="rId9"/>
    <p:sldLayoutId id="2147483681" r:id="rId10"/>
    <p:sldLayoutId id="2147483682" r:id="rId11"/>
    <p:sldLayoutId id="2147483670" r:id="rId12"/>
  </p:sldLayoutIdLst>
  <p:transition>
    <p:zoom/>
  </p:transition>
  <p:timing>
    <p:tnLst>
      <p:par>
        <p:cTn id="1" dur="indefinite" restart="never" nodeType="tmRoot"/>
      </p:par>
    </p:tnLst>
  </p:timing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矩形 2"/>
          <p:cNvSpPr/>
          <p:nvPr/>
        </p:nvSpPr>
        <p:spPr>
          <a:xfrm>
            <a:off x="399134" y="2282071"/>
            <a:ext cx="7895110" cy="923330"/>
          </a:xfrm>
          <a:prstGeom prst="rect">
            <a:avLst/>
          </a:prstGeom>
          <a:noFill/>
          <a:ln>
            <a:noFill/>
          </a:ln>
          <a:effectLst>
            <a:glow rad="63500">
              <a:schemeClr val="accent2">
                <a:satMod val="175000"/>
                <a:alpha val="40000"/>
              </a:schemeClr>
            </a:glow>
          </a:effectLst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wrap="none" lIns="91440" tIns="45720" rIns="91440" bIns="45720">
            <a:prstTxWarp prst="textPlain">
              <a:avLst/>
            </a:prstTxWarp>
            <a:spAutoFit/>
          </a:bodyPr>
          <a:lstStyle/>
          <a:p>
            <a:pPr algn="ctr"/>
            <a:r>
              <a:rPr lang="zh-CN" altLang="en-US" sz="19900" b="1" dirty="0" smtClean="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第一</a:t>
            </a:r>
            <a:r>
              <a:rPr lang="zh-CN" altLang="en-US" sz="19900" b="1" dirty="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单元     构建和谐</a:t>
            </a:r>
            <a:r>
              <a:rPr lang="zh-CN" altLang="en-US" sz="19900" b="1" dirty="0" smtClean="0">
                <a:ln>
                  <a:solidFill>
                    <a:schemeClr val="accent4">
                      <a:lumMod val="60000"/>
                      <a:lumOff val="40000"/>
                    </a:schemeClr>
                  </a:solidFill>
                </a:ln>
                <a:solidFill>
                  <a:srgbClr val="00206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社会</a:t>
            </a:r>
          </a:p>
        </p:txBody>
      </p:sp>
    </p:spTree>
    <p:extLst>
      <p:ext uri="{BB962C8B-B14F-4D97-AF65-F5344CB8AC3E}">
        <p14:creationId xmlns:p14="http://schemas.microsoft.com/office/powerpoint/2010/main" xmlns="" val="1341325006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5491" y="781085"/>
            <a:ext cx="86409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/>
              <a:t>（</a:t>
            </a:r>
            <a:r>
              <a:rPr lang="en-US" altLang="zh-CN" sz="2800" b="1" dirty="0"/>
              <a:t>1</a:t>
            </a:r>
            <a:r>
              <a:rPr lang="zh-CN" altLang="en-US" sz="2800" b="1" dirty="0"/>
              <a:t>）你怎样看待福利制度与社会发展活力之间的关系</a:t>
            </a:r>
            <a:r>
              <a:rPr lang="en-US" altLang="zh-CN" sz="2800" b="1" dirty="0"/>
              <a:t>?</a:t>
            </a:r>
            <a:endParaRPr lang="zh-CN" altLang="en-US" sz="2800" b="1" dirty="0"/>
          </a:p>
        </p:txBody>
      </p:sp>
      <p:sp>
        <p:nvSpPr>
          <p:cNvPr id="3" name="矩形 2"/>
          <p:cNvSpPr/>
          <p:nvPr/>
        </p:nvSpPr>
        <p:spPr>
          <a:xfrm>
            <a:off x="359531" y="1451748"/>
            <a:ext cx="8712968" cy="267765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首先，福利制度不健全，人民群众的基本需求得不到</a:t>
            </a:r>
            <a:r>
              <a:rPr lang="zh-CN" altLang="en-US" sz="2800" b="1" dirty="0" smtClean="0">
                <a:solidFill>
                  <a:srgbClr val="FF0000"/>
                </a:solidFill>
              </a:rPr>
              <a:t>有效保障</a:t>
            </a:r>
            <a:r>
              <a:rPr lang="zh-CN" altLang="en-US" sz="2800" b="1" dirty="0">
                <a:solidFill>
                  <a:srgbClr val="FF0000"/>
                </a:solidFill>
              </a:rPr>
              <a:t>，就会挫伤人们的积极性，积累社会矛盾，剂弱社会发展活力。其次，如果用于社会福利方面的支出过大，超出财政承受能力，则不仅使国家和社会背上沉重的包袱，而且滋长懒情情绪，影响社会发展活力的发挥和经济社会可持续发展。</a:t>
            </a:r>
          </a:p>
        </p:txBody>
      </p:sp>
      <p:sp>
        <p:nvSpPr>
          <p:cNvPr id="4" name="矩形 3"/>
          <p:cNvSpPr/>
          <p:nvPr/>
        </p:nvSpPr>
        <p:spPr>
          <a:xfrm>
            <a:off x="-36830" y="4265930"/>
            <a:ext cx="9104630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/>
              <a:t>（</a:t>
            </a:r>
            <a:r>
              <a:rPr lang="en-US" altLang="zh-CN" sz="2800" b="1" dirty="0"/>
              <a:t>2</a:t>
            </a:r>
            <a:r>
              <a:rPr lang="zh-CN" altLang="en-US" sz="2800" b="1" dirty="0"/>
              <a:t>）高福利国家的“成就”与“困境”对我国的社会建设有</a:t>
            </a:r>
            <a:r>
              <a:rPr lang="zh-CN" altLang="en-US" sz="2800" b="1" dirty="0" smtClean="0"/>
              <a:t>何启示</a:t>
            </a:r>
            <a:r>
              <a:rPr lang="en-US" altLang="zh-CN" sz="2800" b="1" dirty="0"/>
              <a:t>?</a:t>
            </a:r>
            <a:endParaRPr lang="zh-CN" altLang="en-US" sz="2800" b="1" dirty="0"/>
          </a:p>
        </p:txBody>
      </p:sp>
      <p:sp>
        <p:nvSpPr>
          <p:cNvPr id="5" name="矩形 4"/>
          <p:cNvSpPr/>
          <p:nvPr/>
        </p:nvSpPr>
        <p:spPr>
          <a:xfrm>
            <a:off x="519635" y="5445224"/>
            <a:ext cx="7992888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制定我国福利敌策要符合我国国情，与我国经济社会发展相适应；既要尽力而为，又要量力而行。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76885" y="140122"/>
            <a:ext cx="3960440" cy="5835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课本</a:t>
            </a:r>
            <a:r>
              <a:rPr lang="en-US" altLang="zh-CN" sz="32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p7</a:t>
            </a:r>
            <a:r>
              <a:rPr lang="zh-CN" altLang="en-US" sz="32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“社会观察”</a:t>
            </a:r>
          </a:p>
        </p:txBody>
      </p:sp>
    </p:spTree>
    <p:extLst>
      <p:ext uri="{BB962C8B-B14F-4D97-AF65-F5344CB8AC3E}">
        <p14:creationId xmlns:p14="http://schemas.microsoft.com/office/powerpoint/2010/main" xmlns="" val="208782674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1" name="Rectangle 3"/>
          <p:cNvSpPr>
            <a:spLocks noGrp="1"/>
          </p:cNvSpPr>
          <p:nvPr>
            <p:ph idx="1"/>
          </p:nvPr>
        </p:nvSpPr>
        <p:spPr>
          <a:xfrm>
            <a:off x="0" y="376238"/>
            <a:ext cx="8938023" cy="6481762"/>
          </a:xfrm>
        </p:spPr>
        <p:txBody>
          <a:bodyPr/>
          <a:lstStyle/>
          <a:p>
            <a:r>
              <a:rPr lang="zh-CN" altLang="en-US" sz="3200" b="1" dirty="0" smtClean="0">
                <a:solidFill>
                  <a:srgbClr val="140678"/>
                </a:solidFill>
              </a:rPr>
              <a:t>例</a:t>
            </a:r>
            <a:r>
              <a:rPr lang="en-US" altLang="zh-CN" sz="3200" b="1" dirty="0" smtClean="0">
                <a:solidFill>
                  <a:srgbClr val="140678"/>
                </a:solidFill>
              </a:rPr>
              <a:t>2</a:t>
            </a:r>
            <a:r>
              <a:rPr lang="zh-CN" altLang="en-US" sz="3200" b="1" dirty="0" smtClean="0">
                <a:solidFill>
                  <a:srgbClr val="140678"/>
                </a:solidFill>
              </a:rPr>
              <a:t>、</a:t>
            </a:r>
            <a:r>
              <a:rPr lang="zh-CN" altLang="en-US" sz="2800" b="1" dirty="0" smtClean="0">
                <a:solidFill>
                  <a:srgbClr val="140678"/>
                </a:solidFill>
              </a:rPr>
              <a:t>（</a:t>
            </a:r>
            <a:r>
              <a:rPr lang="en-US" altLang="zh-CN" sz="2800" b="1" dirty="0" smtClean="0">
                <a:solidFill>
                  <a:srgbClr val="140678"/>
                </a:solidFill>
              </a:rPr>
              <a:t>2018</a:t>
            </a:r>
            <a:r>
              <a:rPr lang="zh-CN" altLang="en-US" sz="2800" b="1" dirty="0" smtClean="0">
                <a:solidFill>
                  <a:srgbClr val="140678"/>
                </a:solidFill>
              </a:rPr>
              <a:t>年湖北孝感中考）</a:t>
            </a:r>
            <a:r>
              <a:rPr lang="en-US" altLang="zh-CN" sz="2800" b="1" dirty="0" smtClean="0">
                <a:solidFill>
                  <a:srgbClr val="140678"/>
                </a:solidFill>
              </a:rPr>
              <a:t>2018</a:t>
            </a:r>
            <a:r>
              <a:rPr lang="zh-CN" altLang="en-US" sz="2800" b="1" dirty="0" smtClean="0">
                <a:solidFill>
                  <a:srgbClr val="140678"/>
                </a:solidFill>
              </a:rPr>
              <a:t>年</a:t>
            </a:r>
            <a:r>
              <a:rPr lang="en-US" altLang="zh-CN" sz="2800" b="1" dirty="0" smtClean="0">
                <a:solidFill>
                  <a:srgbClr val="140678"/>
                </a:solidFill>
              </a:rPr>
              <a:t>2</a:t>
            </a:r>
            <a:r>
              <a:rPr lang="zh-CN" altLang="en-US" sz="2800" b="1" dirty="0" smtClean="0">
                <a:solidFill>
                  <a:srgbClr val="140678"/>
                </a:solidFill>
              </a:rPr>
              <a:t>月</a:t>
            </a:r>
            <a:r>
              <a:rPr lang="en-US" altLang="zh-CN" sz="2800" b="1" dirty="0" smtClean="0">
                <a:solidFill>
                  <a:srgbClr val="140678"/>
                </a:solidFill>
              </a:rPr>
              <a:t>4</a:t>
            </a:r>
            <a:r>
              <a:rPr lang="zh-CN" altLang="en-US" sz="2800" b="1" dirty="0" smtClean="0">
                <a:solidFill>
                  <a:srgbClr val="140678"/>
                </a:solidFill>
              </a:rPr>
              <a:t>日，</a:t>
            </a:r>
            <a:r>
              <a:rPr lang="en-US" altLang="zh-CN" sz="2800" b="1" dirty="0" smtClean="0">
                <a:solidFill>
                  <a:srgbClr val="140678"/>
                </a:solidFill>
              </a:rPr>
              <a:t>《</a:t>
            </a:r>
            <a:r>
              <a:rPr lang="zh-CN" altLang="en-US" sz="2800" b="1" dirty="0" smtClean="0">
                <a:solidFill>
                  <a:srgbClr val="140678"/>
                </a:solidFill>
              </a:rPr>
              <a:t>中共中央国务院关于实施乡村振兴战略的意见</a:t>
            </a:r>
            <a:r>
              <a:rPr lang="en-US" altLang="zh-CN" sz="2800" b="1" dirty="0" smtClean="0">
                <a:solidFill>
                  <a:srgbClr val="140678"/>
                </a:solidFill>
              </a:rPr>
              <a:t>》</a:t>
            </a:r>
            <a:r>
              <a:rPr lang="zh-CN" altLang="en-US" sz="2800" b="1" dirty="0" smtClean="0">
                <a:solidFill>
                  <a:srgbClr val="140678"/>
                </a:solidFill>
              </a:rPr>
              <a:t>正式发布。这是新世纪以来第</a:t>
            </a:r>
            <a:r>
              <a:rPr lang="en-US" altLang="zh-CN" sz="2800" b="1" dirty="0" smtClean="0">
                <a:solidFill>
                  <a:srgbClr val="140678"/>
                </a:solidFill>
              </a:rPr>
              <a:t>15</a:t>
            </a:r>
            <a:r>
              <a:rPr lang="zh-CN" altLang="en-US" sz="2800" b="1" dirty="0" smtClean="0">
                <a:solidFill>
                  <a:srgbClr val="140678"/>
                </a:solidFill>
              </a:rPr>
              <a:t>个持续关注</a:t>
            </a:r>
            <a:r>
              <a:rPr lang="zh-CN" altLang="en-US" sz="2800" b="1" dirty="0" smtClean="0">
                <a:solidFill>
                  <a:srgbClr val="140678"/>
                </a:solidFill>
                <a:latin typeface="Arial"/>
              </a:rPr>
              <a:t>“</a:t>
            </a:r>
            <a:r>
              <a:rPr lang="zh-CN" altLang="en-US" sz="2800" b="1" dirty="0" smtClean="0">
                <a:solidFill>
                  <a:srgbClr val="140678"/>
                </a:solidFill>
              </a:rPr>
              <a:t>三农</a:t>
            </a:r>
            <a:r>
              <a:rPr lang="zh-CN" altLang="en-US" sz="2800" b="1" dirty="0" smtClean="0">
                <a:solidFill>
                  <a:srgbClr val="140678"/>
                </a:solidFill>
                <a:latin typeface="Arial"/>
              </a:rPr>
              <a:t>”</a:t>
            </a:r>
            <a:r>
              <a:rPr lang="zh-CN" altLang="en-US" sz="2800" b="1" dirty="0" smtClean="0">
                <a:solidFill>
                  <a:srgbClr val="140678"/>
                </a:solidFill>
              </a:rPr>
              <a:t>问题的中央一号文件。</a:t>
            </a:r>
            <a:r>
              <a:rPr lang="en-US" altLang="zh-CN" sz="2800" b="1" dirty="0" smtClean="0">
                <a:solidFill>
                  <a:srgbClr val="140678"/>
                </a:solidFill>
              </a:rPr>
              <a:t>《</a:t>
            </a:r>
            <a:r>
              <a:rPr lang="zh-CN" altLang="en-US" sz="2800" b="1" dirty="0" smtClean="0">
                <a:solidFill>
                  <a:srgbClr val="140678"/>
                </a:solidFill>
              </a:rPr>
              <a:t>意见</a:t>
            </a:r>
            <a:r>
              <a:rPr lang="en-US" altLang="zh-CN" sz="2800" b="1" dirty="0" smtClean="0">
                <a:solidFill>
                  <a:srgbClr val="140678"/>
                </a:solidFill>
              </a:rPr>
              <a:t>》</a:t>
            </a:r>
            <a:r>
              <a:rPr lang="zh-CN" altLang="en-US" sz="2800" b="1" dirty="0" smtClean="0">
                <a:solidFill>
                  <a:srgbClr val="140678"/>
                </a:solidFill>
              </a:rPr>
              <a:t>强调，要全面贯彻党的十九大精神，坚持农业农村优先发展，</a:t>
            </a:r>
            <a:r>
              <a:rPr lang="en-US" altLang="zh-CN" sz="2800" b="1" dirty="0" smtClean="0">
                <a:solidFill>
                  <a:srgbClr val="140678"/>
                </a:solidFill>
                <a:latin typeface="Arial"/>
              </a:rPr>
              <a:t>……</a:t>
            </a:r>
            <a:r>
              <a:rPr lang="zh-CN" altLang="en-US" sz="2800" b="1" dirty="0" smtClean="0">
                <a:solidFill>
                  <a:srgbClr val="140678"/>
                </a:solidFill>
              </a:rPr>
              <a:t>加快推进农业农村现代化，走中国特色社会主义乡村振兴道路。实施乡村振兴战略有利于（  ）</a:t>
            </a:r>
            <a:endParaRPr lang="zh-CN" altLang="en-US" sz="3200" b="1" dirty="0" smtClean="0">
              <a:solidFill>
                <a:srgbClr val="140678"/>
              </a:solidFill>
            </a:endParaRPr>
          </a:p>
          <a:p>
            <a:r>
              <a:rPr lang="zh-CN" altLang="en-US" sz="3200" b="1" dirty="0" smtClean="0">
                <a:solidFill>
                  <a:srgbClr val="140678"/>
                </a:solidFill>
              </a:rPr>
              <a:t>①实现全面建成小康社会奋斗目标     </a:t>
            </a:r>
            <a:endParaRPr lang="en-US" altLang="zh-CN" sz="3200" b="1" dirty="0" smtClean="0">
              <a:solidFill>
                <a:srgbClr val="140678"/>
              </a:solidFill>
            </a:endParaRPr>
          </a:p>
          <a:p>
            <a:r>
              <a:rPr lang="zh-CN" altLang="en-US" sz="3200" b="1" dirty="0" smtClean="0">
                <a:solidFill>
                  <a:srgbClr val="140678"/>
                </a:solidFill>
              </a:rPr>
              <a:t>②统筹城乡发展，实现共同富裕</a:t>
            </a:r>
          </a:p>
          <a:p>
            <a:r>
              <a:rPr lang="zh-CN" altLang="en-US" sz="3200" b="1" dirty="0" smtClean="0">
                <a:solidFill>
                  <a:srgbClr val="140678"/>
                </a:solidFill>
              </a:rPr>
              <a:t>③解决新时代我国社会的主要矛盾     </a:t>
            </a:r>
            <a:endParaRPr lang="en-US" altLang="zh-CN" sz="3200" b="1" dirty="0" smtClean="0">
              <a:solidFill>
                <a:srgbClr val="140678"/>
              </a:solidFill>
            </a:endParaRPr>
          </a:p>
          <a:p>
            <a:r>
              <a:rPr lang="zh-CN" altLang="en-US" sz="3200" b="1" dirty="0" smtClean="0">
                <a:solidFill>
                  <a:srgbClr val="140678"/>
                </a:solidFill>
              </a:rPr>
              <a:t>④消除城乡差距，维护社会公平</a:t>
            </a:r>
          </a:p>
          <a:p>
            <a:r>
              <a:rPr lang="en-US" altLang="zh-CN" sz="3200" b="1" dirty="0" smtClean="0">
                <a:solidFill>
                  <a:srgbClr val="140678"/>
                </a:solidFill>
              </a:rPr>
              <a:t>A.①②③  B.①②④  C.②③④   D.①③④</a:t>
            </a:r>
            <a:endParaRPr lang="zh-CN" altLang="en-US" sz="3200" b="1" dirty="0" smtClean="0">
              <a:solidFill>
                <a:srgbClr val="140678"/>
              </a:solidFill>
            </a:endParaRPr>
          </a:p>
        </p:txBody>
      </p:sp>
      <p:sp>
        <p:nvSpPr>
          <p:cNvPr id="3" name="矩形 2"/>
          <p:cNvSpPr/>
          <p:nvPr/>
        </p:nvSpPr>
        <p:spPr>
          <a:xfrm>
            <a:off x="7164288" y="2813560"/>
            <a:ext cx="684803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altLang="zh-CN" sz="5400" b="1" cap="none" spc="0" dirty="0" smtClean="0">
                <a:ln w="17780" cmpd="sng">
                  <a:solidFill>
                    <a:srgbClr val="FFFFFF"/>
                  </a:solidFill>
                  <a:prstDash val="solid"/>
                  <a:miter lim="800000"/>
                </a:ln>
                <a:gradFill rotWithShape="1">
                  <a:gsLst>
                    <a:gs pos="0">
                      <a:srgbClr val="000000">
                        <a:tint val="92000"/>
                        <a:shade val="100000"/>
                        <a:satMod val="150000"/>
                      </a:srgbClr>
                    </a:gs>
                    <a:gs pos="49000">
                      <a:srgbClr val="000000">
                        <a:tint val="89000"/>
                        <a:shade val="90000"/>
                        <a:satMod val="150000"/>
                      </a:srgbClr>
                    </a:gs>
                    <a:gs pos="50000">
                      <a:srgbClr val="000000">
                        <a:tint val="100000"/>
                        <a:shade val="75000"/>
                        <a:satMod val="150000"/>
                      </a:srgbClr>
                    </a:gs>
                    <a:gs pos="95000">
                      <a:srgbClr val="000000">
                        <a:shade val="47000"/>
                        <a:satMod val="150000"/>
                      </a:srgbClr>
                    </a:gs>
                    <a:gs pos="100000">
                      <a:srgbClr val="000000">
                        <a:shade val="39000"/>
                        <a:satMod val="150000"/>
                      </a:srgbClr>
                    </a:gs>
                  </a:gsLst>
                  <a:lin ang="5400000"/>
                </a:gradFill>
                <a:effectLst>
                  <a:outerShdw blurRad="50800" algn="tl" rotWithShape="0">
                    <a:srgbClr val="000000"/>
                  </a:outerShdw>
                </a:effectLst>
              </a:rPr>
              <a:t>A</a:t>
            </a:r>
            <a:endParaRPr lang="zh-CN" altLang="en-US" sz="5400" b="1" cap="none" spc="0" dirty="0">
              <a:ln w="17780" cmpd="sng">
                <a:solidFill>
                  <a:srgbClr val="FFFFFF"/>
                </a:solidFill>
                <a:prstDash val="solid"/>
                <a:miter lim="800000"/>
              </a:ln>
              <a:gradFill rotWithShape="1">
                <a:gsLst>
                  <a:gs pos="0">
                    <a:srgbClr val="000000">
                      <a:tint val="92000"/>
                      <a:shade val="100000"/>
                      <a:satMod val="150000"/>
                    </a:srgbClr>
                  </a:gs>
                  <a:gs pos="49000">
                    <a:srgbClr val="000000">
                      <a:tint val="89000"/>
                      <a:shade val="90000"/>
                      <a:satMod val="150000"/>
                    </a:srgbClr>
                  </a:gs>
                  <a:gs pos="50000">
                    <a:srgbClr val="000000">
                      <a:tint val="100000"/>
                      <a:shade val="75000"/>
                      <a:satMod val="150000"/>
                    </a:srgbClr>
                  </a:gs>
                  <a:gs pos="95000">
                    <a:srgbClr val="000000">
                      <a:shade val="47000"/>
                      <a:satMod val="150000"/>
                    </a:srgbClr>
                  </a:gs>
                  <a:gs pos="100000">
                    <a:srgbClr val="000000">
                      <a:shade val="39000"/>
                      <a:satMod val="150000"/>
                    </a:srgbClr>
                  </a:gs>
                </a:gsLst>
                <a:lin ang="5400000"/>
              </a:gra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xmlns="" val="128168405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9" name="Rectangle 3"/>
          <p:cNvSpPr>
            <a:spLocks noGrp="1"/>
          </p:cNvSpPr>
          <p:nvPr>
            <p:ph idx="1"/>
          </p:nvPr>
        </p:nvSpPr>
        <p:spPr>
          <a:xfrm>
            <a:off x="278607" y="473075"/>
            <a:ext cx="8236744" cy="5772150"/>
          </a:xfrm>
        </p:spPr>
        <p:txBody>
          <a:bodyPr/>
          <a:lstStyle/>
          <a:p>
            <a:r>
              <a:rPr lang="en-US" altLang="zh-CN" sz="3200" b="1" dirty="0" smtClean="0"/>
              <a:t>2</a:t>
            </a:r>
            <a:r>
              <a:rPr lang="zh-CN" altLang="en-US" sz="3200" b="1" dirty="0" smtClean="0"/>
              <a:t>、</a:t>
            </a:r>
            <a:r>
              <a:rPr lang="en-US" altLang="zh-CN" sz="2800" b="1" dirty="0" smtClean="0"/>
              <a:t>2018</a:t>
            </a:r>
            <a:r>
              <a:rPr lang="zh-CN" altLang="en-US" sz="2800" b="1" dirty="0" smtClean="0"/>
              <a:t>年</a:t>
            </a:r>
            <a:r>
              <a:rPr lang="en-US" altLang="zh-CN" sz="2800" b="1" dirty="0" smtClean="0"/>
              <a:t>4</a:t>
            </a:r>
            <a:r>
              <a:rPr lang="zh-CN" altLang="en-US" sz="2800" b="1" dirty="0" smtClean="0"/>
              <a:t>月</a:t>
            </a:r>
            <a:r>
              <a:rPr lang="en-US" altLang="zh-CN" sz="2800" b="1" dirty="0" smtClean="0"/>
              <a:t>20</a:t>
            </a:r>
            <a:r>
              <a:rPr lang="zh-CN" altLang="en-US" sz="2800" b="1" dirty="0" smtClean="0"/>
              <a:t>日，青海省政府办公厅印发</a:t>
            </a:r>
            <a:r>
              <a:rPr lang="en-US" altLang="zh-CN" sz="2800" b="1" dirty="0" smtClean="0"/>
              <a:t>《</a:t>
            </a:r>
            <a:r>
              <a:rPr lang="zh-CN" altLang="en-US" sz="2800" b="1" dirty="0" smtClean="0"/>
              <a:t>青海省保障农民工工资支付工作考核办法</a:t>
            </a:r>
            <a:r>
              <a:rPr lang="en-US" altLang="zh-CN" sz="2800" b="1" dirty="0" smtClean="0"/>
              <a:t>》</a:t>
            </a:r>
            <a:r>
              <a:rPr lang="zh-CN" altLang="en-US" sz="2800" b="1" dirty="0" smtClean="0"/>
              <a:t>，切实维护农民工劳动报酬权益，确保</a:t>
            </a:r>
            <a:r>
              <a:rPr lang="en-US" altLang="zh-CN" sz="2800" b="1" dirty="0" smtClean="0"/>
              <a:t>2020</a:t>
            </a:r>
            <a:r>
              <a:rPr lang="zh-CN" altLang="en-US" sz="2800" b="1" dirty="0" smtClean="0"/>
              <a:t>年实现基本无拖欠工作目标。考核从</a:t>
            </a:r>
            <a:r>
              <a:rPr lang="en-US" altLang="zh-CN" sz="2800" b="1" dirty="0" smtClean="0"/>
              <a:t>2018</a:t>
            </a:r>
            <a:r>
              <a:rPr lang="zh-CN" altLang="en-US" sz="2800" b="1" dirty="0" smtClean="0"/>
              <a:t>年至</a:t>
            </a:r>
            <a:r>
              <a:rPr lang="en-US" altLang="zh-CN" sz="2800" b="1" dirty="0" smtClean="0"/>
              <a:t>2020</a:t>
            </a:r>
            <a:r>
              <a:rPr lang="zh-CN" altLang="en-US" sz="2800" b="1" dirty="0" smtClean="0"/>
              <a:t>年，每年度开展一次。这不能表明（    ）</a:t>
            </a:r>
          </a:p>
          <a:p>
            <a:r>
              <a:rPr lang="en-US" altLang="zh-CN" sz="3200" b="1" dirty="0" smtClean="0"/>
              <a:t>A.</a:t>
            </a:r>
            <a:r>
              <a:rPr lang="zh-CN" altLang="en-US" sz="3200" b="1" dirty="0" smtClean="0"/>
              <a:t>党和国家重视维护人民的根本利益，增进民生福祉  </a:t>
            </a:r>
          </a:p>
          <a:p>
            <a:r>
              <a:rPr lang="en-US" altLang="zh-CN" sz="3200" b="1" dirty="0" smtClean="0"/>
              <a:t>B.</a:t>
            </a:r>
            <a:r>
              <a:rPr lang="zh-CN" altLang="en-US" sz="3200" b="1" dirty="0" smtClean="0"/>
              <a:t>党和国家强调把保障和改善民生作为我国社会建设的重点</a:t>
            </a:r>
          </a:p>
          <a:p>
            <a:r>
              <a:rPr lang="en-US" altLang="zh-CN" sz="3200" b="1" dirty="0" smtClean="0"/>
              <a:t>C.</a:t>
            </a:r>
            <a:r>
              <a:rPr lang="zh-CN" altLang="en-US" sz="3200" b="1" dirty="0" smtClean="0"/>
              <a:t>党和国家采取措施保障人民劳有所得  </a:t>
            </a:r>
          </a:p>
          <a:p>
            <a:r>
              <a:rPr lang="en-US" altLang="zh-CN" sz="3200" b="1" dirty="0" smtClean="0"/>
              <a:t>D.</a:t>
            </a:r>
            <a:r>
              <a:rPr lang="zh-CN" altLang="en-US" sz="3200" b="1" dirty="0" smtClean="0"/>
              <a:t>党和国家全心全意为人民服务，无条件站在人民这边</a:t>
            </a:r>
          </a:p>
        </p:txBody>
      </p:sp>
      <p:sp>
        <p:nvSpPr>
          <p:cNvPr id="34820" name="Text Box 4"/>
          <p:cNvSpPr txBox="1">
            <a:spLocks noChangeArrowheads="1"/>
          </p:cNvSpPr>
          <p:nvPr/>
        </p:nvSpPr>
        <p:spPr bwMode="auto">
          <a:xfrm>
            <a:off x="6156176" y="2033588"/>
            <a:ext cx="845344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7A041D"/>
                </a:solidFill>
              </a:rPr>
              <a:t>D</a:t>
            </a:r>
          </a:p>
        </p:txBody>
      </p:sp>
    </p:spTree>
    <p:extLst>
      <p:ext uri="{BB962C8B-B14F-4D97-AF65-F5344CB8AC3E}">
        <p14:creationId xmlns:p14="http://schemas.microsoft.com/office/powerpoint/2010/main" xmlns="" val="802091082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8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48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482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/>
          </p:cNvSpPr>
          <p:nvPr>
            <p:ph idx="1"/>
          </p:nvPr>
        </p:nvSpPr>
        <p:spPr>
          <a:xfrm>
            <a:off x="0" y="473075"/>
            <a:ext cx="9144000" cy="5772150"/>
          </a:xfrm>
        </p:spPr>
        <p:txBody>
          <a:bodyPr/>
          <a:lstStyle/>
          <a:p>
            <a:r>
              <a:rPr lang="en-US" altLang="zh-CN" sz="3200" b="1" dirty="0" smtClean="0"/>
              <a:t>3</a:t>
            </a:r>
            <a:r>
              <a:rPr lang="zh-CN" altLang="en-US" sz="3200" b="1" dirty="0" smtClean="0"/>
              <a:t>、</a:t>
            </a:r>
            <a:r>
              <a:rPr lang="en-US" altLang="zh-CN" sz="3200" b="1" dirty="0" smtClean="0"/>
              <a:t>2018</a:t>
            </a:r>
            <a:r>
              <a:rPr lang="zh-CN" altLang="en-US" sz="3200" b="1" dirty="0" smtClean="0"/>
              <a:t>年湖北省要确保</a:t>
            </a:r>
            <a:r>
              <a:rPr lang="en-US" altLang="zh-CN" sz="3200" b="1" dirty="0" smtClean="0"/>
              <a:t>104.6</a:t>
            </a:r>
            <a:r>
              <a:rPr lang="zh-CN" altLang="en-US" sz="3200" b="1" dirty="0" smtClean="0"/>
              <a:t>万人脱贫、</a:t>
            </a:r>
            <a:r>
              <a:rPr lang="en-US" altLang="zh-CN" sz="3200" b="1" dirty="0" smtClean="0"/>
              <a:t>17</a:t>
            </a:r>
            <a:r>
              <a:rPr lang="zh-CN" altLang="en-US" sz="3200" b="1" dirty="0" smtClean="0"/>
              <a:t>个贫困县摘帽，确保已脱贫人口可持续稳固脱贫。要完成这一目标，必须（   ）</a:t>
            </a:r>
          </a:p>
          <a:p>
            <a:r>
              <a:rPr lang="zh-CN" altLang="en-US" sz="3200" b="1" dirty="0" smtClean="0"/>
              <a:t>①把集中力量发展社会生产力摆在首要地位</a:t>
            </a:r>
          </a:p>
          <a:p>
            <a:r>
              <a:rPr lang="zh-CN" altLang="en-US" sz="3200" b="1" dirty="0" smtClean="0"/>
              <a:t>②坚持和完善按劳分配为主体、多种所有制经济共同发展的基本经济制度</a:t>
            </a:r>
          </a:p>
          <a:p>
            <a:r>
              <a:rPr lang="zh-CN" altLang="en-US" sz="3200" b="1" dirty="0" smtClean="0"/>
              <a:t>③合理调节收入差距，让人民共享经济繁荣成果</a:t>
            </a:r>
          </a:p>
          <a:p>
            <a:r>
              <a:rPr lang="zh-CN" altLang="en-US" sz="3200" b="1" dirty="0" smtClean="0"/>
              <a:t>④健全以劳动、资本、技术、管理等生产要素为主体参与分配的制度</a:t>
            </a:r>
          </a:p>
          <a:p>
            <a:r>
              <a:rPr lang="en-US" altLang="zh-CN" sz="3200" b="1" dirty="0" smtClean="0"/>
              <a:t>A.①②    B.①③    C.②④    D.③④</a:t>
            </a:r>
            <a:endParaRPr lang="zh-CN" altLang="en-US" sz="3200" b="1" dirty="0" smtClean="0"/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4283968" y="1340768"/>
            <a:ext cx="845344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7A041D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xmlns="" val="372575752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/>
          </p:cNvSpPr>
          <p:nvPr>
            <p:ph idx="1"/>
          </p:nvPr>
        </p:nvSpPr>
        <p:spPr>
          <a:xfrm>
            <a:off x="0" y="473075"/>
            <a:ext cx="9144000" cy="5772150"/>
          </a:xfrm>
        </p:spPr>
        <p:txBody>
          <a:bodyPr/>
          <a:lstStyle/>
          <a:p>
            <a:r>
              <a:rPr lang="en-US" altLang="zh-CN" sz="3200" b="1" dirty="0" smtClean="0"/>
              <a:t>4</a:t>
            </a:r>
            <a:r>
              <a:rPr lang="zh-CN" altLang="en-US" sz="3200" b="1" dirty="0" smtClean="0"/>
              <a:t>、</a:t>
            </a:r>
            <a:r>
              <a:rPr lang="zh-CN" altLang="en-US" sz="3200" b="1" dirty="0"/>
              <a:t>我们热爱生活，期盼更好的生活，这些期盼包括（    ）</a:t>
            </a:r>
          </a:p>
          <a:p>
            <a:r>
              <a:rPr lang="zh-CN" altLang="en-US" sz="3200" b="1" dirty="0"/>
              <a:t>①更稳定的工作    </a:t>
            </a:r>
            <a:r>
              <a:rPr lang="zh-CN" altLang="en-US" sz="3200" b="1" dirty="0" smtClean="0"/>
              <a:t>   ②</a:t>
            </a:r>
            <a:r>
              <a:rPr lang="zh-CN" altLang="en-US" sz="3200" b="1" dirty="0"/>
              <a:t>更可靠的社会保障   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③</a:t>
            </a:r>
            <a:r>
              <a:rPr lang="zh-CN" altLang="en-US" sz="3200" b="1" dirty="0"/>
              <a:t>更舒适的居住条件   ④更优美的环境</a:t>
            </a:r>
          </a:p>
          <a:p>
            <a:r>
              <a:rPr lang="en-US" altLang="zh-CN" sz="3200" b="1" dirty="0"/>
              <a:t>A.①②③  B.①②③④  C.②③④  D.</a:t>
            </a:r>
            <a:r>
              <a:rPr lang="en-US" altLang="zh-CN" sz="3200" b="1" dirty="0" smtClean="0"/>
              <a:t>①②④</a:t>
            </a:r>
          </a:p>
          <a:p>
            <a:r>
              <a:rPr lang="en-US" altLang="zh-CN" sz="3200" b="1" dirty="0" smtClean="0"/>
              <a:t>5</a:t>
            </a:r>
            <a:r>
              <a:rPr lang="zh-CN" altLang="en-US" sz="3200" b="1" dirty="0" smtClean="0"/>
              <a:t>、</a:t>
            </a:r>
            <a:r>
              <a:rPr lang="zh-CN" altLang="en-US" sz="2800" b="1" dirty="0"/>
              <a:t>随着经济体制改革的深化，人们的各方面也在发生着变化。表现在（   ）</a:t>
            </a:r>
          </a:p>
          <a:p>
            <a:pPr marL="0" indent="0">
              <a:buNone/>
            </a:pPr>
            <a:r>
              <a:rPr lang="zh-CN" altLang="en-US" sz="3200" b="1" dirty="0"/>
              <a:t>①人们的生活水平不断</a:t>
            </a:r>
            <a:r>
              <a:rPr lang="zh-CN" altLang="en-US" sz="3200" b="1" dirty="0" smtClean="0"/>
              <a:t>提高</a:t>
            </a:r>
            <a:endParaRPr lang="en-US" altLang="zh-CN" sz="3200" b="1" dirty="0" smtClean="0"/>
          </a:p>
          <a:p>
            <a:pPr marL="0" indent="0">
              <a:buNone/>
            </a:pPr>
            <a:r>
              <a:rPr lang="zh-CN" altLang="en-US" sz="3200" b="1" dirty="0" smtClean="0"/>
              <a:t>②</a:t>
            </a:r>
            <a:r>
              <a:rPr lang="zh-CN" altLang="en-US" sz="3200" b="1" dirty="0"/>
              <a:t>社会利益群体逐渐</a:t>
            </a:r>
            <a:r>
              <a:rPr lang="zh-CN" altLang="en-US" sz="3200" b="1" dirty="0" smtClean="0"/>
              <a:t>分化</a:t>
            </a:r>
            <a:endParaRPr lang="en-US" altLang="zh-CN" sz="3200" b="1" dirty="0" smtClean="0"/>
          </a:p>
          <a:p>
            <a:pPr marL="0" indent="0">
              <a:buNone/>
            </a:pPr>
            <a:r>
              <a:rPr lang="zh-CN" altLang="en-US" sz="3200" b="1" dirty="0" smtClean="0"/>
              <a:t>③</a:t>
            </a:r>
            <a:r>
              <a:rPr lang="zh-CN" altLang="en-US" sz="3200" b="1" dirty="0"/>
              <a:t>人们的思想观念日趋</a:t>
            </a:r>
            <a:r>
              <a:rPr lang="zh-CN" altLang="en-US" sz="3200" b="1" dirty="0" smtClean="0"/>
              <a:t>多样</a:t>
            </a:r>
            <a:endParaRPr lang="en-US" altLang="zh-CN" sz="3200" b="1" dirty="0" smtClean="0"/>
          </a:p>
          <a:p>
            <a:pPr marL="0" indent="0">
              <a:buNone/>
            </a:pPr>
            <a:r>
              <a:rPr lang="zh-CN" altLang="en-US" sz="3200" b="1" dirty="0" smtClean="0"/>
              <a:t>④</a:t>
            </a:r>
            <a:r>
              <a:rPr lang="zh-CN" altLang="en-US" sz="3200" b="1" dirty="0"/>
              <a:t>社会结构和社会组织形式发生深刻变动</a:t>
            </a:r>
          </a:p>
          <a:p>
            <a:r>
              <a:rPr lang="en-US" altLang="zh-CN" sz="3200" b="1" dirty="0"/>
              <a:t>A.①②③④  B.①②④  C.②③④  D.①②③</a:t>
            </a:r>
          </a:p>
          <a:p>
            <a:endParaRPr lang="en-US" altLang="zh-CN" sz="3200" dirty="0"/>
          </a:p>
        </p:txBody>
      </p:sp>
      <p:sp>
        <p:nvSpPr>
          <p:cNvPr id="36868" name="Text Box 4"/>
          <p:cNvSpPr txBox="1">
            <a:spLocks noChangeArrowheads="1"/>
          </p:cNvSpPr>
          <p:nvPr/>
        </p:nvSpPr>
        <p:spPr bwMode="auto">
          <a:xfrm>
            <a:off x="1619672" y="764704"/>
            <a:ext cx="845344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7A041D"/>
                </a:solidFill>
              </a:rPr>
              <a:t>B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3059832" y="3573016"/>
            <a:ext cx="845344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 smtClean="0">
                <a:solidFill>
                  <a:srgbClr val="7A041D"/>
                </a:solidFill>
              </a:rPr>
              <a:t>A</a:t>
            </a:r>
            <a:endParaRPr lang="en-US" altLang="zh-CN" sz="4400" dirty="0">
              <a:solidFill>
                <a:srgbClr val="7A04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5012116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/>
      <p:bldP spid="4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/>
          </p:cNvSpPr>
          <p:nvPr>
            <p:ph idx="1"/>
          </p:nvPr>
        </p:nvSpPr>
        <p:spPr>
          <a:xfrm>
            <a:off x="0" y="473075"/>
            <a:ext cx="9144000" cy="5772150"/>
          </a:xfrm>
        </p:spPr>
        <p:txBody>
          <a:bodyPr/>
          <a:lstStyle/>
          <a:p>
            <a:r>
              <a:rPr lang="en-US" altLang="zh-CN" sz="3200" b="1" dirty="0" smtClean="0"/>
              <a:t>6</a:t>
            </a:r>
            <a:r>
              <a:rPr lang="zh-CN" altLang="en-US" sz="3200" b="1" dirty="0" smtClean="0"/>
              <a:t>、</a:t>
            </a:r>
            <a:r>
              <a:rPr lang="zh-CN" altLang="en-US" sz="3200" b="1" dirty="0"/>
              <a:t>习近平主席在</a:t>
            </a:r>
            <a:r>
              <a:rPr lang="en-US" altLang="zh-CN" sz="3200" b="1" dirty="0"/>
              <a:t>2018</a:t>
            </a:r>
            <a:r>
              <a:rPr lang="zh-CN" altLang="en-US" sz="3200" b="1" dirty="0"/>
              <a:t>年新年贺词中指出，过去的一年有</a:t>
            </a:r>
            <a:r>
              <a:rPr lang="en-US" altLang="zh-CN" sz="3200" b="1" dirty="0"/>
              <a:t>1000 </a:t>
            </a:r>
            <a:r>
              <a:rPr lang="zh-CN" altLang="en-US" sz="3200" b="1" dirty="0"/>
              <a:t>多万农村贫困人口实现脱贫，</a:t>
            </a:r>
            <a:r>
              <a:rPr lang="en-US" altLang="zh-CN" sz="3200" b="1" dirty="0"/>
              <a:t>340</a:t>
            </a:r>
            <a:r>
              <a:rPr lang="zh-CN" altLang="en-US" sz="3200" b="1" dirty="0"/>
              <a:t>万贫困人口实现易地扶贫搬迁，有了温暖的家。这表明（    ）</a:t>
            </a:r>
          </a:p>
          <a:p>
            <a:r>
              <a:rPr lang="en-US" altLang="zh-CN" sz="3200" b="1" dirty="0"/>
              <a:t>A.</a:t>
            </a:r>
            <a:r>
              <a:rPr lang="zh-CN" altLang="en-US" sz="3200" b="1" dirty="0"/>
              <a:t>扶贫攻坚仍是现阶段的根本任务，要尽快实现全面小康</a:t>
            </a:r>
          </a:p>
          <a:p>
            <a:r>
              <a:rPr lang="en-US" altLang="zh-CN" sz="3200" b="1" dirty="0"/>
              <a:t>B.</a:t>
            </a:r>
            <a:r>
              <a:rPr lang="zh-CN" altLang="en-US" sz="3200" b="1" dirty="0"/>
              <a:t>我国已打赢脱贫攻坚战，跨越了社会主义初级阶段</a:t>
            </a:r>
          </a:p>
          <a:p>
            <a:r>
              <a:rPr lang="en-US" altLang="zh-CN" sz="3200" b="1" dirty="0"/>
              <a:t>C.</a:t>
            </a:r>
            <a:r>
              <a:rPr lang="zh-CN" altLang="en-US" sz="3200" b="1" dirty="0"/>
              <a:t>我国坚持以人为本的理念，政府帮扶是精准扶贫的根本途径</a:t>
            </a:r>
          </a:p>
          <a:p>
            <a:r>
              <a:rPr lang="en-US" altLang="zh-CN" sz="3200" b="1" dirty="0"/>
              <a:t>D.</a:t>
            </a:r>
            <a:r>
              <a:rPr lang="zh-CN" altLang="en-US" sz="3200" b="1" dirty="0"/>
              <a:t>共同富裕是社会主义的根本目的，改革成果要由全体人民</a:t>
            </a:r>
            <a:r>
              <a:rPr lang="zh-CN" altLang="en-US" sz="3200" b="1" dirty="0" smtClean="0"/>
              <a:t>共享</a:t>
            </a:r>
            <a:endParaRPr lang="zh-CN" altLang="en-US" sz="3200" b="1" dirty="0"/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979712" y="1772816"/>
            <a:ext cx="845344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 smtClean="0">
                <a:solidFill>
                  <a:srgbClr val="7A041D"/>
                </a:solidFill>
              </a:rPr>
              <a:t>D</a:t>
            </a:r>
            <a:endParaRPr lang="en-US" altLang="zh-CN" sz="4400" dirty="0">
              <a:solidFill>
                <a:srgbClr val="7A04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207028558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/>
          </p:cNvSpPr>
          <p:nvPr>
            <p:ph idx="1"/>
          </p:nvPr>
        </p:nvSpPr>
        <p:spPr>
          <a:xfrm>
            <a:off x="0" y="473075"/>
            <a:ext cx="9144000" cy="5772150"/>
          </a:xfrm>
        </p:spPr>
        <p:txBody>
          <a:bodyPr/>
          <a:lstStyle/>
          <a:p>
            <a:r>
              <a:rPr lang="en-US" altLang="zh-CN" sz="3200" b="1" dirty="0" smtClean="0"/>
              <a:t>8</a:t>
            </a:r>
            <a:r>
              <a:rPr lang="zh-CN" altLang="en-US" sz="3200" b="1" dirty="0" smtClean="0"/>
              <a:t>、</a:t>
            </a:r>
            <a:r>
              <a:rPr lang="en-US" altLang="zh-CN" sz="3200" b="1" dirty="0"/>
              <a:t>2018</a:t>
            </a:r>
            <a:r>
              <a:rPr lang="zh-CN" altLang="en-US" sz="3200" b="1" dirty="0"/>
              <a:t>年</a:t>
            </a:r>
            <a:r>
              <a:rPr lang="en-US" altLang="zh-CN" sz="3200" b="1" dirty="0"/>
              <a:t>4</a:t>
            </a:r>
            <a:r>
              <a:rPr lang="zh-CN" altLang="en-US" sz="3200" b="1" dirty="0"/>
              <a:t>月</a:t>
            </a:r>
            <a:r>
              <a:rPr lang="en-US" altLang="zh-CN" sz="3200" b="1" dirty="0"/>
              <a:t>3</a:t>
            </a:r>
            <a:r>
              <a:rPr lang="zh-CN" altLang="en-US" sz="3200" b="1" dirty="0"/>
              <a:t>日，农业农村部与财政部联合发布</a:t>
            </a:r>
            <a:r>
              <a:rPr lang="en-US" altLang="zh-CN" sz="3200" b="1" dirty="0"/>
              <a:t>2018</a:t>
            </a:r>
            <a:r>
              <a:rPr lang="zh-CN" altLang="en-US" sz="3200" b="1" dirty="0"/>
              <a:t>年财政重点强农惠农政策。政策指出：</a:t>
            </a:r>
            <a:r>
              <a:rPr lang="en-US" altLang="zh-CN" sz="3200" b="1" dirty="0"/>
              <a:t>2018</a:t>
            </a:r>
            <a:r>
              <a:rPr lang="zh-CN" altLang="en-US" sz="3200" b="1" dirty="0"/>
              <a:t>年中央财政继续加大支农投入，将在辽宁、吉林、黑龙江和内蒙古实施玉米及大豆生产者补贴，大豆补贴标准要高于玉米。继续加大支农投入（    ）</a:t>
            </a:r>
          </a:p>
          <a:p>
            <a:r>
              <a:rPr lang="zh-CN" altLang="en-US" sz="3200" b="1" dirty="0"/>
              <a:t>①是改变农村落后面貌的唯一途径  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②</a:t>
            </a:r>
            <a:r>
              <a:rPr lang="zh-CN" altLang="en-US" sz="3200" b="1" dirty="0"/>
              <a:t>能推动农业发展，促进农民增收</a:t>
            </a:r>
          </a:p>
          <a:p>
            <a:r>
              <a:rPr lang="zh-CN" altLang="en-US" sz="3200" b="1" dirty="0"/>
              <a:t>③体现了以人民为中心的发展思想  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④</a:t>
            </a:r>
            <a:r>
              <a:rPr lang="zh-CN" altLang="en-US" sz="3200" b="1" dirty="0"/>
              <a:t>是推进乡村振兴战略的必然选择</a:t>
            </a:r>
          </a:p>
          <a:p>
            <a:r>
              <a:rPr lang="en-US" altLang="zh-CN" sz="3200" b="1" dirty="0"/>
              <a:t>A.①②③    B.①②④   </a:t>
            </a:r>
            <a:r>
              <a:rPr lang="en-US" altLang="zh-CN" sz="3200" b="1" dirty="0" smtClean="0"/>
              <a:t>C</a:t>
            </a:r>
            <a:r>
              <a:rPr lang="en-US" altLang="zh-CN" sz="3200" b="1" dirty="0"/>
              <a:t>.②③④  </a:t>
            </a:r>
            <a:r>
              <a:rPr lang="en-US" altLang="zh-CN" sz="3200" b="1" dirty="0" smtClean="0"/>
              <a:t>D</a:t>
            </a:r>
            <a:r>
              <a:rPr lang="en-US" altLang="zh-CN" sz="3200" b="1" dirty="0"/>
              <a:t>.①③④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1331640" y="2578844"/>
            <a:ext cx="845344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 smtClean="0">
                <a:solidFill>
                  <a:srgbClr val="7A041D"/>
                </a:solidFill>
              </a:rPr>
              <a:t>C</a:t>
            </a:r>
            <a:endParaRPr lang="en-US" altLang="zh-CN" sz="4400" dirty="0">
              <a:solidFill>
                <a:srgbClr val="7A041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03139238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228600" y="514985"/>
            <a:ext cx="8375650" cy="33547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36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36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、为什么要构建和谐社会？</a:t>
            </a:r>
            <a:endParaRPr lang="en-US" altLang="zh-CN" sz="3600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altLang="zh-CN" sz="3600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）社会和谐是中国特色社会主义的本质属性，是国家富强、民族振兴、人民幸福的重要保证。</a:t>
            </a:r>
          </a:p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）我国经济社会存在许多不和谐的因素</a:t>
            </a:r>
          </a:p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（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）构建和谐社会是全国各族人民的共同愿望。（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4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）社会的稳定发展需要和谐。</a:t>
            </a:r>
            <a:endParaRPr lang="zh-CN" altLang="en-US" sz="2800" b="1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227965" y="4060190"/>
            <a:ext cx="8303895" cy="206210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2、社会主义和谐社会的总要求</a:t>
            </a:r>
            <a:endParaRPr lang="en-US" altLang="zh-CN" sz="32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zh-CN" altLang="en-US" sz="3200" b="1" dirty="0" smtClean="0">
              <a:solidFill>
                <a:srgbClr val="FF0000"/>
              </a:solidFill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3200" b="1" dirty="0" smtClean="0">
                <a:solidFill>
                  <a:srgbClr val="00206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民主法治、公平正义、诚信友爱、充满活力、安定有序、人与自然和谐相处。</a:t>
            </a:r>
          </a:p>
        </p:txBody>
      </p:sp>
    </p:spTree>
    <p:extLst>
      <p:ext uri="{BB962C8B-B14F-4D97-AF65-F5344CB8AC3E}">
        <p14:creationId xmlns:p14="http://schemas.microsoft.com/office/powerpoint/2010/main" xmlns="" val="3120061309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10795" y="613410"/>
            <a:ext cx="9086215" cy="61239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1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、加强社会建设是发展和稳定的重要保证</a:t>
            </a:r>
            <a:endParaRPr lang="en-US" altLang="zh-CN" sz="2800" b="1" dirty="0" smtClean="0"/>
          </a:p>
          <a:p>
            <a:r>
              <a:rPr lang="zh-CN" altLang="en-US" sz="2800" b="1" dirty="0" smtClean="0"/>
              <a:t>我国仍处于发展的战略机遇期，同时又处于社会矛盾凸显期。改革</a:t>
            </a:r>
            <a:r>
              <a:rPr lang="zh-CN" altLang="en-US" sz="2800" b="1" dirty="0"/>
              <a:t>的深入和发展，需要处理</a:t>
            </a:r>
            <a:r>
              <a:rPr lang="zh-CN" altLang="en-US" sz="2800" b="1" dirty="0" smtClean="0"/>
              <a:t>好</a:t>
            </a:r>
            <a:r>
              <a:rPr lang="en-US" altLang="zh-CN" sz="2800" b="1" dirty="0" smtClean="0"/>
              <a:t>_____________</a:t>
            </a:r>
            <a:r>
              <a:rPr lang="zh-CN" altLang="en-US" sz="2800" b="1" dirty="0" smtClean="0"/>
              <a:t>和</a:t>
            </a:r>
            <a:r>
              <a:rPr lang="en-US" altLang="zh-CN" sz="2800" b="1" dirty="0" smtClean="0"/>
              <a:t>______________</a:t>
            </a:r>
            <a:r>
              <a:rPr lang="zh-CN" altLang="en-US" sz="2800" b="1" dirty="0" smtClean="0"/>
              <a:t>的</a:t>
            </a:r>
            <a:r>
              <a:rPr lang="zh-CN" altLang="en-US" sz="2800" b="1" dirty="0"/>
              <a:t>关系，实现两者的</a:t>
            </a:r>
            <a:r>
              <a:rPr lang="zh-CN" altLang="en-US" sz="2800" b="1" dirty="0" smtClean="0"/>
              <a:t>良性循环。</a:t>
            </a:r>
            <a:endParaRPr lang="en-US" altLang="zh-CN" sz="2800" b="1" dirty="0" smtClean="0"/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2、加强社会建设是深化改革的必然要求</a:t>
            </a:r>
            <a:endParaRPr lang="en-US" altLang="zh-CN" sz="2800" b="1" dirty="0" smtClean="0"/>
          </a:p>
          <a:p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</a:rPr>
              <a:t>随着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</a:rPr>
              <a:t>经济体制改革的深化，人们的生活水平不断提高，社会利益群体逐渐分化，人们的思想观念日趋多样，社会结构和社会组织形式发生深刻变动，人们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</a:rPr>
              <a:t>期盼</a:t>
            </a:r>
            <a:r>
              <a:rPr lang="en-US" altLang="zh-CN" sz="2800" b="1" dirty="0" smtClean="0">
                <a:solidFill>
                  <a:schemeClr val="tx1">
                    <a:lumMod val="50000"/>
                  </a:schemeClr>
                </a:solidFill>
              </a:rPr>
              <a:t>___________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</a:rPr>
              <a:t>，</a:t>
            </a:r>
            <a:r>
              <a:rPr lang="en-US" altLang="zh-CN" sz="2800" b="1" dirty="0" smtClean="0">
                <a:solidFill>
                  <a:schemeClr val="tx1">
                    <a:lumMod val="50000"/>
                  </a:schemeClr>
                </a:solidFill>
              </a:rPr>
              <a:t>__________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</a:rPr>
              <a:t>更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</a:rPr>
              <a:t>方便快捷的卫生、旅游和交通服务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</a:rPr>
              <a:t>。</a:t>
            </a:r>
            <a:endParaRPr lang="en-US" altLang="zh-CN" sz="2800" b="1" dirty="0" smtClean="0">
              <a:solidFill>
                <a:schemeClr val="tx1">
                  <a:lumMod val="50000"/>
                </a:schemeClr>
              </a:solidFill>
            </a:endParaRPr>
          </a:p>
          <a:p>
            <a:r>
              <a:rPr lang="en-US" altLang="zh-CN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3、加强社会建设有利于释放社会活力</a:t>
            </a:r>
          </a:p>
          <a:p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</a:rPr>
              <a:t>良好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</a:rPr>
              <a:t>的教育能够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</a:rPr>
              <a:t>提高</a:t>
            </a:r>
            <a:r>
              <a:rPr lang="en-US" altLang="zh-CN" sz="2800" b="1" dirty="0" smtClean="0">
                <a:solidFill>
                  <a:schemeClr val="tx1">
                    <a:lumMod val="50000"/>
                  </a:schemeClr>
                </a:solidFill>
              </a:rPr>
              <a:t>____________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</a:rPr>
              <a:t>，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</a:rPr>
              <a:t>充分的社会保障可以激发人们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</a:rPr>
              <a:t>的</a:t>
            </a:r>
            <a:r>
              <a:rPr lang="en-US" altLang="zh-CN" sz="2800" b="1" dirty="0" smtClean="0">
                <a:solidFill>
                  <a:schemeClr val="tx1">
                    <a:lumMod val="50000"/>
                  </a:schemeClr>
                </a:solidFill>
              </a:rPr>
              <a:t>___________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</a:rPr>
              <a:t>，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</a:rPr>
              <a:t>同时为社会创造更多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</a:rPr>
              <a:t>的</a:t>
            </a:r>
            <a:r>
              <a:rPr lang="en-US" altLang="zh-CN" sz="2800" b="1" dirty="0" smtClean="0">
                <a:solidFill>
                  <a:schemeClr val="tx1">
                    <a:lumMod val="50000"/>
                  </a:schemeClr>
                </a:solidFill>
              </a:rPr>
              <a:t>_____________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</a:rPr>
              <a:t>，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</a:rPr>
              <a:t>提高社会发展活力。</a:t>
            </a:r>
          </a:p>
        </p:txBody>
      </p:sp>
      <p:sp>
        <p:nvSpPr>
          <p:cNvPr id="3" name="矩形 2"/>
          <p:cNvSpPr/>
          <p:nvPr/>
        </p:nvSpPr>
        <p:spPr>
          <a:xfrm>
            <a:off x="102870" y="-43815"/>
            <a:ext cx="3340100" cy="76835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l"/>
            <a:r>
              <a:rPr lang="zh-CN" altLang="en-US" sz="4400" b="1" dirty="0" smtClean="0">
                <a:solidFill>
                  <a:srgbClr val="7030A0"/>
                </a:solidFill>
                <a:latin typeface="华文隶书" panose="02010800040101010101" charset="-122"/>
                <a:ea typeface="华文隶书" panose="02010800040101010101" charset="-122"/>
              </a:rPr>
              <a:t>自主预习：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6372200" y="1459224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经济发展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827584" y="1873772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社会稳定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102870" y="4005064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更好的教育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2411760" y="4013750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更高的收入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442970" y="5301208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人口素质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2565791" y="5647410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积极性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  <p:sp>
        <p:nvSpPr>
          <p:cNvPr id="10" name="TextBox 9"/>
          <p:cNvSpPr txBox="1"/>
          <p:nvPr/>
        </p:nvSpPr>
        <p:spPr>
          <a:xfrm>
            <a:off x="117519" y="6149611"/>
            <a:ext cx="244827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solidFill>
                  <a:srgbClr val="0070C0"/>
                </a:solidFill>
              </a:rPr>
              <a:t>就业机会</a:t>
            </a:r>
            <a:endParaRPr lang="zh-CN" altLang="en-US" sz="2800" b="1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3713846321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2" fill="hold">
                      <p:stCondLst>
                        <p:cond delay="indefinite"/>
                      </p:stCondLst>
                      <p:childTnLst>
                        <p:par>
                          <p:cTn id="23" fill="hold">
                            <p:stCondLst>
                              <p:cond delay="0"/>
                            </p:stCondLst>
                            <p:childTnLst>
                              <p:par>
                                <p:cTn id="24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3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7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  <p:bldP spid="9" grpId="0"/>
      <p:bldP spid="10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内容占位符 2"/>
          <p:cNvSpPr>
            <a:spLocks noGrp="1" noChangeArrowheads="1"/>
          </p:cNvSpPr>
          <p:nvPr>
            <p:ph idx="4294967295"/>
          </p:nvPr>
        </p:nvSpPr>
        <p:spPr>
          <a:xfrm>
            <a:off x="0" y="620713"/>
            <a:ext cx="8424863" cy="6410325"/>
          </a:xfrm>
          <a:prstGeom prst="rect">
            <a:avLst/>
          </a:prstGeom>
        </p:spPr>
        <p:txBody>
          <a:bodyPr/>
          <a:lstStyle/>
          <a:p>
            <a:pPr>
              <a:buFont typeface="Arial" pitchFamily="34" charset="0"/>
              <a:buNone/>
            </a:pPr>
            <a:r>
              <a:rPr lang="zh-CN" sz="4000" b="1" dirty="0">
                <a:latin typeface="黑体" pitchFamily="49" charset="-122"/>
                <a:ea typeface="黑体" pitchFamily="49" charset="-122"/>
              </a:rPr>
              <a:t>社会建设主要</a:t>
            </a:r>
            <a:r>
              <a:rPr lang="zh-CN" sz="4000" b="1" dirty="0" smtClean="0">
                <a:latin typeface="黑体" pitchFamily="49" charset="-122"/>
                <a:ea typeface="黑体" pitchFamily="49" charset="-122"/>
              </a:rPr>
              <a:t>包括</a:t>
            </a:r>
            <a:endParaRPr lang="en-US" altLang="zh-CN" sz="40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Font typeface="Arial" pitchFamily="34" charset="0"/>
              <a:buNone/>
            </a:pPr>
            <a:r>
              <a:rPr lang="zh-CN" sz="3600" b="1" dirty="0" smtClean="0">
                <a:latin typeface="黑体" pitchFamily="49" charset="-122"/>
                <a:ea typeface="黑体" pitchFamily="49" charset="-122"/>
              </a:rPr>
              <a:t>教育</a:t>
            </a:r>
            <a:r>
              <a:rPr lang="zh-CN" sz="3600" b="1" dirty="0">
                <a:latin typeface="黑体" pitchFamily="49" charset="-122"/>
                <a:ea typeface="黑体" pitchFamily="49" charset="-122"/>
              </a:rPr>
              <a:t>事业、科技事业、文化事业</a:t>
            </a:r>
            <a:r>
              <a:rPr lang="zh-CN" sz="3600" b="1" dirty="0" smtClean="0">
                <a:latin typeface="黑体" pitchFamily="49" charset="-122"/>
                <a:ea typeface="黑体" pitchFamily="49" charset="-122"/>
              </a:rPr>
              <a:t>、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Font typeface="Arial" pitchFamily="34" charset="0"/>
              <a:buNone/>
            </a:pPr>
            <a:r>
              <a:rPr lang="zh-CN" sz="3600" b="1" dirty="0" smtClean="0">
                <a:latin typeface="黑体" pitchFamily="49" charset="-122"/>
                <a:ea typeface="黑体" pitchFamily="49" charset="-122"/>
              </a:rPr>
              <a:t>医疗卫生、</a:t>
            </a:r>
            <a:r>
              <a:rPr lang="zh-CN" sz="3600" b="1" dirty="0">
                <a:latin typeface="黑体" pitchFamily="49" charset="-122"/>
                <a:ea typeface="黑体" pitchFamily="49" charset="-122"/>
              </a:rPr>
              <a:t>体育事业、劳动就业</a:t>
            </a:r>
            <a:r>
              <a:rPr lang="zh-CN" sz="3600" b="1" dirty="0" smtClean="0">
                <a:latin typeface="黑体" pitchFamily="49" charset="-122"/>
                <a:ea typeface="黑体" pitchFamily="49" charset="-122"/>
              </a:rPr>
              <a:t>、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Font typeface="Arial" pitchFamily="34" charset="0"/>
              <a:buNone/>
            </a:pPr>
            <a:r>
              <a:rPr lang="zh-CN" sz="3600" b="1" dirty="0" smtClean="0">
                <a:latin typeface="黑体" pitchFamily="49" charset="-122"/>
                <a:ea typeface="黑体" pitchFamily="49" charset="-122"/>
              </a:rPr>
              <a:t>社会保障</a:t>
            </a:r>
            <a:r>
              <a:rPr lang="zh-CN" sz="3600" b="1" dirty="0">
                <a:latin typeface="黑体" pitchFamily="49" charset="-122"/>
                <a:ea typeface="黑体" pitchFamily="49" charset="-122"/>
              </a:rPr>
              <a:t>、社区建设、旅游事业</a:t>
            </a:r>
            <a:r>
              <a:rPr lang="zh-CN" sz="3600" b="1" dirty="0" smtClean="0">
                <a:latin typeface="黑体" pitchFamily="49" charset="-122"/>
                <a:ea typeface="黑体" pitchFamily="49" charset="-122"/>
              </a:rPr>
              <a:t>、</a:t>
            </a:r>
            <a:endParaRPr lang="en-US" altLang="zh-CN" sz="3600" b="1" dirty="0" smtClean="0">
              <a:latin typeface="黑体" pitchFamily="49" charset="-122"/>
              <a:ea typeface="黑体" pitchFamily="49" charset="-122"/>
            </a:endParaRPr>
          </a:p>
          <a:p>
            <a:pPr>
              <a:buFont typeface="Arial" pitchFamily="34" charset="0"/>
              <a:buNone/>
            </a:pPr>
            <a:r>
              <a:rPr lang="zh-CN" sz="3600" b="1" dirty="0" smtClean="0">
                <a:latin typeface="黑体" pitchFamily="49" charset="-122"/>
                <a:ea typeface="黑体" pitchFamily="49" charset="-122"/>
              </a:rPr>
              <a:t>人口</a:t>
            </a:r>
            <a:r>
              <a:rPr lang="zh-CN" sz="3600" b="1" dirty="0">
                <a:latin typeface="黑体" pitchFamily="49" charset="-122"/>
                <a:ea typeface="黑体" pitchFamily="49" charset="-122"/>
              </a:rPr>
              <a:t>与计划生育等方面 。</a:t>
            </a:r>
          </a:p>
          <a:p>
            <a:endParaRPr lang="zh-CN" altLang="zh-CN" b="1" dirty="0">
              <a:latin typeface="黑体" pitchFamily="49" charset="-122"/>
              <a:ea typeface="黑体" pitchFamily="49" charset="-122"/>
            </a:endParaRPr>
          </a:p>
        </p:txBody>
      </p:sp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xmlns="" val="0"/>
              </a:ext>
            </a:extLst>
          </a:blip>
          <a:srcRect/>
          <a:stretch>
            <a:fillRect/>
          </a:stretch>
        </p:blipFill>
        <p:spPr bwMode="auto">
          <a:xfrm>
            <a:off x="180974" y="4500562"/>
            <a:ext cx="8424863" cy="2357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xmlns="" val="195810535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170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7170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170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170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0" grpId="0" bldLvl="0" autoUpdateAnimBg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545" y="76200"/>
            <a:ext cx="26606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7030A0"/>
                </a:solidFill>
                <a:latin typeface="华文隶书" panose="02010800040101010101" charset="-122"/>
                <a:ea typeface="华文隶书" panose="02010800040101010101" charset="-122"/>
              </a:rPr>
              <a:t>观察思考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41910" y="882015"/>
            <a:ext cx="8850630" cy="37534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阅读课本</a:t>
            </a:r>
            <a:r>
              <a:rPr lang="en-US" altLang="zh-CN" sz="2800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p3</a:t>
            </a:r>
            <a:r>
              <a:rPr lang="zh-CN" altLang="en-US" sz="2800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“思想驿站”</a:t>
            </a:r>
            <a:endParaRPr lang="en-US" altLang="zh-CN" sz="2800" dirty="0" smtClean="0">
              <a:latin typeface="黑体" panose="02010609060101010101" charset="-122"/>
              <a:ea typeface="黑体" panose="02010609060101010101" charset="-122"/>
              <a:cs typeface="黑体" panose="02010609060101010101" charset="-122"/>
            </a:endParaRPr>
          </a:p>
          <a:p>
            <a:r>
              <a:rPr lang="zh-CN" altLang="en-US" sz="2400" dirty="0" smtClean="0">
                <a:latin typeface="黑体" panose="02010609060101010101" charset="-122"/>
                <a:ea typeface="黑体" panose="02010609060101010101" charset="-122"/>
                <a:cs typeface="黑体" panose="02010609060101010101" charset="-122"/>
              </a:rPr>
              <a:t>想一想</a:t>
            </a:r>
            <a:endParaRPr lang="en-US" altLang="zh-CN" sz="2400" dirty="0" smtClean="0"/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近年来，我国财政在教育、医疗和社会保障方面的支出有哪些变化？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endParaRPr lang="en-US" altLang="zh-CN" sz="2800" b="1" dirty="0" smtClean="0">
              <a:solidFill>
                <a:srgbClr val="FF0000"/>
              </a:solidFill>
            </a:endParaRPr>
          </a:p>
          <a:p>
            <a:endParaRPr lang="en-US" altLang="zh-CN" sz="2800" b="1" dirty="0" smtClean="0">
              <a:solidFill>
                <a:srgbClr val="FF0000"/>
              </a:solidFill>
            </a:endParaRPr>
          </a:p>
          <a:p>
            <a:endParaRPr lang="en-US" altLang="zh-CN" sz="2800" b="1" dirty="0" smtClean="0">
              <a:solidFill>
                <a:srgbClr val="FF0000"/>
              </a:solidFill>
            </a:endParaRPr>
          </a:p>
          <a:p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为什么会有这样的变化？</a:t>
            </a:r>
            <a:endParaRPr lang="en-US" altLang="zh-CN" sz="2800" b="1" dirty="0" smtClean="0">
              <a:solidFill>
                <a:srgbClr val="FF0000"/>
              </a:solidFill>
            </a:endParaRPr>
          </a:p>
          <a:p>
            <a:endParaRPr lang="zh-CN" altLang="en-US" dirty="0"/>
          </a:p>
        </p:txBody>
      </p:sp>
      <p:sp>
        <p:nvSpPr>
          <p:cNvPr id="4" name="矩形 3"/>
          <p:cNvSpPr/>
          <p:nvPr/>
        </p:nvSpPr>
        <p:spPr>
          <a:xfrm>
            <a:off x="116840" y="2707640"/>
            <a:ext cx="8598535" cy="95313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/>
              <a:t>近年来，我国财政在教育</a:t>
            </a:r>
            <a:r>
              <a:rPr lang="zh-CN" altLang="en-US" sz="2800" b="1" dirty="0" smtClean="0"/>
              <a:t>、医疗</a:t>
            </a:r>
            <a:r>
              <a:rPr lang="zh-CN" altLang="en-US" sz="2800" b="1" dirty="0"/>
              <a:t>和社会保障方面的支出逐年增长，占中央公共财政总支</a:t>
            </a:r>
            <a:r>
              <a:rPr lang="zh-CN" altLang="en-US" sz="2800" b="1" dirty="0" smtClean="0"/>
              <a:t>出</a:t>
            </a:r>
            <a:r>
              <a:rPr lang="zh-CN" altLang="en-US" sz="2800" b="1" dirty="0" smtClean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比重逐年增加</a:t>
            </a:r>
          </a:p>
        </p:txBody>
      </p:sp>
      <p:sp>
        <p:nvSpPr>
          <p:cNvPr id="5" name="矩形 4"/>
          <p:cNvSpPr/>
          <p:nvPr/>
        </p:nvSpPr>
        <p:spPr>
          <a:xfrm>
            <a:off x="41910" y="4426585"/>
            <a:ext cx="7548245" cy="107721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3200" b="1" dirty="0" smtClean="0"/>
              <a:t>国家加强社会建设，改善民生。</a:t>
            </a:r>
            <a:endParaRPr lang="en-US" altLang="zh-CN" sz="3200" b="1" dirty="0" smtClean="0"/>
          </a:p>
          <a:p>
            <a:r>
              <a:rPr lang="zh-CN" altLang="en-US" sz="3200" b="1" dirty="0" smtClean="0"/>
              <a:t>使改革发展成果更多更公平惠及全体人民。</a:t>
            </a:r>
            <a:endParaRPr lang="zh-CN" altLang="en-US" sz="3200" b="1" dirty="0"/>
          </a:p>
        </p:txBody>
      </p:sp>
    </p:spTree>
    <p:extLst>
      <p:ext uri="{BB962C8B-B14F-4D97-AF65-F5344CB8AC3E}">
        <p14:creationId xmlns:p14="http://schemas.microsoft.com/office/powerpoint/2010/main" xmlns="" val="1856658013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7" name="Rectangle 3"/>
          <p:cNvSpPr>
            <a:spLocks noGrp="1"/>
          </p:cNvSpPr>
          <p:nvPr>
            <p:ph idx="1"/>
          </p:nvPr>
        </p:nvSpPr>
        <p:spPr>
          <a:xfrm>
            <a:off x="0" y="473075"/>
            <a:ext cx="9144000" cy="5772150"/>
          </a:xfrm>
        </p:spPr>
        <p:txBody>
          <a:bodyPr/>
          <a:lstStyle/>
          <a:p>
            <a:r>
              <a:rPr lang="zh-CN" altLang="en-US" sz="3200" b="1" dirty="0" smtClean="0"/>
              <a:t>例：新中国</a:t>
            </a:r>
            <a:r>
              <a:rPr lang="zh-CN" altLang="en-US" sz="3200" b="1" dirty="0"/>
              <a:t>成立特别是改革开放以来</a:t>
            </a:r>
            <a:r>
              <a:rPr lang="en-US" altLang="zh-CN" sz="3200" b="1" dirty="0"/>
              <a:t>,</a:t>
            </a:r>
            <a:r>
              <a:rPr lang="zh-CN" altLang="en-US" sz="3200" b="1" dirty="0"/>
              <a:t>我国人民群众的医药卫生件总体上有了较大改善</a:t>
            </a:r>
            <a:r>
              <a:rPr lang="en-US" altLang="zh-CN" sz="3200" b="1" dirty="0"/>
              <a:t>,</a:t>
            </a:r>
            <a:r>
              <a:rPr lang="zh-CN" altLang="en-US" sz="3200" b="1" dirty="0"/>
              <a:t>但仍存在“看病难”看病贵“的问题</a:t>
            </a:r>
            <a:r>
              <a:rPr lang="en-US" altLang="zh-CN" sz="3200" b="1" dirty="0"/>
              <a:t>,</a:t>
            </a:r>
            <a:r>
              <a:rPr lang="zh-CN" altLang="en-US" sz="3200" b="1" dirty="0"/>
              <a:t>这体现出（   </a:t>
            </a:r>
            <a:r>
              <a:rPr lang="zh-CN" altLang="en-US" sz="3200" b="1" dirty="0" smtClean="0"/>
              <a:t>）</a:t>
            </a:r>
            <a:endParaRPr lang="en-US" altLang="zh-CN" sz="3200" b="1" dirty="0" smtClean="0"/>
          </a:p>
          <a:p>
            <a:endParaRPr lang="en-US" altLang="zh-CN" sz="3200" b="1" dirty="0"/>
          </a:p>
          <a:p>
            <a:r>
              <a:rPr lang="zh-CN" altLang="en-US" sz="3200" b="1" dirty="0" smtClean="0"/>
              <a:t>   </a:t>
            </a:r>
            <a:endParaRPr lang="zh-CN" altLang="en-US" sz="3200" b="1" dirty="0"/>
          </a:p>
          <a:p>
            <a:r>
              <a:rPr lang="en-US" altLang="zh-CN" sz="3200" b="1" dirty="0"/>
              <a:t>A</a:t>
            </a:r>
            <a:r>
              <a:rPr lang="zh-CN" altLang="en-US" sz="3200" b="1" dirty="0"/>
              <a:t>加强社会建设是维护社会稳定的必要条件</a:t>
            </a:r>
          </a:p>
          <a:p>
            <a:r>
              <a:rPr lang="en-US" altLang="zh-CN" sz="3200" b="1" dirty="0"/>
              <a:t>B</a:t>
            </a:r>
            <a:r>
              <a:rPr lang="zh-CN" altLang="en-US" sz="3200" b="1" dirty="0"/>
              <a:t>加强社会建设是深化改革的必然要求</a:t>
            </a:r>
          </a:p>
          <a:p>
            <a:r>
              <a:rPr lang="en-US" altLang="zh-CN" sz="3200" b="1" dirty="0"/>
              <a:t>C</a:t>
            </a:r>
            <a:r>
              <a:rPr lang="zh-CN" altLang="en-US" sz="3200" b="1" dirty="0"/>
              <a:t>加强社会建设是激发社会活力的有效途径</a:t>
            </a:r>
          </a:p>
          <a:p>
            <a:r>
              <a:rPr lang="en-US" altLang="zh-CN" sz="3200" b="1" dirty="0"/>
              <a:t>D</a:t>
            </a:r>
            <a:r>
              <a:rPr lang="zh-CN" altLang="en-US" sz="3200" b="1" dirty="0"/>
              <a:t>加强社会建设是兴国之要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7740352" y="1412776"/>
            <a:ext cx="845344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4400" dirty="0">
                <a:solidFill>
                  <a:srgbClr val="7A041D"/>
                </a:solidFill>
              </a:rPr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xmlns="" val="527657708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42545" y="76200"/>
            <a:ext cx="2660650" cy="7683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b="1" dirty="0" smtClean="0">
                <a:solidFill>
                  <a:srgbClr val="7030A0"/>
                </a:solidFill>
                <a:latin typeface="华文隶书" panose="02010800040101010101" charset="-122"/>
                <a:ea typeface="华文隶书" panose="02010800040101010101" charset="-122"/>
              </a:rPr>
              <a:t>课堂拓展</a:t>
            </a:r>
            <a:r>
              <a:rPr lang="en-US" altLang="zh-CN" sz="4400" b="1" dirty="0" smtClean="0">
                <a:solidFill>
                  <a:srgbClr val="7030A0"/>
                </a:solidFill>
                <a:latin typeface="华文隶书" panose="02010800040101010101" charset="-122"/>
                <a:ea typeface="华文隶书" panose="02010800040101010101" charset="-122"/>
              </a:rPr>
              <a:t>:</a:t>
            </a:r>
          </a:p>
        </p:txBody>
      </p:sp>
      <p:sp>
        <p:nvSpPr>
          <p:cNvPr id="5" name="矩形 4"/>
          <p:cNvSpPr/>
          <p:nvPr/>
        </p:nvSpPr>
        <p:spPr>
          <a:xfrm>
            <a:off x="128270" y="1168400"/>
            <a:ext cx="8261985" cy="52197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</a:rPr>
              <a:t>举例说明加快推进</a:t>
            </a:r>
            <a:r>
              <a:rPr lang="zh-CN" altLang="en-US" sz="2800" b="1" dirty="0">
                <a:solidFill>
                  <a:srgbClr val="FF0000"/>
                </a:solidFill>
                <a:latin typeface="微软雅黑" panose="020B0503020204020204" charset="-122"/>
                <a:ea typeface="微软雅黑" panose="020B0503020204020204" charset="-122"/>
              </a:rPr>
              <a:t>以改善民生</a:t>
            </a:r>
            <a:r>
              <a:rPr lang="zh-CN" altLang="en-US" sz="2800" b="1" dirty="0">
                <a:solidFill>
                  <a:srgbClr val="FF0000"/>
                </a:solidFill>
              </a:rPr>
              <a:t>为重点的社会建设</a:t>
            </a:r>
          </a:p>
        </p:txBody>
      </p:sp>
      <p:sp>
        <p:nvSpPr>
          <p:cNvPr id="3" name="矩形 2"/>
          <p:cNvSpPr/>
          <p:nvPr/>
        </p:nvSpPr>
        <p:spPr>
          <a:xfrm>
            <a:off x="128270" y="2112645"/>
            <a:ext cx="8261985" cy="18148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2800" b="1" dirty="0">
                <a:solidFill>
                  <a:srgbClr val="FF0000"/>
                </a:solidFill>
              </a:rPr>
              <a:t>1</a:t>
            </a:r>
            <a:r>
              <a:rPr lang="zh-CN" altLang="en-US" sz="2800" b="1" dirty="0">
                <a:solidFill>
                  <a:srgbClr val="FF0000"/>
                </a:solidFill>
              </a:rPr>
              <a:t>、实行免费义务教育</a:t>
            </a:r>
          </a:p>
          <a:p>
            <a:r>
              <a:rPr lang="en-US" altLang="zh-CN" sz="2800" b="1" dirty="0">
                <a:solidFill>
                  <a:srgbClr val="FF0000"/>
                </a:solidFill>
              </a:rPr>
              <a:t>2</a:t>
            </a:r>
            <a:r>
              <a:rPr lang="zh-CN" altLang="en-US" sz="2800" b="1" dirty="0">
                <a:solidFill>
                  <a:srgbClr val="FF0000"/>
                </a:solidFill>
              </a:rPr>
              <a:t>、健全城乡居民最低生活保障制度</a:t>
            </a:r>
          </a:p>
          <a:p>
            <a:r>
              <a:rPr lang="en-US" altLang="zh-CN" sz="2800" b="1" dirty="0">
                <a:solidFill>
                  <a:srgbClr val="FF0000"/>
                </a:solidFill>
              </a:rPr>
              <a:t>3</a:t>
            </a:r>
            <a:r>
              <a:rPr lang="zh-CN" altLang="en-US" sz="2800" b="1" dirty="0">
                <a:solidFill>
                  <a:srgbClr val="FF0000"/>
                </a:solidFill>
              </a:rPr>
              <a:t>、开展新型农村合作医疗保险</a:t>
            </a:r>
          </a:p>
          <a:p>
            <a:r>
              <a:rPr lang="en-US" altLang="zh-CN" sz="2800" b="1" dirty="0">
                <a:solidFill>
                  <a:srgbClr val="FF0000"/>
                </a:solidFill>
              </a:rPr>
              <a:t>4</a:t>
            </a:r>
            <a:r>
              <a:rPr lang="zh-CN" altLang="en-US" sz="2800" b="1" dirty="0">
                <a:solidFill>
                  <a:srgbClr val="FF0000"/>
                </a:solidFill>
              </a:rPr>
              <a:t>、廉租房、棚户区改造</a:t>
            </a:r>
          </a:p>
        </p:txBody>
      </p:sp>
    </p:spTree>
    <p:extLst>
      <p:ext uri="{BB962C8B-B14F-4D97-AF65-F5344CB8AC3E}">
        <p14:creationId xmlns:p14="http://schemas.microsoft.com/office/powerpoint/2010/main" xmlns="" val="1863409415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3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26530" y="89069"/>
            <a:ext cx="2951480" cy="9220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合作探究</a:t>
            </a:r>
            <a:endParaRPr lang="zh-CN" altLang="en-US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94615" y="1081405"/>
            <a:ext cx="8953500" cy="3538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课本</a:t>
            </a:r>
            <a:r>
              <a:rPr lang="en-US" altLang="zh-CN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p5</a:t>
            </a:r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“各抒己见”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这些年来，我国的收入分配政策发生了哪些变化？</a:t>
            </a:r>
            <a:endParaRPr lang="en-US" altLang="zh-CN" sz="2800" b="1" dirty="0" smtClean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  <a:p>
            <a:endParaRPr lang="en-US" altLang="zh-CN" sz="2800" dirty="0" smtClean="0"/>
          </a:p>
          <a:p>
            <a:endParaRPr lang="en-US" altLang="zh-CN" sz="2800" dirty="0"/>
          </a:p>
          <a:p>
            <a:endParaRPr lang="en-US" altLang="zh-CN" sz="2800" dirty="0" smtClean="0"/>
          </a:p>
          <a:p>
            <a:endParaRPr lang="en-US" altLang="zh-CN" sz="2800" dirty="0"/>
          </a:p>
          <a:p>
            <a:endParaRPr lang="en-US" altLang="zh-CN" sz="2800" dirty="0" smtClean="0"/>
          </a:p>
          <a:p>
            <a:r>
              <a:rPr lang="zh-CN" altLang="en-US" sz="2800" b="1" dirty="0" smtClean="0">
                <a:latin typeface="微软雅黑" panose="020B0503020204020204" charset="-122"/>
                <a:ea typeface="微软雅黑" panose="020B0503020204020204" charset="-122"/>
                <a:cs typeface="微软雅黑" panose="020B0503020204020204" charset="-122"/>
              </a:rPr>
              <a:t>结合居民收入基尼系数说说为什么会有这样的变化。</a:t>
            </a:r>
          </a:p>
        </p:txBody>
      </p:sp>
      <p:sp>
        <p:nvSpPr>
          <p:cNvPr id="4" name="矩形 3"/>
          <p:cNvSpPr/>
          <p:nvPr/>
        </p:nvSpPr>
        <p:spPr>
          <a:xfrm>
            <a:off x="467544" y="2312879"/>
            <a:ext cx="8208912" cy="156966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400" b="1" dirty="0" smtClean="0">
                <a:solidFill>
                  <a:srgbClr val="FF0000"/>
                </a:solidFill>
              </a:rPr>
              <a:t>近年来</a:t>
            </a:r>
            <a:r>
              <a:rPr lang="zh-CN" altLang="en-US" sz="2400" b="1" dirty="0">
                <a:solidFill>
                  <a:srgbClr val="FF0000"/>
                </a:solidFill>
              </a:rPr>
              <a:t>，随着我国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社会脱贫政策</a:t>
            </a:r>
            <a:r>
              <a:rPr lang="zh-CN" altLang="en-US" sz="2400" b="1" dirty="0">
                <a:solidFill>
                  <a:srgbClr val="FF0000"/>
                </a:solidFill>
              </a:rPr>
              <a:t>的逐步实施，居民收入分配格局发生了积极的变化。在宏观上，居民收入增长速度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不断</a:t>
            </a:r>
            <a:r>
              <a:rPr lang="zh-CN" altLang="en-US" sz="2400" b="1" dirty="0">
                <a:solidFill>
                  <a:srgbClr val="FF0000"/>
                </a:solidFill>
              </a:rPr>
              <a:t>加快，国民收入分配</a:t>
            </a:r>
            <a:r>
              <a:rPr lang="zh-CN" altLang="en-US" sz="2400" b="1" dirty="0"/>
              <a:t>更加</a:t>
            </a:r>
            <a:r>
              <a:rPr lang="zh-CN" altLang="en-US" sz="2400" b="1" dirty="0" smtClean="0"/>
              <a:t>注重公平</a:t>
            </a:r>
            <a:r>
              <a:rPr lang="zh-CN" altLang="en-US" sz="2400" b="1" dirty="0">
                <a:solidFill>
                  <a:srgbClr val="FF0000"/>
                </a:solidFill>
              </a:rPr>
              <a:t>；在微观上，城乡之间、</a:t>
            </a:r>
            <a:r>
              <a:rPr lang="zh-CN" altLang="en-US" sz="2400" b="1" dirty="0" smtClean="0">
                <a:solidFill>
                  <a:srgbClr val="FF0000"/>
                </a:solidFill>
              </a:rPr>
              <a:t>区域之间</a:t>
            </a:r>
            <a:r>
              <a:rPr lang="zh-CN" altLang="en-US" sz="2400" b="1" dirty="0">
                <a:solidFill>
                  <a:srgbClr val="FF0000"/>
                </a:solidFill>
              </a:rPr>
              <a:t>、行业之间、居民之间的收入差距开始缩小。</a:t>
            </a:r>
          </a:p>
        </p:txBody>
      </p:sp>
      <p:sp>
        <p:nvSpPr>
          <p:cNvPr id="5" name="矩形 4"/>
          <p:cNvSpPr/>
          <p:nvPr/>
        </p:nvSpPr>
        <p:spPr>
          <a:xfrm>
            <a:off x="270509" y="4853551"/>
            <a:ext cx="8261985" cy="20005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2800" dirty="0">
                <a:solidFill>
                  <a:srgbClr val="FF0000"/>
                </a:solidFill>
              </a:rPr>
              <a:t>近年来中国居民收入的基尼系数不断下降，居民收入差距不断缩小。这主要是</a:t>
            </a:r>
            <a:r>
              <a:rPr lang="zh-CN" altLang="en-US" sz="3200" b="1" dirty="0"/>
              <a:t>由于国家不断完善分配制度和分配政策，注重社会建设，促进共同富裕和社会公平正义。</a:t>
            </a:r>
          </a:p>
        </p:txBody>
      </p:sp>
    </p:spTree>
    <p:extLst>
      <p:ext uri="{BB962C8B-B14F-4D97-AF65-F5344CB8AC3E}">
        <p14:creationId xmlns:p14="http://schemas.microsoft.com/office/powerpoint/2010/main" xmlns="" val="1124881914"/>
      </p:ext>
    </p:extLst>
  </p:cSld>
  <p:clrMapOvr>
    <a:masterClrMapping/>
  </p:clrMapOvr>
  <p:transition>
    <p:zo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88368" y="260648"/>
            <a:ext cx="2951480" cy="92202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zh-CN" altLang="en-US" sz="5400" b="1" cap="none" spc="50" dirty="0" smtClean="0">
                <a:ln w="11430">
                  <a:solidFill>
                    <a:srgbClr val="7030A0"/>
                  </a:solidFill>
                </a:ln>
                <a:solidFill>
                  <a:srgbClr val="7030A0"/>
                </a:soli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知识梳理</a:t>
            </a:r>
            <a:endParaRPr lang="zh-CN" altLang="en-US" sz="5400" b="1" cap="none" spc="50" dirty="0">
              <a:ln w="11430">
                <a:solidFill>
                  <a:srgbClr val="7030A0"/>
                </a:solidFill>
              </a:ln>
              <a:solidFill>
                <a:srgbClr val="7030A0"/>
              </a:soli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683568" y="2185273"/>
            <a:ext cx="508847" cy="224676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 b="1" dirty="0">
                <a:solidFill>
                  <a:srgbClr val="FF0000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谋</a:t>
            </a:r>
            <a:r>
              <a:rPr lang="zh-CN" altLang="en-US" sz="2800" b="1" dirty="0" smtClean="0">
                <a:solidFill>
                  <a:srgbClr val="FF0000"/>
                </a:solidFill>
                <a:latin typeface="Gungsuh" panose="02030600000101010101" pitchFamily="18" charset="-127"/>
                <a:ea typeface="Gungsuh" panose="02030600000101010101" pitchFamily="18" charset="-127"/>
              </a:rPr>
              <a:t>社会发展</a:t>
            </a:r>
            <a:endParaRPr lang="zh-CN" altLang="en-US" sz="2800" b="1" dirty="0">
              <a:solidFill>
                <a:srgbClr val="FF0000"/>
              </a:solidFill>
              <a:latin typeface="Gungsuh" panose="02030600000101010101" pitchFamily="18" charset="-127"/>
              <a:ea typeface="Gungsuh" panose="02030600000101010101" pitchFamily="18" charset="-127"/>
            </a:endParaRPr>
          </a:p>
        </p:txBody>
      </p:sp>
      <p:sp>
        <p:nvSpPr>
          <p:cNvPr id="4" name="左大括号 3"/>
          <p:cNvSpPr/>
          <p:nvPr/>
        </p:nvSpPr>
        <p:spPr>
          <a:xfrm>
            <a:off x="1339442" y="1844824"/>
            <a:ext cx="208222" cy="3384376"/>
          </a:xfrm>
          <a:prstGeom prst="leftBrace">
            <a:avLst/>
          </a:prstGeom>
          <a:ln w="28575"/>
        </p:spPr>
        <p:style>
          <a:lnRef idx="1">
            <a:schemeClr val="dk1"/>
          </a:lnRef>
          <a:fillRef idx="0">
            <a:schemeClr val="dk1"/>
          </a:fillRef>
          <a:effectRef idx="0">
            <a:schemeClr val="dk1"/>
          </a:effectRef>
          <a:fontRef idx="minor">
            <a:schemeClr val="tx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584513" y="1662053"/>
            <a:ext cx="62280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加强社会建设是发展和稳定的重要保证</a:t>
            </a:r>
            <a:endParaRPr lang="zh-CN" altLang="en-US" sz="2800" dirty="0">
              <a:solidFill>
                <a:schemeClr val="tx2">
                  <a:lumMod val="50000"/>
                </a:schemeClr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570464" y="3326214"/>
            <a:ext cx="58724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加强社会建设是深化改革的必然要求</a:t>
            </a:r>
          </a:p>
        </p:txBody>
      </p:sp>
      <p:sp>
        <p:nvSpPr>
          <p:cNvPr id="8" name="矩形 7"/>
          <p:cNvSpPr/>
          <p:nvPr/>
        </p:nvSpPr>
        <p:spPr>
          <a:xfrm>
            <a:off x="1619672" y="4869160"/>
            <a:ext cx="5516880" cy="52197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chemeClr val="tx2">
                    <a:lumMod val="50000"/>
                  </a:schemeClr>
                </a:solidFill>
                <a:latin typeface="微软雅黑" panose="020B0503020204020204" charset="-122"/>
                <a:ea typeface="微软雅黑" panose="020B0503020204020204" charset="-122"/>
              </a:rPr>
              <a:t>加强社会建设有利于释放社会活力</a:t>
            </a:r>
            <a:endParaRPr lang="en-US" altLang="zh-CN" sz="2800" b="1" dirty="0">
              <a:solidFill>
                <a:schemeClr val="tx2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xmlns="" val="4203345447"/>
      </p:ext>
    </p:extLst>
  </p:cSld>
  <p:clrMapOvr>
    <a:masterClrMapping/>
  </p:clrMapOvr>
  <p:transition>
    <p:zoom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主题1">
  <a:themeElements>
    <a:clrScheme name="1_自定义设计方案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1_自定义设计方案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noFill/>
        <a:ln w="9525" cap="flat" cmpd="sng" algn="ctr">
          <a:noFill/>
          <a:prstDash val="solid"/>
          <a:round/>
          <a:headEnd type="none" w="med" len="med"/>
          <a:tailEnd type="none" w="med" len="med"/>
        </a:ln>
        <a:effectLst/>
      </a:spPr>
      <a:bodyPr vert="horz" wrap="none" lIns="91440" tIns="45720" rIns="91440" bIns="45720" numCol="1" anchor="ctr" anchorCtr="0" compatLnSpc="1">
        <a:prstTxWarp prst="textNoShape">
          <a:avLst/>
        </a:prstTxWarp>
        <a:spAutoFit/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zh-CN" altLang="en-US" sz="2800" b="0" i="0" u="none" strike="noStrike" cap="none" normalizeH="0" baseline="0" smtClean="0">
            <a:ln>
              <a:noFill/>
            </a:ln>
            <a:solidFill>
              <a:srgbClr val="FF0000"/>
            </a:solidFill>
            <a:effectLst/>
            <a:latin typeface="Times New Roman" pitchFamily="18" charset="0"/>
            <a:ea typeface="宋体" pitchFamily="2" charset="-122"/>
          </a:defRPr>
        </a:defPPr>
      </a:lstStyle>
    </a:lnDef>
  </a:objectDefaults>
  <a:extraClrSchemeLst>
    <a:extraClrScheme>
      <a:clrScheme name="1_自定义设计方案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1_自定义设计方案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1_自定义设计方案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docProps/app.xml><?xml version="1.0" encoding="utf-8"?>
<Properties xmlns="http://schemas.openxmlformats.org/officeDocument/2006/extended-properties" xmlns:vt="http://schemas.openxmlformats.org/officeDocument/2006/docPropsVTypes">
  <Template>主题1</Template>
  <TotalTime>0</TotalTime>
  <Words>2454</Words>
  <PresentationFormat>全屏显示(4:3)</PresentationFormat>
  <Paragraphs>119</Paragraphs>
  <Slides>16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16</vt:i4>
      </vt:variant>
    </vt:vector>
  </HeadingPairs>
  <TitlesOfParts>
    <vt:vector size="17" baseType="lpstr">
      <vt:lpstr>主题1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terms:modified xsi:type="dcterms:W3CDTF">2019-02-18T03:46:58Z</dcterms:modified>
</cp:coreProperties>
</file>