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0" r:id="rId1"/>
  </p:sldMasterIdLst>
  <p:notesMasterIdLst>
    <p:notesMasterId r:id="rId17"/>
  </p:notesMasterIdLst>
  <p:sldIdLst>
    <p:sldId id="260" r:id="rId2"/>
    <p:sldId id="257" r:id="rId3"/>
    <p:sldId id="266" r:id="rId4"/>
    <p:sldId id="277" r:id="rId5"/>
    <p:sldId id="265" r:id="rId6"/>
    <p:sldId id="256" r:id="rId7"/>
    <p:sldId id="274" r:id="rId8"/>
    <p:sldId id="295" r:id="rId9"/>
    <p:sldId id="258" r:id="rId10"/>
    <p:sldId id="288" r:id="rId11"/>
    <p:sldId id="273" r:id="rId12"/>
    <p:sldId id="276" r:id="rId13"/>
    <p:sldId id="278" r:id="rId14"/>
    <p:sldId id="279" r:id="rId15"/>
    <p:sldId id="280" r:id="rId1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1824" y="-282"/>
      </p:cViewPr>
      <p:guideLst>
        <p:guide orient="horz" pos="2160"/>
        <p:guide pos="29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2019/2/18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4578" name="文本占位符 2"/>
          <p:cNvSpPr>
            <a:spLocks noGrp="1"/>
          </p:cNvSpPr>
          <p:nvPr>
            <p:ph type="body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&#22269;&#23478;&#33647;&#30417;&#23616;&#36127;&#36131;&#20154;%20&#20171;&#32461;&#38271;&#26149;&#38271;&#29983;&#29378;&#29356;&#30149;&#30123;&#33495;&#26696;&#20214;&#26377;&#20851;&#24773;&#20917;%20180722_&#39640;&#28165;.mp4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0" y="1481138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z="3200"/>
              <a:t>人民群众的美好期盼怎样才能得到保障？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3813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zh-CN"/>
              <a:t>黔南州实现县县通高速</a:t>
            </a: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528638" y="915988"/>
            <a:ext cx="8615362" cy="56261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1236663"/>
            <a:ext cx="8229600" cy="11430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zh-CN" altLang="en-US" sz="3200" b="1">
                <a:solidFill>
                  <a:srgbClr val="FF0000"/>
                </a:solidFill>
              </a:rPr>
              <a:t>（</a:t>
            </a:r>
            <a:r>
              <a:rPr lang="en-US" altLang="zh-CN" sz="3200" b="1">
                <a:solidFill>
                  <a:srgbClr val="FF0000"/>
                </a:solidFill>
              </a:rPr>
              <a:t>3</a:t>
            </a:r>
            <a:r>
              <a:rPr lang="zh-CN" altLang="en-US" sz="3200" b="1">
                <a:solidFill>
                  <a:srgbClr val="FF0000"/>
                </a:solidFill>
              </a:rPr>
              <a:t>）加强社会建设有利于释放社会活力。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2587625"/>
            <a:ext cx="8229600" cy="4525963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zh-CN" altLang="en-US" b="1">
                <a:sym typeface="+mn-ea"/>
              </a:rPr>
              <a:t>良好的教育能提高人口素质、充分的社会保障能激发人们的积极性、同时为社会创更多的就业机会、提高社会活力。</a:t>
            </a:r>
          </a:p>
          <a:p>
            <a:endParaRPr lang="zh-CN" altLang="en-US" b="1"/>
          </a:p>
          <a:p>
            <a:endParaRPr lang="zh-CN" altLang="en-US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161925"/>
            <a:ext cx="86360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z="3200" b="1"/>
              <a:t>如何正确处理社会建设与经济发展的关系？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738313"/>
            <a:ext cx="8229600" cy="4525962"/>
          </a:xfrm>
          <a:prstGeom prst="rect">
            <a:avLst/>
          </a:prstGeom>
        </p:spPr>
        <p:txBody>
          <a:bodyPr/>
          <a:lstStyle/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  <a:sym typeface="+mn-ea"/>
              </a:rPr>
              <a:t>社会建设滞后，人民群众的基本需求得不到有效保障，会挫伤人们的积极性，积累社会矛盾；而用于社会保障、发展社会公共服务的支出过大，超出财政承受能力则不利于可持续发展。因此，社会要与经济社会发展适应，要尽力而为，又要量力而行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306513"/>
            <a:ext cx="8229600" cy="4525962"/>
          </a:xfrm>
          <a:prstGeom prst="rect">
            <a:avLst/>
          </a:prstGeom>
        </p:spPr>
        <p:txBody>
          <a:bodyPr>
            <a:normAutofit fontScale="90000" lnSpcReduction="10000"/>
          </a:bodyPr>
          <a:lstStyle/>
          <a:p>
            <a:pPr marL="0" indent="0">
              <a:buNone/>
            </a:pPr>
            <a:r>
              <a:rPr lang="en-US" altLang="zh-CN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1.</a:t>
            </a:r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为什么要加强社会建设？</a:t>
            </a:r>
          </a:p>
          <a:p>
            <a:pPr marL="0" indent="0">
              <a:buNone/>
            </a:pPr>
            <a:r>
              <a:rPr lang="zh-CN" altLang="en-US" dirty="0">
                <a:solidFill>
                  <a:srgbClr val="FF0000"/>
                </a:solidFill>
                <a:sym typeface="+mn-ea"/>
              </a:rPr>
              <a:t>（</a:t>
            </a:r>
            <a:r>
              <a:rPr lang="en-US" altLang="zh-CN" dirty="0">
                <a:solidFill>
                  <a:srgbClr val="FF0000"/>
                </a:solidFill>
                <a:sym typeface="+mn-ea"/>
              </a:rPr>
              <a:t>1</a:t>
            </a:r>
            <a:r>
              <a:rPr lang="zh-CN" altLang="en-US" dirty="0">
                <a:solidFill>
                  <a:srgbClr val="FF0000"/>
                </a:solidFill>
                <a:sym typeface="+mn-ea"/>
              </a:rPr>
              <a:t>）加强社会建设是发展和稳定的重要保证。</a:t>
            </a:r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  <a:sym typeface="+mn-ea"/>
              </a:rPr>
              <a:t>（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2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）加强社会建设是深化改革的必然要求。</a:t>
            </a:r>
          </a:p>
          <a:p>
            <a:pPr marL="0" indent="0">
              <a:buNone/>
            </a:pPr>
            <a:r>
              <a:rPr lang="zh-CN" altLang="en-US" b="1">
                <a:solidFill>
                  <a:srgbClr val="FF0000"/>
                </a:solidFill>
                <a:sym typeface="+mn-ea"/>
              </a:rPr>
              <a:t>（</a:t>
            </a:r>
            <a:r>
              <a:rPr lang="en-US" altLang="zh-CN" b="1">
                <a:solidFill>
                  <a:srgbClr val="FF0000"/>
                </a:solidFill>
                <a:sym typeface="+mn-ea"/>
              </a:rPr>
              <a:t>3</a:t>
            </a:r>
            <a:r>
              <a:rPr lang="zh-CN" altLang="en-US" b="1">
                <a:solidFill>
                  <a:srgbClr val="FF0000"/>
                </a:solidFill>
                <a:sym typeface="+mn-ea"/>
              </a:rPr>
              <a:t>）加强社会建设有利于释放社会活力。</a:t>
            </a:r>
            <a:endParaRPr lang="zh-CN" altLang="en-US" b="1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altLang="zh-CN">
              <a:solidFill>
                <a:srgbClr val="FF0000"/>
              </a:solidFill>
              <a:sym typeface="+mn-ea"/>
            </a:endParaRPr>
          </a:p>
          <a:p>
            <a:pPr marL="0" indent="0">
              <a:buNone/>
            </a:pPr>
            <a:r>
              <a:rPr lang="en-US" altLang="zh-CN">
                <a:solidFill>
                  <a:srgbClr val="FF0000"/>
                </a:solidFill>
                <a:sym typeface="+mn-ea"/>
              </a:rPr>
              <a:t>2.</a:t>
            </a:r>
            <a:r>
              <a:rPr lang="zh-CN" altLang="en-US">
                <a:solidFill>
                  <a:srgbClr val="FF0000"/>
                </a:solidFill>
                <a:sym typeface="+mn-ea"/>
              </a:rPr>
              <a:t>我国的分配制度：</a:t>
            </a:r>
          </a:p>
          <a:p>
            <a:pPr marL="0" indent="0">
              <a:buNone/>
            </a:pPr>
            <a:r>
              <a:rPr lang="zh-CN" altLang="en-US">
                <a:solidFill>
                  <a:srgbClr val="FF0000"/>
                </a:solidFill>
                <a:sym typeface="+mn-ea"/>
              </a:rPr>
              <a:t>以按劳分配为主体，多种分配方式并存</a:t>
            </a:r>
          </a:p>
          <a:p>
            <a:pPr marL="0" indent="0">
              <a:buNone/>
            </a:pPr>
            <a:endParaRPr lang="en-US" altLang="zh-CN">
              <a:solidFill>
                <a:srgbClr val="FF0000"/>
              </a:solidFill>
              <a:sym typeface="+mn-ea"/>
            </a:endParaRPr>
          </a:p>
          <a:p>
            <a:pPr marL="0" indent="0">
              <a:buNone/>
            </a:pPr>
            <a:r>
              <a:rPr lang="en-US" altLang="zh-CN">
                <a:solidFill>
                  <a:srgbClr val="FF0000"/>
                </a:solidFill>
                <a:sym typeface="+mn-ea"/>
              </a:rPr>
              <a:t>3.</a:t>
            </a:r>
            <a:r>
              <a:rPr lang="zh-CN" altLang="en-US" b="1">
                <a:sym typeface="+mn-ea"/>
              </a:rPr>
              <a:t>如何正确处理社会建设与经济发展的关系？</a:t>
            </a:r>
            <a:endParaRPr lang="zh-CN" altLang="en-US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390" y="32385"/>
            <a:ext cx="3855720" cy="11988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7200" b="1">
                <a:blipFill>
                  <a:blip r:embed="rId2"/>
                  <a:stretch>
                    <a:fillRect/>
                  </a:stretch>
                </a:blip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畅谈收获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187325" y="171450"/>
            <a:ext cx="8956675" cy="6518275"/>
          </a:xfrm>
          <a:prstGeom prst="rect">
            <a:avLst/>
          </a:prstGeom>
        </p:spPr>
        <p:txBody>
          <a:bodyPr>
            <a:normAutofit fontScale="87500"/>
          </a:bodyPr>
          <a:lstStyle/>
          <a:p>
            <a:pPr marL="0" indent="0">
              <a:buNone/>
            </a:pPr>
            <a:r>
              <a:rPr lang="zh-CN" altLang="en-US"/>
              <a:t>十九大指出，提高就业质量和人民收入水平。要坚持就业优先和优先战略和积极就业政策，实现更高质量和更充分地就业</a:t>
            </a:r>
            <a:r>
              <a:rPr lang="en-US" altLang="zh-CN"/>
              <a:t>......</a:t>
            </a:r>
            <a:r>
              <a:rPr lang="zh-CN" altLang="en-US"/>
              <a:t>坚持在经济增长的同时实现居民收入同步增长，在劳动生产率高的同时实现劳动报酬同步提高高。加强在会保障体系建设，全面建成覆盖全民、城乡统筹、权责清晰、保障适度、可持续的多层次社会保障体系。在幼有所育、学有所教，劳有所得、病有所医。老有所养，住有所居、若有所扶上不断取得新进展。</a:t>
            </a:r>
          </a:p>
          <a:p>
            <a:pPr marL="0" indent="0">
              <a:buNone/>
            </a:pPr>
            <a:r>
              <a:rPr lang="zh-CN" altLang="en-US"/>
              <a:t>（1）现阶段我我国的分配制度是什么？这一分配制度与什么相适应？</a:t>
            </a:r>
          </a:p>
          <a:p>
            <a:pPr marL="0" indent="0">
              <a:buNone/>
            </a:pPr>
            <a:endParaRPr lang="zh-CN" altLang="en-US"/>
          </a:p>
          <a:p>
            <a:pPr marL="0" indent="0">
              <a:buNone/>
            </a:pPr>
            <a:r>
              <a:rPr lang="en-US" altLang="zh-CN"/>
              <a:t> </a:t>
            </a:r>
          </a:p>
          <a:p>
            <a:pPr marL="0" indent="0">
              <a:buNone/>
            </a:pPr>
            <a:r>
              <a:rPr lang="en-US" altLang="zh-CN"/>
              <a:t> 2</a:t>
            </a:r>
            <a:r>
              <a:rPr lang="zh-CN" altLang="en-US"/>
              <a:t>）请你为党和政任障和改善民生，构建和谐社会献计献策。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30810" y="4357370"/>
            <a:ext cx="59893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30810" y="5560695"/>
            <a:ext cx="3098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644140" y="2829560"/>
            <a:ext cx="3855720" cy="156845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9600" b="1">
                <a:blipFill>
                  <a:blip r:embed="rId2"/>
                  <a:stretch>
                    <a:fillRect/>
                  </a:stretch>
                </a:blip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0" y="1065213"/>
            <a:ext cx="7772400" cy="1470025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r>
              <a:rPr lang="zh-CN" altLang="en-US" dirty="0"/>
              <a:t>第</a:t>
            </a:r>
            <a:r>
              <a:rPr lang="en-US" altLang="zh-CN" dirty="0"/>
              <a:t>1</a:t>
            </a:r>
            <a:r>
              <a:rPr lang="zh-CN" altLang="en-US" dirty="0"/>
              <a:t>课   加强社会建设</a:t>
            </a:r>
            <a:br>
              <a:rPr lang="zh-CN" altLang="en-US" dirty="0"/>
            </a:br>
            <a:r>
              <a:rPr lang="zh-CN" altLang="en-US" dirty="0"/>
              <a:t/>
            </a:r>
            <a:br>
              <a:rPr lang="zh-CN" altLang="en-US" dirty="0"/>
            </a:b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第</a:t>
            </a:r>
            <a:r>
              <a:rPr lang="en-US" altLang="zh-CN" sz="2800" b="1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1</a:t>
            </a: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站    谋社会发展</a:t>
            </a:r>
            <a: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zh-CN" altLang="en-US" sz="2800" b="1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endParaRPr lang="zh-CN" altLang="en-US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4294967295"/>
          </p:nvPr>
        </p:nvSpPr>
        <p:spPr>
          <a:xfrm>
            <a:off x="0" y="3149600"/>
            <a:ext cx="6400800" cy="1752600"/>
          </a:xfrm>
          <a:prstGeom prst="rect">
            <a:avLst/>
          </a:prstGeom>
        </p:spPr>
        <p:txBody>
          <a:bodyPr/>
          <a:lstStyle/>
          <a:p>
            <a:pPr algn="l"/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自主学习</a:t>
            </a: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  <a:sym typeface="+mn-ea"/>
            </a:endParaRPr>
          </a:p>
          <a:p>
            <a:r>
              <a:rPr lang="zh-CN" altLang="en-US">
                <a:solidFill>
                  <a:schemeClr val="tx1">
                    <a:lumMod val="95000"/>
                    <a:lumOff val="5000"/>
                  </a:schemeClr>
                </a:solidFill>
                <a:sym typeface="+mn-ea"/>
              </a:rPr>
              <a:t>为什么要加强社会建设？</a:t>
            </a:r>
            <a:endParaRPr lang="zh-CN" altLang="en-US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zh-CN" altLang="en-US" b="1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375" y="96838"/>
            <a:ext cx="9117013" cy="6638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058" y="-31750"/>
            <a:ext cx="9118600" cy="6767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740" y="-32385"/>
            <a:ext cx="8980170" cy="68948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916545" y="6409055"/>
            <a:ext cx="690880" cy="245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1000" dirty="0">
                <a:sym typeface="+mn-ea"/>
                <a:hlinkClick r:id="rId6" action="ppaction://hlinkfile"/>
              </a:rPr>
              <a:t>疫苗问题</a:t>
            </a:r>
            <a:endParaRPr lang="zh-CN" altLang="en-US" sz="1000" dirty="0"/>
          </a:p>
        </p:txBody>
      </p:sp>
      <p:sp>
        <p:nvSpPr>
          <p:cNvPr id="6" name="文本框 5"/>
          <p:cNvSpPr txBox="1"/>
          <p:nvPr/>
        </p:nvSpPr>
        <p:spPr>
          <a:xfrm>
            <a:off x="141605" y="4471035"/>
            <a:ext cx="9124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如果这些问题得不到很好的解决将会有什么影响</a:t>
            </a:r>
            <a:r>
              <a:rPr lang="zh-CN" altLang="en-US" sz="3200" b="1"/>
              <a:t>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153988"/>
            <a:ext cx="7847013" cy="506888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06375" y="5379085"/>
            <a:ext cx="8345805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我国的分配制度：以按劳分配为主体，多种分配方式并存（与我国的基本经济制度相适应）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84138"/>
            <a:ext cx="8435975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zh-CN" altLang="en-US" sz="3200"/>
              <a:t>我国近年来</a:t>
            </a:r>
            <a:r>
              <a:rPr lang="zh-CN" altLang="en-US" sz="3600" b="1" i="1">
                <a:solidFill>
                  <a:srgbClr val="FF0000"/>
                </a:solidFill>
              </a:rPr>
              <a:t>基尼系数</a:t>
            </a:r>
            <a:r>
              <a:rPr lang="zh-CN" altLang="en-US" sz="3200"/>
              <a:t>的变化说明了什么？</a:t>
            </a:r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1289050"/>
            <a:ext cx="7742238" cy="375443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1275" y="5251450"/>
            <a:ext cx="895858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/>
              <a:t>我国在收入分配制度方面在不断完善，逐步缩小收入差距，更好地保障和改善民生，维护社会公平和稳定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4294967295"/>
          </p:nvPr>
        </p:nvSpPr>
        <p:spPr>
          <a:xfrm>
            <a:off x="0" y="4154488"/>
            <a:ext cx="7772400" cy="1470025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2800" b="1" dirty="0"/>
              <a:t>发展是稳定的保障，稳定最终要靠发展</a:t>
            </a:r>
            <a:r>
              <a:rPr lang="zh-CN" altLang="en-US" sz="2800" b="1" dirty="0" smtClean="0"/>
              <a:t>来</a:t>
            </a:r>
            <a:r>
              <a:rPr lang="zh-CN" altLang="en-US" sz="2800" b="1" dirty="0"/>
              <a:t>支撑和维护；稳定是发展的前提，没有</a:t>
            </a:r>
            <a:r>
              <a:rPr lang="zh-CN" altLang="en-US" sz="2800" b="1" dirty="0" smtClean="0"/>
              <a:t>稳定的环境</a:t>
            </a:r>
            <a:r>
              <a:rPr lang="zh-CN" altLang="en-US" sz="2800" b="1" dirty="0"/>
              <a:t>，</a:t>
            </a:r>
            <a:r>
              <a:rPr lang="zh-CN" altLang="en-US" sz="2800" b="1" dirty="0" smtClean="0"/>
              <a:t>发展</a:t>
            </a:r>
            <a:r>
              <a:rPr lang="zh-CN" altLang="en-US" sz="2800" b="1" dirty="0"/>
              <a:t>难以实现。要想实现稳定发展、必须加强社会建设。</a:t>
            </a:r>
            <a:br>
              <a:rPr lang="zh-CN" altLang="en-US" sz="2800" b="1" dirty="0"/>
            </a:br>
            <a:endParaRPr lang="zh-CN" altLang="en-US" sz="2800" b="1" dirty="0"/>
          </a:p>
        </p:txBody>
      </p:sp>
      <p:sp>
        <p:nvSpPr>
          <p:cNvPr id="5" name="文本框 4"/>
          <p:cNvSpPr txBox="1"/>
          <p:nvPr/>
        </p:nvSpPr>
        <p:spPr>
          <a:xfrm>
            <a:off x="144780" y="1125855"/>
            <a:ext cx="85166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（</a:t>
            </a:r>
            <a:r>
              <a:rPr lang="en-US" altLang="zh-CN" sz="3200" dirty="0">
                <a:solidFill>
                  <a:srgbClr val="FF0000"/>
                </a:solidFill>
                <a:sym typeface="+mn-ea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sym typeface="+mn-ea"/>
              </a:rPr>
              <a:t>）加强社会建设是发展和稳定的重要保证。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86105" y="2560955"/>
            <a:ext cx="3857625" cy="86042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发展与稳定的关系：</a:t>
            </a:r>
            <a:r>
              <a:rPr lang="zh-CN" altLang="en-US" dirty="0">
                <a:sym typeface="+mn-ea"/>
              </a:rPr>
              <a:t/>
            </a:r>
            <a:br>
              <a:rPr lang="zh-CN" altLang="en-US" dirty="0">
                <a:sym typeface="+mn-ea"/>
              </a:rPr>
            </a:b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5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0" y="-4763"/>
            <a:ext cx="9067800" cy="458946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57200" y="4467225"/>
            <a:ext cx="7951470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/>
              <a:t>物价上涨慢一点，收入增长快一点；就业机会多一点，资源消耗少一点；孩子学费降一点，医疗费用低一点……</a:t>
            </a:r>
          </a:p>
          <a:p>
            <a:r>
              <a:rPr lang="zh-CN" altLang="en-US" sz="3200" b="1"/>
              <a:t>如何才能更好的地保障和改善民生？</a:t>
            </a:r>
          </a:p>
          <a:p>
            <a:endParaRPr lang="zh-CN" altLang="en-US" sz="32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295400"/>
            <a:ext cx="8229600" cy="4525963"/>
          </a:xfrm>
          <a:prstGeom prst="rect">
            <a:avLst/>
          </a:prstGeom>
        </p:spPr>
        <p:txBody>
          <a:bodyPr/>
          <a:lstStyle/>
          <a:p>
            <a:pPr marL="0" indent="0" fontAlgn="auto">
              <a:lnSpc>
                <a:spcPct val="200000"/>
              </a:lnSpc>
              <a:spcBef>
                <a:spcPts val="0"/>
              </a:spcBef>
              <a:buNone/>
            </a:pPr>
            <a:r>
              <a:rPr lang="zh-CN" altLang="zh-CN" b="1"/>
              <a:t>人民日益增长的美好生活需要同不平衡不充分的发展之间的矛盾，发展是解决这矛盾的关键，发展要仅仅依靠改革，发挥改革的牵引作用。</a:t>
            </a:r>
          </a:p>
        </p:txBody>
      </p:sp>
    </p:spTree>
  </p:cSld>
  <p:clrMapOvr>
    <a:masterClrMapping/>
  </p:clrMapOvr>
  <p:transition>
    <p:zoom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sym typeface="+mn-ea"/>
              </a:rPr>
              <a:t>（</a:t>
            </a:r>
            <a:r>
              <a:rPr lang="en-US" altLang="zh-CN" sz="3200" b="1">
                <a:solidFill>
                  <a:srgbClr val="FF0000"/>
                </a:solidFill>
                <a:sym typeface="+mn-ea"/>
              </a:rPr>
              <a:t>2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）加强社会建设是深化改革的必然要求。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914400" y="1712913"/>
            <a:ext cx="8229600" cy="452596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/>
              <a:t>随着经济体制改革的深化、人们的生活水平不断提高，社会利益群体逐渐分化、人们的思想观念日趋多样化，社会结构和社会组织发生深刻变动、人们期盼更好的教育、更高的收入，更方便快捷的卫生、旅游和交通服务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AEAC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0</TotalTime>
  <Words>1097</Words>
  <Application>WPS 演示</Application>
  <PresentationFormat>全屏显示(4:3)</PresentationFormat>
  <Paragraphs>39</Paragraphs>
  <Slides>15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主题1</vt:lpstr>
      <vt:lpstr>人民群众的美好期盼怎样才能得到保障？</vt:lpstr>
      <vt:lpstr>第1课   加强社会建设  第1站    谋社会发展 </vt:lpstr>
      <vt:lpstr>幻灯片 3</vt:lpstr>
      <vt:lpstr>幻灯片 4</vt:lpstr>
      <vt:lpstr>我国近年来基尼系数的变化说明了什么？</vt:lpstr>
      <vt:lpstr>发展是稳定的保障，稳定最终要靠发展来支撑和维护；稳定是发展的前提，没有稳定的环境，发展难以实现。要想实现稳定发展、必须加强社会建设。 </vt:lpstr>
      <vt:lpstr>幻灯片 7</vt:lpstr>
      <vt:lpstr>幻灯片 8</vt:lpstr>
      <vt:lpstr>（2）加强社会建设是深化改革的必然要求。</vt:lpstr>
      <vt:lpstr>黔南州实现县县通高速</vt:lpstr>
      <vt:lpstr>（3）加强社会建设有利于释放社会活力。</vt:lpstr>
      <vt:lpstr>如何正确处理社会建设与经济发展的关系？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2018-11-15T02:12:00Z</dcterms:created>
  <dcterms:modified xsi:type="dcterms:W3CDTF">2019-02-18T03:34:28Z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2052-11.1.0.7932</vt:lpwstr>
  </property>
  <property fmtid="{D5CDD505-2E9C-101B-9397-08002B2CF9AE}" pid="3" name="KSORubyTemplateID">
    <vt:lpwstr>13</vt:lpwstr>
  </property>
</Properties>
</file>