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tags/tag16.xml" ContentType="application/vnd.openxmlformats-officedocument.presentationml.tags+xml"/>
  <Override PartName="/ppt/tags/tag18.xml" ContentType="application/vnd.openxmlformats-officedocument.presentationml.tags+xml"/>
  <Override PartName="/ppt/tags/tag27.xml" ContentType="application/vnd.openxmlformats-officedocument.presentationml.tags+xml"/>
  <Override PartName="/docProps/custom.xml" ContentType="application/vnd.openxmlformats-officedocument.custom-properties+xml"/>
  <Override PartName="/ppt/tags/tag14.xml" ContentType="application/vnd.openxmlformats-officedocument.presentationml.tags+xml"/>
  <Override PartName="/ppt/tags/tag25.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ppt/tags/tag28.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tags/tag17.xml" ContentType="application/vnd.openxmlformats-officedocument.presentationml.tags+xml"/>
  <Override PartName="/ppt/tags/tag26.xml" ContentType="application/vnd.openxmlformats-officedocument.presentationml.tags+xml"/>
  <Override PartName="/ppt/slideLayouts/slideLayout10.xml" ContentType="application/vnd.openxmlformats-officedocument.presentationml.slideLayout+xml"/>
  <Override PartName="/ppt/tags/tag15.xml" ContentType="application/vnd.openxmlformats-officedocument.presentationml.tags+xml"/>
  <Override PartName="/ppt/tags/tag24.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9" r:id="rId1"/>
  </p:sldMasterIdLst>
  <p:sldIdLst>
    <p:sldId id="292" r:id="rId2"/>
    <p:sldId id="256" r:id="rId3"/>
    <p:sldId id="258" r:id="rId4"/>
    <p:sldId id="259" r:id="rId5"/>
    <p:sldId id="260" r:id="rId6"/>
    <p:sldId id="261" r:id="rId7"/>
    <p:sldId id="277" r:id="rId8"/>
    <p:sldId id="278" r:id="rId9"/>
    <p:sldId id="262" r:id="rId10"/>
    <p:sldId id="264" r:id="rId11"/>
    <p:sldId id="279" r:id="rId12"/>
    <p:sldId id="280" r:id="rId13"/>
    <p:sldId id="269" r:id="rId14"/>
    <p:sldId id="281" r:id="rId15"/>
    <p:sldId id="282" r:id="rId16"/>
    <p:sldId id="265" r:id="rId17"/>
    <p:sldId id="266" r:id="rId18"/>
    <p:sldId id="283" r:id="rId19"/>
    <p:sldId id="284" r:id="rId20"/>
    <p:sldId id="270" r:id="rId21"/>
    <p:sldId id="285" r:id="rId22"/>
    <p:sldId id="286" r:id="rId23"/>
    <p:sldId id="267" r:id="rId24"/>
    <p:sldId id="287" r:id="rId25"/>
    <p:sldId id="288" r:id="rId26"/>
    <p:sldId id="289" r:id="rId27"/>
    <p:sldId id="290" r:id="rId28"/>
    <p:sldId id="291" r:id="rId29"/>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7047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987" autoAdjust="0"/>
    <p:restoredTop sz="79285" autoAdjust="0"/>
  </p:normalViewPr>
  <p:slideViewPr>
    <p:cSldViewPr snapToGrid="0">
      <p:cViewPr>
        <p:scale>
          <a:sx n="75" d="100"/>
          <a:sy n="75" d="100"/>
        </p:scale>
        <p:origin x="-1086" y="2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内容">
    <p:spTree>
      <p:nvGrpSpPr>
        <p:cNvPr id="1" name=""/>
        <p:cNvGrpSpPr/>
        <p:nvPr/>
      </p:nvGrpSpPr>
      <p:grpSpPr>
        <a:xfrm>
          <a:off x="0" y="0"/>
          <a:ext cx="0" cy="0"/>
          <a:chOff x="0" y="0"/>
          <a:chExt cx="0" cy="0"/>
        </a:xfrm>
      </p:grpSpPr>
      <p:sp>
        <p:nvSpPr>
          <p:cNvPr id="6" name="Freeform 5"/>
          <p:cNvSpPr/>
          <p:nvPr/>
        </p:nvSpPr>
        <p:spPr bwMode="auto">
          <a:xfrm rot="5400000">
            <a:off x="175010" y="564191"/>
            <a:ext cx="541580" cy="4799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2700">
            <a:noFill/>
          </a:ln>
          <a:effectLst>
            <a:outerShdw blurRad="165100" dist="76200" dir="2700000" algn="tl" rotWithShape="0">
              <a:prstClr val="black">
                <a:alpha val="30000"/>
              </a:prstClr>
            </a:outerShdw>
          </a:effectLst>
        </p:spPr>
        <p:txBody>
          <a:bodyPr vert="horz" wrap="square" lIns="91440" tIns="45720" rIns="91440" bIns="45720" numCol="1" anchor="t" anchorCtr="0" compatLnSpc="1"/>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zh-CN" altLang="en-US" sz="1865"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760FBDFE-C587-4B4C-A407-44438C67B59E}" type="datetimeFigureOut">
              <a:rPr lang="zh-CN" altLang="en-US" smtClean="0"/>
              <a:pPr/>
              <a:t>2019/2/18</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nvPr>
        </p:nvSpPr>
        <p:spPr>
          <a:xfrm>
            <a:off x="838200" y="551543"/>
            <a:ext cx="10515600" cy="5558971"/>
          </a:xfrm>
          <a:prstGeom prst="rect">
            <a:avLst/>
          </a:prstGeo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1"/>
            <a:ext cx="109728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58" r:id="rId12"/>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a:off x="13335" y="40005"/>
            <a:ext cx="9420225" cy="6831965"/>
          </a:xfrm>
          <a:prstGeom prst="rect">
            <a:avLst/>
          </a:prstGeom>
        </p:spPr>
      </p:pic>
    </p:spTree>
    <p:custDataLst>
      <p:tags r:id="rId1"/>
    </p:custDataLst>
  </p:cSld>
  <p:clrMapOvr>
    <a:masterClrMapping/>
  </p:clrMapOvr>
  <p:transition>
    <p:zoom/>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a:t>问题探究</a:t>
            </a:r>
            <a:r>
              <a:rPr lang="en-US" altLang="zh-CN"/>
              <a:t>1</a:t>
            </a:r>
            <a:r>
              <a:rPr lang="zh-CN" altLang="en-US"/>
              <a:t>、解民生之忧重点需要做好的是什么？</a:t>
            </a:r>
          </a:p>
        </p:txBody>
      </p:sp>
      <p:sp>
        <p:nvSpPr>
          <p:cNvPr id="3" name="内容占位符 2"/>
          <p:cNvSpPr>
            <a:spLocks noGrp="1"/>
          </p:cNvSpPr>
          <p:nvPr>
            <p:ph idx="1"/>
          </p:nvPr>
        </p:nvSpPr>
        <p:spPr/>
        <p:txBody>
          <a:bodyPr/>
          <a:lstStyle/>
          <a:p>
            <a:r>
              <a:rPr lang="zh-CN" altLang="en-US" sz="4800" dirty="0">
                <a:solidFill>
                  <a:srgbClr val="FF0000"/>
                </a:solidFill>
                <a:sym typeface="黑体" panose="02010609060101010101" pitchFamily="2" charset="-122"/>
              </a:rPr>
              <a:t>指导学生分组结合自己的实际展开讨论。</a:t>
            </a:r>
            <a:endParaRPr lang="zh-CN" altLang="en-US" sz="4800" kern="1200" dirty="0">
              <a:solidFill>
                <a:srgbClr val="FF0000"/>
              </a:solidFill>
              <a:latin typeface="+mn-lt"/>
              <a:ea typeface="+mn-ea"/>
              <a:cs typeface="+mn-cs"/>
              <a:sym typeface="黑体" panose="02010609060101010101" pitchFamily="2" charset="-122"/>
            </a:endParaRPr>
          </a:p>
          <a:p>
            <a:endParaRPr lang="zh-CN" altLang="en-US" sz="4800"/>
          </a:p>
        </p:txBody>
      </p:sp>
    </p:spTree>
    <p:custDataLst>
      <p:tags r:id="rId1"/>
    </p:custDataLst>
  </p:cSld>
  <p:clrMapOvr>
    <a:masterClrMapping/>
  </p:clrMapOvr>
  <p:transition>
    <p:zoom/>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共同总结</a:t>
            </a:r>
          </a:p>
        </p:txBody>
      </p:sp>
      <p:sp>
        <p:nvSpPr>
          <p:cNvPr id="3" name="内容占位符 2"/>
          <p:cNvSpPr>
            <a:spLocks noGrp="1"/>
          </p:cNvSpPr>
          <p:nvPr>
            <p:ph idx="1"/>
          </p:nvPr>
        </p:nvSpPr>
        <p:spPr/>
        <p:txBody>
          <a:bodyPr/>
          <a:lstStyle/>
          <a:p>
            <a:r>
              <a:rPr lang="zh-CN" altLang="en-US" sz="3200"/>
              <a:t>（1）提高教育质量，促进教育公平，做到学有所教。</a:t>
            </a:r>
          </a:p>
          <a:p>
            <a:r>
              <a:rPr lang="zh-CN" altLang="en-US" sz="3200"/>
              <a:t>（2）促进就业，实现劳有所得。</a:t>
            </a:r>
          </a:p>
          <a:p>
            <a:r>
              <a:rPr lang="zh-CN" altLang="en-US" sz="3200"/>
              <a:t>（3）健全社会保障制度，实现病有所医、老有所养、住有所居。</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a:t>问题探究</a:t>
            </a:r>
            <a:r>
              <a:rPr lang="en-US" altLang="zh-CN"/>
              <a:t>2</a:t>
            </a:r>
            <a:r>
              <a:rPr lang="zh-CN" altLang="en-US"/>
              <a:t>、我国的教育事业取得了哪些举世瞩目的成就？</a:t>
            </a:r>
          </a:p>
        </p:txBody>
      </p:sp>
      <p:sp>
        <p:nvSpPr>
          <p:cNvPr id="3" name="内容占位符 2"/>
          <p:cNvSpPr>
            <a:spLocks noGrp="1"/>
          </p:cNvSpPr>
          <p:nvPr>
            <p:ph idx="1"/>
          </p:nvPr>
        </p:nvSpPr>
        <p:spPr/>
        <p:txBody>
          <a:bodyPr/>
          <a:lstStyle/>
          <a:p>
            <a:r>
              <a:rPr lang="zh-CN" altLang="en-US" sz="4800" dirty="0">
                <a:solidFill>
                  <a:srgbClr val="FF0000"/>
                </a:solidFill>
                <a:sym typeface="黑体" panose="02010609060101010101" pitchFamily="2" charset="-122"/>
              </a:rPr>
              <a:t>指导学生分组结合自己的实际展开讨论。</a:t>
            </a:r>
            <a:endParaRPr lang="zh-CN" altLang="en-US" sz="4800" kern="1200" dirty="0">
              <a:solidFill>
                <a:srgbClr val="FF0000"/>
              </a:solidFill>
              <a:latin typeface="+mn-lt"/>
              <a:ea typeface="+mn-ea"/>
              <a:cs typeface="+mn-cs"/>
              <a:sym typeface="黑体" panose="02010609060101010101" pitchFamily="2" charset="-122"/>
            </a:endParaRPr>
          </a:p>
          <a:p>
            <a:endParaRPr lang="zh-CN" altLang="en-US" sz="4800"/>
          </a:p>
        </p:txBody>
      </p:sp>
    </p:spTree>
    <p:custDataLst>
      <p:tags r:id="rId1"/>
    </p:custDataLst>
  </p:cSld>
  <p:clrMapOvr>
    <a:masterClrMapping/>
  </p:clrMapOvr>
  <p:transition>
    <p:zoom/>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共同总结</a:t>
            </a:r>
          </a:p>
        </p:txBody>
      </p:sp>
      <p:sp>
        <p:nvSpPr>
          <p:cNvPr id="3" name="内容占位符 2"/>
          <p:cNvSpPr>
            <a:spLocks noGrp="1"/>
          </p:cNvSpPr>
          <p:nvPr>
            <p:ph idx="1"/>
          </p:nvPr>
        </p:nvSpPr>
        <p:spPr/>
        <p:txBody>
          <a:bodyPr/>
          <a:lstStyle/>
          <a:p>
            <a:r>
              <a:rPr lang="zh-CN" altLang="en-US" sz="3600"/>
              <a:t>九年义务教育全面普及，高等教育大众化得以实现，职业教育不断发展，确立了我国社会主义教育体制的基本框架。我们已经解决了“有学上”的问题，现在“上好学”成为人民新的需求和期望。</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问题探究</a:t>
            </a:r>
            <a:r>
              <a:rPr lang="en-US" altLang="zh-CN"/>
              <a:t>3</a:t>
            </a:r>
            <a:r>
              <a:rPr lang="zh-CN" altLang="en-US"/>
              <a:t>、就业有什么意义？</a:t>
            </a:r>
          </a:p>
        </p:txBody>
      </p:sp>
      <p:sp>
        <p:nvSpPr>
          <p:cNvPr id="3" name="内容占位符 2"/>
          <p:cNvSpPr>
            <a:spLocks noGrp="1"/>
          </p:cNvSpPr>
          <p:nvPr>
            <p:ph idx="1"/>
          </p:nvPr>
        </p:nvSpPr>
        <p:spPr/>
        <p:txBody>
          <a:bodyPr/>
          <a:lstStyle/>
          <a:p>
            <a:r>
              <a:rPr lang="zh-CN" altLang="en-US" sz="4800" dirty="0">
                <a:solidFill>
                  <a:srgbClr val="FF0000"/>
                </a:solidFill>
                <a:sym typeface="黑体" panose="02010609060101010101" pitchFamily="2" charset="-122"/>
              </a:rPr>
              <a:t>指导学生分组结合自己的实际展开讨论。</a:t>
            </a:r>
            <a:endParaRPr lang="zh-CN" altLang="en-US" sz="4800"/>
          </a:p>
        </p:txBody>
      </p:sp>
    </p:spTree>
    <p:custDataLst>
      <p:tags r:id="rId1"/>
    </p:custDataLst>
  </p:cSld>
  <p:clrMapOvr>
    <a:masterClrMapping/>
  </p:clrMapOvr>
  <p:transition>
    <p:zoom/>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共同总结</a:t>
            </a:r>
          </a:p>
        </p:txBody>
      </p:sp>
      <p:sp>
        <p:nvSpPr>
          <p:cNvPr id="3" name="内容占位符 2"/>
          <p:cNvSpPr>
            <a:spLocks noGrp="1"/>
          </p:cNvSpPr>
          <p:nvPr>
            <p:ph idx="1"/>
          </p:nvPr>
        </p:nvSpPr>
        <p:spPr/>
        <p:txBody>
          <a:bodyPr/>
          <a:lstStyle/>
          <a:p>
            <a:r>
              <a:rPr lang="zh-CN" altLang="en-US" sz="3200"/>
              <a:t>就业是民生之本，收入分配是民生之源。就业关乎个人生计和价值实现。一个人只有从事某项工作，通过劳动获得经济收入，才能获取生活资料，维持生计，改善生活；劳动者在自己的岗位上发挥聪明才智，为社会创造财富，才能享受劳动的喜悦，实现人生价值。</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B8650A"/>
                </a:solidFill>
                <a:latin typeface="Arial" panose="020B0604020202020204" pitchFamily="34" charset="0"/>
                <a:ea typeface="黑体" panose="02010609060101010101" pitchFamily="2" charset="-122"/>
                <a:sym typeface="+mn-ea"/>
              </a:rPr>
              <a:t>知识结构</a:t>
            </a:r>
            <a:r>
              <a:rPr lang="zh-CN" altLang="zh-CN" dirty="0">
                <a:solidFill>
                  <a:srgbClr val="B8650A"/>
                </a:solidFill>
                <a:latin typeface="Arial" panose="020B0604020202020204" pitchFamily="34" charset="0"/>
                <a:ea typeface="黑体" panose="02010609060101010101" pitchFamily="2" charset="-122"/>
              </a:rPr>
              <a:t/>
            </a:r>
            <a:br>
              <a:rPr lang="zh-CN" altLang="zh-CN" dirty="0">
                <a:solidFill>
                  <a:srgbClr val="B8650A"/>
                </a:solidFill>
                <a:latin typeface="Arial" panose="020B0604020202020204" pitchFamily="34" charset="0"/>
                <a:ea typeface="黑体" panose="02010609060101010101" pitchFamily="2" charset="-122"/>
              </a:rPr>
            </a:br>
            <a:endParaRPr lang="zh-CN" altLang="en-US"/>
          </a:p>
        </p:txBody>
      </p:sp>
      <p:pic>
        <p:nvPicPr>
          <p:cNvPr id="5" name="图片 5"/>
          <p:cNvPicPr>
            <a:picLocks noGrp="1" noChangeAspect="1"/>
          </p:cNvPicPr>
          <p:nvPr>
            <p:ph idx="1"/>
          </p:nvPr>
        </p:nvPicPr>
        <p:blipFill>
          <a:blip r:embed="rId3"/>
          <a:stretch>
            <a:fillRect/>
          </a:stretch>
        </p:blipFill>
        <p:spPr>
          <a:xfrm>
            <a:off x="536575" y="2011045"/>
            <a:ext cx="11015980" cy="2305050"/>
          </a:xfrm>
          <a:prstGeom prst="rect">
            <a:avLst/>
          </a:prstGeom>
          <a:noFill/>
          <a:ln w="9525">
            <a:noFill/>
          </a:ln>
        </p:spPr>
      </p:pic>
    </p:spTree>
    <p:custDataLst>
      <p:tags r:id="rId1"/>
    </p:custDataLst>
  </p:cSld>
  <p:clrMapOvr>
    <a:masterClrMapping/>
  </p:clrMapOvr>
  <p:transition>
    <p:zoom/>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ym typeface="宋体" panose="02010600030101010101" pitchFamily="2" charset="-122"/>
              </a:rPr>
              <a:t>典例精析</a:t>
            </a:r>
            <a:r>
              <a:rPr lang="zh-CN" altLang="zh-CN" kern="1200" dirty="0">
                <a:latin typeface="+mj-lt"/>
                <a:ea typeface="+mj-ea"/>
                <a:cs typeface="+mj-cs"/>
                <a:sym typeface="宋体" panose="02010600030101010101" pitchFamily="2" charset="-122"/>
              </a:rPr>
              <a:t/>
            </a:r>
            <a:br>
              <a:rPr lang="zh-CN" altLang="zh-CN" kern="1200" dirty="0">
                <a:latin typeface="+mj-lt"/>
                <a:ea typeface="+mj-ea"/>
                <a:cs typeface="+mj-cs"/>
                <a:sym typeface="宋体" panose="02010600030101010101" pitchFamily="2" charset="-122"/>
              </a:rPr>
            </a:br>
            <a:endParaRPr lang="zh-CN" altLang="en-US"/>
          </a:p>
        </p:txBody>
      </p:sp>
      <p:sp>
        <p:nvSpPr>
          <p:cNvPr id="3" name="内容占位符 2"/>
          <p:cNvSpPr>
            <a:spLocks noGrp="1"/>
          </p:cNvSpPr>
          <p:nvPr>
            <p:ph idx="1"/>
          </p:nvPr>
        </p:nvSpPr>
        <p:spPr>
          <a:xfrm>
            <a:off x="415925" y="1162050"/>
            <a:ext cx="10937875" cy="5015230"/>
          </a:xfrm>
        </p:spPr>
        <p:txBody>
          <a:bodyPr/>
          <a:lstStyle/>
          <a:p>
            <a:r>
              <a:rPr lang="zh-CN" altLang="en-US">
                <a:solidFill>
                  <a:srgbClr val="07047B"/>
                </a:solidFill>
              </a:rPr>
              <a:t>例</a:t>
            </a:r>
            <a:r>
              <a:rPr lang="en-US" altLang="zh-CN">
                <a:solidFill>
                  <a:srgbClr val="07047B"/>
                </a:solidFill>
              </a:rPr>
              <a:t>1</a:t>
            </a:r>
            <a:r>
              <a:rPr lang="zh-CN" altLang="en-US">
                <a:solidFill>
                  <a:srgbClr val="07047B"/>
                </a:solidFill>
              </a:rPr>
              <a:t>、(2018年新疆生产建设兵团中考)2017年12月，教育部等部门联合印发《援藏援疆万名教师支教计划方案》，帮助西藏、新疆整体提升教育发展水平。国家重视教育事业发展是因为（    ）</a:t>
            </a:r>
          </a:p>
          <a:p>
            <a:r>
              <a:rPr lang="zh-CN" altLang="en-US">
                <a:solidFill>
                  <a:srgbClr val="07047B"/>
                </a:solidFill>
              </a:rPr>
              <a:t>①教育为人的幸福生活奠基</a:t>
            </a:r>
          </a:p>
          <a:p>
            <a:r>
              <a:rPr lang="zh-CN" altLang="en-US">
                <a:solidFill>
                  <a:srgbClr val="07047B"/>
                </a:solidFill>
              </a:rPr>
              <a:t>②发展教育是现阶段的中心工作</a:t>
            </a:r>
          </a:p>
          <a:p>
            <a:r>
              <a:rPr lang="zh-CN" altLang="en-US">
                <a:solidFill>
                  <a:srgbClr val="07047B"/>
                </a:solidFill>
              </a:rPr>
              <a:t>③教育是一个国家、民族最根本的事业</a:t>
            </a:r>
          </a:p>
          <a:p>
            <a:r>
              <a:rPr lang="zh-CN" altLang="en-US">
                <a:solidFill>
                  <a:srgbClr val="07047B"/>
                </a:solidFill>
              </a:rPr>
              <a:t>④教育能够提高各族人民的科学文化素质</a:t>
            </a:r>
          </a:p>
          <a:p>
            <a:r>
              <a:rPr lang="zh-CN" altLang="en-US">
                <a:solidFill>
                  <a:srgbClr val="07047B"/>
                </a:solidFill>
              </a:rPr>
              <a:t>A．①②③    B．①②④    C．②③④    D．①③④</a:t>
            </a:r>
          </a:p>
        </p:txBody>
      </p:sp>
    </p:spTree>
    <p:custDataLst>
      <p:tags r:id="rId1"/>
    </p:custDataLst>
  </p:cSld>
  <p:clrMapOvr>
    <a:masterClrMapping/>
  </p:clrMapOvr>
  <p:transition>
    <p:zoom/>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答案解析</a:t>
            </a:r>
          </a:p>
        </p:txBody>
      </p:sp>
      <p:sp>
        <p:nvSpPr>
          <p:cNvPr id="3" name="内容占位符 2"/>
          <p:cNvSpPr>
            <a:spLocks noGrp="1"/>
          </p:cNvSpPr>
          <p:nvPr>
            <p:ph idx="1"/>
          </p:nvPr>
        </p:nvSpPr>
        <p:spPr>
          <a:xfrm>
            <a:off x="838200" y="1838960"/>
            <a:ext cx="10515600" cy="4351338"/>
          </a:xfrm>
        </p:spPr>
        <p:txBody>
          <a:bodyPr/>
          <a:lstStyle/>
          <a:p>
            <a:r>
              <a:rPr lang="zh-CN" altLang="en-US" sz="3200">
                <a:solidFill>
                  <a:srgbClr val="FF0000"/>
                </a:solidFill>
              </a:rPr>
              <a:t>【答案】</a:t>
            </a:r>
            <a:r>
              <a:rPr lang="en-US" altLang="zh-CN" sz="3200">
                <a:solidFill>
                  <a:srgbClr val="FF0000"/>
                </a:solidFill>
              </a:rPr>
              <a:t>D</a:t>
            </a:r>
            <a:endParaRPr lang="zh-CN" altLang="en-US" sz="3200">
              <a:solidFill>
                <a:srgbClr val="FF0000"/>
              </a:solidFill>
            </a:endParaRPr>
          </a:p>
          <a:p>
            <a:r>
              <a:rPr lang="zh-CN" altLang="en-US" sz="3200">
                <a:solidFill>
                  <a:srgbClr val="FF0000"/>
                </a:solidFill>
              </a:rPr>
              <a:t>【解析】本题考查教育的重要性。教育决定着一个国家的科学技术水平和创新能力，并最终决定着一个国家和民族的兴衰成败。教育为人的幸福生活奠基，教育是一个国家、民族最根本的事业，教育能够提高各族人民的科学文化素质，①③④正确；②说法错误，经济建设是现阶段的中心工作。故选D。</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7845" y="394335"/>
            <a:ext cx="10815955" cy="5782945"/>
          </a:xfrm>
        </p:spPr>
        <p:txBody>
          <a:bodyPr/>
          <a:lstStyle/>
          <a:p>
            <a:r>
              <a:rPr lang="zh-CN" altLang="en-US">
                <a:solidFill>
                  <a:srgbClr val="07047B"/>
                </a:solidFill>
              </a:rPr>
              <a:t>例</a:t>
            </a:r>
            <a:r>
              <a:rPr lang="en-US" altLang="zh-CN">
                <a:solidFill>
                  <a:srgbClr val="07047B"/>
                </a:solidFill>
              </a:rPr>
              <a:t>2</a:t>
            </a:r>
            <a:r>
              <a:rPr lang="zh-CN" altLang="en-US">
                <a:solidFill>
                  <a:srgbClr val="07047B"/>
                </a:solidFill>
              </a:rPr>
              <a:t>、（2018年江苏宿迁中考）2018年中央一号文件《中共中央国务院关于实施乡村振兴战略的意见》提出:到2050年，乡村全面振兴，农业强、农村美、农民富全面实现，实施乡村振兴战略有利于（     ）</a:t>
            </a:r>
          </a:p>
          <a:p>
            <a:r>
              <a:rPr lang="zh-CN" altLang="en-US">
                <a:solidFill>
                  <a:srgbClr val="07047B"/>
                </a:solidFill>
              </a:rPr>
              <a:t>①缩小城乡差距</a:t>
            </a:r>
          </a:p>
          <a:p>
            <a:r>
              <a:rPr lang="zh-CN" altLang="en-US">
                <a:solidFill>
                  <a:srgbClr val="07047B"/>
                </a:solidFill>
              </a:rPr>
              <a:t>②建设美丽中国</a:t>
            </a:r>
          </a:p>
          <a:p>
            <a:r>
              <a:rPr lang="zh-CN" altLang="en-US">
                <a:solidFill>
                  <a:srgbClr val="07047B"/>
                </a:solidFill>
              </a:rPr>
              <a:t>③确保同步富裕</a:t>
            </a:r>
          </a:p>
          <a:p>
            <a:r>
              <a:rPr lang="zh-CN" altLang="en-US">
                <a:solidFill>
                  <a:srgbClr val="07047B"/>
                </a:solidFill>
              </a:rPr>
              <a:t>④共享发展成果</a:t>
            </a:r>
          </a:p>
          <a:p>
            <a:r>
              <a:rPr lang="zh-CN" altLang="en-US">
                <a:solidFill>
                  <a:srgbClr val="07047B"/>
                </a:solidFill>
              </a:rPr>
              <a:t>A.①②③    B.①③④    C.①②④    D.②③④</a:t>
            </a:r>
          </a:p>
        </p:txBody>
      </p:sp>
    </p:spTree>
    <p:custDataLst>
      <p:tags r:id="rId1"/>
    </p:custDataLst>
  </p:cSld>
  <p:clrMapOvr>
    <a:masterClrMapping/>
  </p:clrMapOvr>
  <p:transition>
    <p:zoom/>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a:t>第1单元构建和谐社会</a:t>
            </a:r>
            <a:br>
              <a:rPr lang="zh-CN" altLang="en-US"/>
            </a:br>
            <a:r>
              <a:rPr lang="zh-CN" altLang="en-US"/>
              <a:t>第1课加强社会建设</a:t>
            </a:r>
          </a:p>
        </p:txBody>
      </p:sp>
      <p:sp>
        <p:nvSpPr>
          <p:cNvPr id="3" name="副标题 2"/>
          <p:cNvSpPr>
            <a:spLocks noGrp="1"/>
          </p:cNvSpPr>
          <p:nvPr>
            <p:ph type="subTitle" idx="1"/>
          </p:nvPr>
        </p:nvSpPr>
        <p:spPr/>
        <p:txBody>
          <a:bodyPr>
            <a:noAutofit/>
          </a:bodyPr>
          <a:lstStyle/>
          <a:p>
            <a:pPr algn="l"/>
            <a:r>
              <a:rPr lang="en-US" altLang="zh-CN" sz="4800">
                <a:solidFill>
                  <a:srgbClr val="FF0000"/>
                </a:solidFill>
              </a:rPr>
              <a:t>           </a:t>
            </a:r>
            <a:r>
              <a:rPr lang="zh-CN" altLang="en-US" sz="4800">
                <a:solidFill>
                  <a:srgbClr val="FF0000"/>
                </a:solidFill>
              </a:rPr>
              <a:t>第2站解民生之忧</a:t>
            </a:r>
          </a:p>
        </p:txBody>
      </p:sp>
    </p:spTree>
    <p:custDataLst>
      <p:tags r:id="rId1"/>
    </p:custDataLst>
  </p:cSld>
  <p:clrMapOvr>
    <a:masterClrMapping/>
  </p:clrMapOvr>
  <p:transition>
    <p:zoom/>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答案解析</a:t>
            </a:r>
          </a:p>
        </p:txBody>
      </p:sp>
      <p:sp>
        <p:nvSpPr>
          <p:cNvPr id="3" name="内容占位符 2"/>
          <p:cNvSpPr>
            <a:spLocks noGrp="1"/>
          </p:cNvSpPr>
          <p:nvPr>
            <p:ph idx="1"/>
          </p:nvPr>
        </p:nvSpPr>
        <p:spPr/>
        <p:txBody>
          <a:bodyPr/>
          <a:lstStyle/>
          <a:p>
            <a:r>
              <a:rPr lang="zh-CN" altLang="en-US">
                <a:solidFill>
                  <a:srgbClr val="FF0000"/>
                </a:solidFill>
              </a:rPr>
              <a:t>【答案】C</a:t>
            </a:r>
          </a:p>
          <a:p>
            <a:r>
              <a:rPr lang="zh-CN" altLang="en-US">
                <a:solidFill>
                  <a:srgbClr val="FF0000"/>
                </a:solidFill>
              </a:rPr>
              <a:t>【解析】本题考查的是城乡差距这个知识点。题目中中央一号文件《中共中央国务院关于实施乡村振兴战略的意见》提出我国到2050年实施乡村振兴战略，有利于加强农村建设，缩小城乡差距，实现共同富裕，有利于共享发展成果，有利于实现社会公平，有利于建设美丽中国，故①②④说法正确；共同富裕不是同步富裕，故③错误；故选C。</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21335" y="408940"/>
            <a:ext cx="10832465" cy="5768340"/>
          </a:xfrm>
        </p:spPr>
        <p:txBody>
          <a:bodyPr/>
          <a:lstStyle/>
          <a:p>
            <a:r>
              <a:rPr lang="zh-CN" altLang="en-US">
                <a:solidFill>
                  <a:srgbClr val="07047B"/>
                </a:solidFill>
              </a:rPr>
              <a:t>例</a:t>
            </a:r>
            <a:r>
              <a:rPr lang="en-US" altLang="zh-CN">
                <a:solidFill>
                  <a:srgbClr val="07047B"/>
                </a:solidFill>
              </a:rPr>
              <a:t>3</a:t>
            </a:r>
            <a:r>
              <a:rPr lang="zh-CN" altLang="en-US">
                <a:solidFill>
                  <a:srgbClr val="07047B"/>
                </a:solidFill>
              </a:rPr>
              <a:t>、（2018年黑龙江齐齐哈尔中考）人民日报报道2017年全国义务教育发展基本均衡县名单中，齐齐哈尔市有龙沙区、 铁锋区、昂溪区、碾子山区、梅里斯达斡尔族区、克东县等六个县区榜上有名。国家促进义务教育的均衡发展是维护公民的（  ）</a:t>
            </a:r>
          </a:p>
          <a:p>
            <a:r>
              <a:rPr lang="zh-CN" altLang="en-US">
                <a:solidFill>
                  <a:srgbClr val="07047B"/>
                </a:solidFill>
              </a:rPr>
              <a:t>A．受教育权   </a:t>
            </a:r>
          </a:p>
          <a:p>
            <a:r>
              <a:rPr lang="zh-CN" altLang="en-US">
                <a:solidFill>
                  <a:srgbClr val="07047B"/>
                </a:solidFill>
              </a:rPr>
              <a:t> B．自主选择权 </a:t>
            </a:r>
          </a:p>
          <a:p>
            <a:r>
              <a:rPr lang="zh-CN" altLang="en-US">
                <a:solidFill>
                  <a:srgbClr val="07047B"/>
                </a:solidFill>
              </a:rPr>
              <a:t> C．建议权   </a:t>
            </a:r>
          </a:p>
          <a:p>
            <a:r>
              <a:rPr lang="zh-CN" altLang="en-US">
                <a:solidFill>
                  <a:srgbClr val="07047B"/>
                </a:solidFill>
              </a:rPr>
              <a:t> D．监督权</a:t>
            </a:r>
          </a:p>
        </p:txBody>
      </p:sp>
    </p:spTree>
    <p:custDataLst>
      <p:tags r:id="rId1"/>
    </p:custDataLst>
  </p:cSld>
  <p:clrMapOvr>
    <a:masterClrMapping/>
  </p:clrMapOvr>
  <p:transition>
    <p:zoom/>
  </p:transition>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答案解析</a:t>
            </a:r>
          </a:p>
        </p:txBody>
      </p:sp>
      <p:sp>
        <p:nvSpPr>
          <p:cNvPr id="3" name="内容占位符 2"/>
          <p:cNvSpPr>
            <a:spLocks noGrp="1"/>
          </p:cNvSpPr>
          <p:nvPr>
            <p:ph idx="1"/>
          </p:nvPr>
        </p:nvSpPr>
        <p:spPr/>
        <p:txBody>
          <a:bodyPr/>
          <a:lstStyle/>
          <a:p>
            <a:r>
              <a:rPr lang="zh-CN" altLang="en-US">
                <a:solidFill>
                  <a:srgbClr val="FF0000"/>
                </a:solidFill>
              </a:rPr>
              <a:t>【答案】A</a:t>
            </a:r>
          </a:p>
          <a:p>
            <a:r>
              <a:rPr lang="zh-CN" altLang="en-US">
                <a:solidFill>
                  <a:srgbClr val="FF0000"/>
                </a:solidFill>
              </a:rPr>
              <a:t>【解析】本题主要考查学生对维护公民受教育权的认识和理解。国家促进义务教育的均衡发展是维护公民的受教育权。教育为个人人生幸福奠定基础，为人类文明传递薪火，成就民族和国家的未来。促进义务教育的均衡发展就是要合理配置教育资源，办好每一所学校，教好每一个学生，实现教育公平，努力让每个孩子都能享有公平而有质量的教育，A符合题意。B、C、D不符合题意，排除。故选A。</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sym typeface="+mn-ea"/>
              </a:rPr>
              <a:t>课后训练</a:t>
            </a:r>
            <a:r>
              <a:rPr lang="zh-CN" altLang="en-US" kern="1200" dirty="0">
                <a:latin typeface="+mj-lt"/>
                <a:ea typeface="+mj-ea"/>
                <a:cs typeface="+mj-cs"/>
              </a:rPr>
              <a:t/>
            </a:r>
            <a:br>
              <a:rPr lang="zh-CN" altLang="en-US" kern="1200" dirty="0">
                <a:latin typeface="+mj-lt"/>
                <a:ea typeface="+mj-ea"/>
                <a:cs typeface="+mj-cs"/>
              </a:rPr>
            </a:br>
            <a:endParaRPr lang="zh-CN" altLang="en-US"/>
          </a:p>
        </p:txBody>
      </p:sp>
      <p:sp>
        <p:nvSpPr>
          <p:cNvPr id="3" name="内容占位符 2"/>
          <p:cNvSpPr>
            <a:spLocks noGrp="1"/>
          </p:cNvSpPr>
          <p:nvPr>
            <p:ph idx="1"/>
          </p:nvPr>
        </p:nvSpPr>
        <p:spPr>
          <a:xfrm>
            <a:off x="447040" y="1102360"/>
            <a:ext cx="10906760" cy="5074920"/>
          </a:xfrm>
        </p:spPr>
        <p:txBody>
          <a:bodyPr/>
          <a:lstStyle/>
          <a:p>
            <a:r>
              <a:rPr lang="en-US" altLang="zh-CN"/>
              <a:t>1</a:t>
            </a:r>
            <a:r>
              <a:rPr lang="zh-CN" altLang="en-US"/>
              <a:t>、增进民生福祉是发展的根本目的。我们必须首先解决好的问题是人民（    ）</a:t>
            </a:r>
          </a:p>
          <a:p>
            <a:r>
              <a:rPr lang="zh-CN" altLang="en-US"/>
              <a:t>①最关心的利益问题</a:t>
            </a:r>
          </a:p>
          <a:p>
            <a:r>
              <a:rPr lang="zh-CN" altLang="en-US"/>
              <a:t>②最直接的利益问题</a:t>
            </a:r>
          </a:p>
          <a:p>
            <a:r>
              <a:rPr lang="zh-CN" altLang="en-US"/>
              <a:t>③最现实的利益问题</a:t>
            </a:r>
          </a:p>
          <a:p>
            <a:r>
              <a:rPr lang="zh-CN" altLang="en-US"/>
              <a:t>④最重要的利益问题</a:t>
            </a:r>
          </a:p>
          <a:p>
            <a:r>
              <a:rPr lang="zh-CN" altLang="en-US"/>
              <a:t>A.①②③  B.①②④  C.②③④  D.①③④</a:t>
            </a:r>
          </a:p>
        </p:txBody>
      </p:sp>
      <p:sp>
        <p:nvSpPr>
          <p:cNvPr id="4" name="文本框 3"/>
          <p:cNvSpPr txBox="1"/>
          <p:nvPr/>
        </p:nvSpPr>
        <p:spPr>
          <a:xfrm>
            <a:off x="10577195" y="1102360"/>
            <a:ext cx="974090" cy="768350"/>
          </a:xfrm>
          <a:prstGeom prst="rect">
            <a:avLst/>
          </a:prstGeom>
          <a:noFill/>
        </p:spPr>
        <p:txBody>
          <a:bodyPr wrap="square" rtlCol="0">
            <a:spAutoFit/>
          </a:bodyPr>
          <a:lstStyle/>
          <a:p>
            <a:r>
              <a:rPr lang="en-US" altLang="zh-CN" sz="4400">
                <a:solidFill>
                  <a:srgbClr val="FF0000"/>
                </a:solidFill>
              </a:rPr>
              <a:t>A</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92125" y="484505"/>
            <a:ext cx="10861675" cy="5692775"/>
          </a:xfrm>
        </p:spPr>
        <p:txBody>
          <a:bodyPr/>
          <a:lstStyle/>
          <a:p>
            <a:r>
              <a:rPr lang="en-US" altLang="zh-CN" dirty="0"/>
              <a:t>2</a:t>
            </a:r>
            <a:r>
              <a:rPr lang="zh-CN" altLang="en-US" dirty="0"/>
              <a:t>、社会保障是民生的安全网。下列关于社会保障说法正确的是（      ）</a:t>
            </a:r>
          </a:p>
          <a:p>
            <a:r>
              <a:rPr lang="zh-CN" altLang="en-US" dirty="0"/>
              <a:t>①我国的社会保障是世界上最好的</a:t>
            </a:r>
          </a:p>
          <a:p>
            <a:r>
              <a:rPr lang="zh-CN" altLang="en-US" dirty="0"/>
              <a:t>②政府保障和改善民生，要立足于满足人们基本的生存和发展需要③政府对特殊困难人群进行特殊扶持和救助，发挥好保基本、兜底线的作用</a:t>
            </a:r>
          </a:p>
          <a:p>
            <a:r>
              <a:rPr lang="zh-CN" altLang="en-US" dirty="0"/>
              <a:t>④我国社会保障体系建设已进入城乡统筹、全民覆盖、全面发展时期。</a:t>
            </a:r>
          </a:p>
          <a:p>
            <a:r>
              <a:rPr lang="zh-CN" altLang="en-US" dirty="0"/>
              <a:t>A.①②③  B.①②④  C.②③④  D.①②③④</a:t>
            </a:r>
          </a:p>
        </p:txBody>
      </p:sp>
      <p:sp>
        <p:nvSpPr>
          <p:cNvPr id="4" name="文本框 3"/>
          <p:cNvSpPr txBox="1"/>
          <p:nvPr/>
        </p:nvSpPr>
        <p:spPr>
          <a:xfrm>
            <a:off x="9471660" y="484505"/>
            <a:ext cx="974090" cy="768350"/>
          </a:xfrm>
          <a:prstGeom prst="rect">
            <a:avLst/>
          </a:prstGeom>
          <a:noFill/>
        </p:spPr>
        <p:txBody>
          <a:bodyPr wrap="square" rtlCol="0">
            <a:spAutoFit/>
          </a:bodyPr>
          <a:lstStyle/>
          <a:p>
            <a:r>
              <a:rPr lang="en-US" altLang="zh-CN" sz="4400">
                <a:solidFill>
                  <a:srgbClr val="FF0000"/>
                </a:solidFill>
              </a:rPr>
              <a:t>C</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36220" y="242570"/>
            <a:ext cx="11117580" cy="5934710"/>
          </a:xfrm>
        </p:spPr>
        <p:txBody>
          <a:bodyPr>
            <a:normAutofit lnSpcReduction="10000"/>
          </a:bodyPr>
          <a:lstStyle/>
          <a:p>
            <a:r>
              <a:rPr lang="en-US" altLang="zh-CN"/>
              <a:t>3</a:t>
            </a:r>
            <a:r>
              <a:rPr lang="zh-CN" altLang="en-US"/>
              <a:t>、李克强总理在2018年6月6日的国务院常务会议上强调：“改革要从老百姓和企业日常最关心的身边事做起，不能让老百姓为了许多的繁琐证明东奔西跑了，必须下决心全面清理各类证明事项。”这（      ）</a:t>
            </a:r>
          </a:p>
          <a:p>
            <a:r>
              <a:rPr lang="zh-CN" altLang="en-US"/>
              <a:t>①体现了党和政府重视改善民生，为民服务  </a:t>
            </a:r>
          </a:p>
          <a:p>
            <a:r>
              <a:rPr lang="zh-CN" altLang="en-US"/>
              <a:t>②能够加强社会建设，改进公共服务方式  </a:t>
            </a:r>
          </a:p>
          <a:p>
            <a:r>
              <a:rPr lang="zh-CN" altLang="en-US"/>
              <a:t>③有利于提高政府办事效率，促进社会和谐  </a:t>
            </a:r>
          </a:p>
          <a:p>
            <a:r>
              <a:rPr lang="zh-CN" altLang="en-US"/>
              <a:t>④有利于简政放权，政府不再开具任何证明</a:t>
            </a:r>
          </a:p>
          <a:p>
            <a:r>
              <a:rPr lang="zh-CN" altLang="en-US"/>
              <a:t>A.①②③                B.①③④  </a:t>
            </a:r>
          </a:p>
          <a:p>
            <a:r>
              <a:rPr lang="zh-CN" altLang="en-US"/>
              <a:t>C.①②④                D.②③④</a:t>
            </a:r>
          </a:p>
        </p:txBody>
      </p:sp>
      <p:sp>
        <p:nvSpPr>
          <p:cNvPr id="4" name="文本框 3"/>
          <p:cNvSpPr txBox="1"/>
          <p:nvPr/>
        </p:nvSpPr>
        <p:spPr>
          <a:xfrm>
            <a:off x="6220460" y="894715"/>
            <a:ext cx="974090" cy="768350"/>
          </a:xfrm>
          <a:prstGeom prst="rect">
            <a:avLst/>
          </a:prstGeom>
          <a:noFill/>
        </p:spPr>
        <p:txBody>
          <a:bodyPr wrap="square" rtlCol="0">
            <a:spAutoFit/>
          </a:bodyPr>
          <a:lstStyle/>
          <a:p>
            <a:r>
              <a:rPr lang="en-US" altLang="zh-CN" sz="4400">
                <a:solidFill>
                  <a:srgbClr val="FF0000"/>
                </a:solidFill>
              </a:rPr>
              <a:t>A</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73100" y="468630"/>
            <a:ext cx="10680700" cy="5708650"/>
          </a:xfrm>
        </p:spPr>
        <p:txBody>
          <a:bodyPr/>
          <a:lstStyle/>
          <a:p>
            <a:r>
              <a:rPr lang="en-US" altLang="zh-CN"/>
              <a:t>4</a:t>
            </a:r>
            <a:r>
              <a:rPr lang="zh-CN" altLang="en-US"/>
              <a:t>、人社部副部长游钧2018年2月26日透露，中国基本养老保险2017年底覆盖超过9亿人，基本医疗保险目前覆盖了13多亿人，基本实现了全民医保。这有利于实现（      ）</a:t>
            </a:r>
          </a:p>
          <a:p>
            <a:r>
              <a:rPr lang="zh-CN" altLang="en-US"/>
              <a:t>①老有所养 </a:t>
            </a:r>
          </a:p>
          <a:p>
            <a:r>
              <a:rPr lang="zh-CN" altLang="en-US"/>
              <a:t> ②学有所教  </a:t>
            </a:r>
          </a:p>
          <a:p>
            <a:r>
              <a:rPr lang="zh-CN" altLang="en-US"/>
              <a:t>③劳有所得  </a:t>
            </a:r>
          </a:p>
          <a:p>
            <a:r>
              <a:rPr lang="zh-CN" altLang="en-US"/>
              <a:t>④病有所医</a:t>
            </a:r>
          </a:p>
          <a:p>
            <a:r>
              <a:rPr lang="zh-CN" altLang="en-US"/>
              <a:t>A.①②    B.③④    C.①④    D.②③</a:t>
            </a:r>
          </a:p>
        </p:txBody>
      </p:sp>
      <p:sp>
        <p:nvSpPr>
          <p:cNvPr id="5" name="文本框 4"/>
          <p:cNvSpPr txBox="1"/>
          <p:nvPr/>
        </p:nvSpPr>
        <p:spPr>
          <a:xfrm>
            <a:off x="2389505" y="1315720"/>
            <a:ext cx="974090" cy="768350"/>
          </a:xfrm>
          <a:prstGeom prst="rect">
            <a:avLst/>
          </a:prstGeom>
          <a:noFill/>
        </p:spPr>
        <p:txBody>
          <a:bodyPr wrap="square" rtlCol="0">
            <a:spAutoFit/>
          </a:bodyPr>
          <a:lstStyle/>
          <a:p>
            <a:r>
              <a:rPr lang="en-US" altLang="zh-CN" sz="4400">
                <a:solidFill>
                  <a:srgbClr val="FF0000"/>
                </a:solidFill>
              </a:rPr>
              <a:t>C</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0840" y="243205"/>
            <a:ext cx="10982960" cy="5934075"/>
          </a:xfrm>
        </p:spPr>
        <p:txBody>
          <a:bodyPr>
            <a:normAutofit/>
          </a:bodyPr>
          <a:lstStyle/>
          <a:p>
            <a:r>
              <a:rPr lang="en-US" altLang="zh-CN"/>
              <a:t>5</a:t>
            </a:r>
            <a:r>
              <a:rPr lang="zh-CN" altLang="en-US"/>
              <a:t>、第一条为积极稳妥地逐步推进异地务工人员随迁子女（以下简称“随迁子女”）接受义务教育后在我市参加高中阶段升学考试工作，促使人口合理有序流动，促进教育公平和社会和谐稳定，根据《广东省人民政府办公厅转发省教育厅等部门关于做好进城务工人员随迁子女接受义务教育后在我省参加升学考试工作意见的通知》（粤府办〔2012〕137号）要求，结合随迁子女升学的需求和我市城市资源特别是教育资源承载能力的实际，坚持量力而为、报考从宽、逐年安排、考录分开、择优录取的原则，制定本办法。</a:t>
            </a:r>
          </a:p>
          <a:p>
            <a:r>
              <a:rPr lang="zh-CN" altLang="en-US"/>
              <a:t>对此，小明和小白表达了自己的看法。</a:t>
            </a:r>
          </a:p>
          <a:p>
            <a:r>
              <a:rPr lang="zh-CN" altLang="en-US"/>
              <a:t>小明：学有所教，随迁子女的受教育问题将逐步得到解决。</a:t>
            </a:r>
          </a:p>
          <a:p>
            <a:r>
              <a:rPr lang="zh-CN" altLang="en-US"/>
              <a:t>小白：随迁子女与本市户籍的录取分数有差别，但已最大限度地维护了公平。</a:t>
            </a:r>
          </a:p>
          <a:p>
            <a:r>
              <a:rPr lang="zh-CN" altLang="en-US"/>
              <a:t>请对小明和小白的观点进行评析。</a:t>
            </a:r>
          </a:p>
        </p:txBody>
      </p:sp>
    </p:spTree>
    <p:custDataLst>
      <p:tags r:id="rId1"/>
    </p:custDataLst>
  </p:cSld>
  <p:clrMapOvr>
    <a:masterClrMapping/>
  </p:clrMapOvr>
  <p:transition>
    <p:zoom/>
  </p:transition>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答案</a:t>
            </a:r>
            <a:endParaRPr lang="en-US" altLang="zh-CN"/>
          </a:p>
        </p:txBody>
      </p:sp>
      <p:sp>
        <p:nvSpPr>
          <p:cNvPr id="3" name="内容占位符 2"/>
          <p:cNvSpPr>
            <a:spLocks noGrp="1"/>
          </p:cNvSpPr>
          <p:nvPr>
            <p:ph idx="1"/>
          </p:nvPr>
        </p:nvSpPr>
        <p:spPr/>
        <p:txBody>
          <a:bodyPr/>
          <a:lstStyle/>
          <a:p>
            <a:r>
              <a:rPr lang="zh-CN" altLang="en-US">
                <a:solidFill>
                  <a:srgbClr val="FF0000"/>
                </a:solidFill>
              </a:rPr>
              <a:t>小明和小白的观点都是正确的。</a:t>
            </a:r>
          </a:p>
          <a:p>
            <a:r>
              <a:rPr lang="zh-CN" altLang="en-US">
                <a:solidFill>
                  <a:srgbClr val="FF0000"/>
                </a:solidFill>
              </a:rPr>
              <a:t>（1）“学有所教”是改善民生的七个重要方面之一。满足人民群众在教育方面的基本需求能体现党和政府以人民为中心的思想。国家发展经济的目的就是为了让人民过上更美好的生活，使发展成果为人民共享。随迁子女受教育问题是关乎社会和谐的民生问题。对此，学有所教，随迁子女的受教育问题一定会得到解决。</a:t>
            </a:r>
          </a:p>
          <a:p>
            <a:r>
              <a:rPr lang="zh-CN" altLang="en-US">
                <a:solidFill>
                  <a:srgbClr val="FF0000"/>
                </a:solidFill>
              </a:rPr>
              <a:t>（2）公平是相对的。在表格中我们看到了，录取分数线的差距越来越小。由于当地教育资源有限，党和政府要解决学有所教的民生问题，而平衡教育资源对外来务工子女的分配，这较好解决了民生方面的公平问题。</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5" name="Text Box 17">
            <a:hlinkClick r:id="rId3" action="ppaction://hlinksldjump"/>
          </p:cNvPr>
          <p:cNvSpPr txBox="1"/>
          <p:nvPr/>
        </p:nvSpPr>
        <p:spPr>
          <a:xfrm>
            <a:off x="5437823" y="3052763"/>
            <a:ext cx="1303337" cy="35941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lstStyle/>
          <a:p>
            <a:pPr algn="ctr"/>
            <a:r>
              <a:rPr lang="en-US" altLang="zh-CN" sz="2000" b="1" dirty="0">
                <a:solidFill>
                  <a:srgbClr val="FF0000"/>
                </a:solidFill>
                <a:latin typeface="Calibri" panose="020F0502020204030204" charset="0"/>
                <a:ea typeface="黑体" panose="02010609060101010101" pitchFamily="2" charset="-122"/>
              </a:rPr>
              <a:t>课前预习</a:t>
            </a:r>
            <a:endParaRPr lang="en-US" altLang="zh-CN" sz="2000" b="1" dirty="0">
              <a:solidFill>
                <a:srgbClr val="FF0000"/>
              </a:solidFill>
              <a:latin typeface="Calibri" panose="020F0502020204030204" charset="0"/>
              <a:ea typeface="黑体" panose="02010609060101010101" pitchFamily="2" charset="-122"/>
              <a:sym typeface="宋体" panose="02010600030101010101" pitchFamily="2" charset="-122"/>
            </a:endParaRPr>
          </a:p>
        </p:txBody>
      </p:sp>
      <p:sp>
        <p:nvSpPr>
          <p:cNvPr id="11266" name="Text Box 17"/>
          <p:cNvSpPr txBox="1"/>
          <p:nvPr/>
        </p:nvSpPr>
        <p:spPr>
          <a:xfrm>
            <a:off x="5437823" y="4171950"/>
            <a:ext cx="1303337" cy="35941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lstStyle/>
          <a:p>
            <a:pPr algn="ctr"/>
            <a:r>
              <a:rPr lang="en-US" altLang="zh-CN" sz="2000" b="1" dirty="0">
                <a:solidFill>
                  <a:srgbClr val="FF0000"/>
                </a:solidFill>
                <a:latin typeface="Calibri" panose="020F0502020204030204" charset="0"/>
                <a:ea typeface="黑体" panose="02010609060101010101" pitchFamily="2" charset="-122"/>
                <a:sym typeface="宋体" panose="02010600030101010101" pitchFamily="2" charset="-122"/>
              </a:rPr>
              <a:t>典例精析</a:t>
            </a:r>
          </a:p>
        </p:txBody>
      </p:sp>
      <p:sp>
        <p:nvSpPr>
          <p:cNvPr id="11267" name="Text Box 17"/>
          <p:cNvSpPr txBox="1"/>
          <p:nvPr/>
        </p:nvSpPr>
        <p:spPr>
          <a:xfrm>
            <a:off x="5437823" y="4533900"/>
            <a:ext cx="1317625" cy="35941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lstStyle/>
          <a:p>
            <a:pPr algn="ctr"/>
            <a:r>
              <a:rPr lang="en-US" altLang="zh-CN" sz="2000" b="1" dirty="0">
                <a:solidFill>
                  <a:srgbClr val="FF0000"/>
                </a:solidFill>
                <a:latin typeface="Calibri" panose="020F0502020204030204" charset="0"/>
                <a:ea typeface="黑体" panose="02010609060101010101" pitchFamily="2" charset="-122"/>
              </a:rPr>
              <a:t>课后训练</a:t>
            </a:r>
            <a:endParaRPr lang="en-US" altLang="zh-CN" sz="2000" b="1" dirty="0">
              <a:solidFill>
                <a:srgbClr val="FF0000"/>
              </a:solidFill>
              <a:latin typeface="Calibri" panose="020F0502020204030204" charset="0"/>
              <a:ea typeface="黑体" panose="02010609060101010101" pitchFamily="2" charset="-122"/>
              <a:sym typeface="宋体" panose="02010600030101010101" pitchFamily="2" charset="-122"/>
            </a:endParaRPr>
          </a:p>
        </p:txBody>
      </p:sp>
      <p:sp>
        <p:nvSpPr>
          <p:cNvPr id="11268" name="Text Box 17">
            <a:hlinkClick r:id="rId3" action="ppaction://hlinksldjump"/>
          </p:cNvPr>
          <p:cNvSpPr txBox="1"/>
          <p:nvPr/>
        </p:nvSpPr>
        <p:spPr>
          <a:xfrm>
            <a:off x="5437823" y="2657475"/>
            <a:ext cx="1317625" cy="390525"/>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lstStyle/>
          <a:p>
            <a:pPr algn="ctr"/>
            <a:r>
              <a:rPr lang="en-US" altLang="en-US" sz="2200" b="1" dirty="0">
                <a:solidFill>
                  <a:srgbClr val="FF0000"/>
                </a:solidFill>
                <a:latin typeface="楷体" panose="02010609060101010101" charset="-122"/>
                <a:ea typeface="楷体" panose="02010609060101010101" charset="-122"/>
                <a:sym typeface="宋体" panose="02010600030101010101" pitchFamily="2" charset="-122"/>
              </a:rPr>
              <a:t>学习目标</a:t>
            </a:r>
          </a:p>
        </p:txBody>
      </p:sp>
      <p:sp>
        <p:nvSpPr>
          <p:cNvPr id="11269" name="矩形 1"/>
          <p:cNvSpPr/>
          <p:nvPr/>
        </p:nvSpPr>
        <p:spPr>
          <a:xfrm>
            <a:off x="4936173" y="1651000"/>
            <a:ext cx="660400" cy="368300"/>
          </a:xfrm>
          <a:prstGeom prst="rect">
            <a:avLst/>
          </a:prstGeom>
          <a:noFill/>
          <a:ln w="9525">
            <a:noFill/>
          </a:ln>
        </p:spPr>
        <p:txBody>
          <a:bodyPr anchor="t">
            <a:spAutoFit/>
          </a:bodyPr>
          <a:lstStyle/>
          <a:p>
            <a:r>
              <a:rPr lang="zh-CN" altLang="en-US" b="1" dirty="0">
                <a:latin typeface="Arial" panose="020B0604020202020204" pitchFamily="34" charset="0"/>
                <a:ea typeface="黑体" panose="02010609060101010101" pitchFamily="2" charset="-122"/>
              </a:rPr>
              <a:t>目录</a:t>
            </a:r>
          </a:p>
        </p:txBody>
      </p:sp>
      <p:sp>
        <p:nvSpPr>
          <p:cNvPr id="11270" name="Text Box 17">
            <a:hlinkClick r:id="rId3" action="ppaction://hlinksldjump"/>
          </p:cNvPr>
          <p:cNvSpPr txBox="1"/>
          <p:nvPr/>
        </p:nvSpPr>
        <p:spPr>
          <a:xfrm>
            <a:off x="5437823" y="3811588"/>
            <a:ext cx="1301750" cy="35941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lstStyle/>
          <a:p>
            <a:pPr algn="ctr"/>
            <a:r>
              <a:rPr lang="en-US" altLang="zh-CN" sz="2000" b="1" dirty="0">
                <a:solidFill>
                  <a:srgbClr val="FF0000"/>
                </a:solidFill>
                <a:latin typeface="Calibri" panose="020F0502020204030204" charset="0"/>
                <a:ea typeface="黑体" panose="02010609060101010101" pitchFamily="2" charset="-122"/>
                <a:sym typeface="宋体" panose="02010600030101010101" pitchFamily="2" charset="-122"/>
              </a:rPr>
              <a:t>知识结构</a:t>
            </a:r>
          </a:p>
        </p:txBody>
      </p:sp>
      <p:sp>
        <p:nvSpPr>
          <p:cNvPr id="11271" name="Text Box 17">
            <a:hlinkClick r:id="rId3" action="ppaction://hlinksldjump"/>
          </p:cNvPr>
          <p:cNvSpPr txBox="1"/>
          <p:nvPr/>
        </p:nvSpPr>
        <p:spPr>
          <a:xfrm>
            <a:off x="5437823" y="2259013"/>
            <a:ext cx="1333500" cy="390525"/>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lstStyle/>
          <a:p>
            <a:pPr algn="ctr"/>
            <a:r>
              <a:rPr lang="en-US" altLang="en-US" sz="2200" b="1" dirty="0">
                <a:solidFill>
                  <a:srgbClr val="FF0000"/>
                </a:solidFill>
                <a:latin typeface="楷体" panose="02010609060101010101" charset="-122"/>
                <a:ea typeface="楷体" panose="02010609060101010101" charset="-122"/>
                <a:sym typeface="宋体" panose="02010600030101010101" pitchFamily="2" charset="-122"/>
              </a:rPr>
              <a:t>情境导入</a:t>
            </a:r>
          </a:p>
        </p:txBody>
      </p:sp>
      <p:sp>
        <p:nvSpPr>
          <p:cNvPr id="11272" name="Text Box 17">
            <a:hlinkClick r:id="rId3" action="ppaction://hlinksldjump"/>
          </p:cNvPr>
          <p:cNvSpPr txBox="1"/>
          <p:nvPr/>
        </p:nvSpPr>
        <p:spPr>
          <a:xfrm>
            <a:off x="5437823" y="3413125"/>
            <a:ext cx="1317625" cy="390525"/>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lstStyle/>
          <a:p>
            <a:pPr algn="ctr"/>
            <a:r>
              <a:rPr lang="en-US" altLang="en-US" sz="2200" b="1" dirty="0">
                <a:solidFill>
                  <a:srgbClr val="FF0000"/>
                </a:solidFill>
                <a:latin typeface="楷体" panose="02010609060101010101" charset="-122"/>
                <a:ea typeface="楷体" panose="02010609060101010101" charset="-122"/>
                <a:sym typeface="宋体" panose="02010600030101010101" pitchFamily="2" charset="-122"/>
              </a:rPr>
              <a:t>疑难解答</a:t>
            </a:r>
          </a:p>
        </p:txBody>
      </p:sp>
    </p:spTree>
    <p:custDataLst>
      <p:tags r:id="rId1"/>
    </p:custDataLst>
  </p:cSld>
  <p:clrMapOvr>
    <a:masterClrMapping/>
  </p:clrMapOvr>
  <p:transition>
    <p:zoom/>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黑体" panose="02010609060101010101" pitchFamily="2" charset="-122"/>
              </a:rPr>
              <a:t>情境导入</a:t>
            </a:r>
            <a:r>
              <a:rPr lang="zh-CN" altLang="en-US" dirty="0">
                <a:sym typeface="+mn-ea"/>
              </a:rPr>
              <a:t/>
            </a:r>
            <a:br>
              <a:rPr lang="zh-CN" altLang="en-US" dirty="0">
                <a:sym typeface="+mn-ea"/>
              </a:rPr>
            </a:br>
            <a:endParaRPr lang="zh-CN" altLang="en-US"/>
          </a:p>
        </p:txBody>
      </p:sp>
      <p:sp>
        <p:nvSpPr>
          <p:cNvPr id="3" name="内容占位符 2"/>
          <p:cNvSpPr>
            <a:spLocks noGrp="1"/>
          </p:cNvSpPr>
          <p:nvPr>
            <p:ph idx="1"/>
          </p:nvPr>
        </p:nvSpPr>
        <p:spPr>
          <a:xfrm>
            <a:off x="401320" y="1132840"/>
            <a:ext cx="10952480" cy="5044440"/>
          </a:xfrm>
        </p:spPr>
        <p:txBody>
          <a:bodyPr/>
          <a:lstStyle/>
          <a:p>
            <a:r>
              <a:rPr lang="zh-CN" altLang="en-US">
                <a:solidFill>
                  <a:srgbClr val="07047B"/>
                </a:solidFill>
              </a:rPr>
              <a:t>如图河南省义马市常村镇南河村81岁的农民李联儒在展示最低生活保障金领取证。2005年5月起，义马市全面建立并实施农村居民最低生活保障制度，将全市农村人均收入低于900元的贫困人口全部纳入低保范围，确保农村困难群众全年收入不低于900元，不足部分由政府补足。目前，初步确定纳入低保对象的农民有2000余人，约占全市农村总人口的5％。</a:t>
            </a:r>
          </a:p>
          <a:p>
            <a:endParaRPr lang="zh-CN" altLang="en-US">
              <a:solidFill>
                <a:srgbClr val="07047B"/>
              </a:solidFill>
            </a:endParaRPr>
          </a:p>
          <a:p>
            <a:r>
              <a:rPr lang="zh-CN" altLang="en-US">
                <a:solidFill>
                  <a:srgbClr val="07047B"/>
                </a:solidFill>
              </a:rPr>
              <a:t>河南省义马市的做法说明了什么道理？</a:t>
            </a:r>
          </a:p>
        </p:txBody>
      </p:sp>
      <p:pic>
        <p:nvPicPr>
          <p:cNvPr id="6" name="图片 6" descr="IMG_256"/>
          <p:cNvPicPr>
            <a:picLocks noChangeAspect="1"/>
          </p:cNvPicPr>
          <p:nvPr/>
        </p:nvPicPr>
        <p:blipFill>
          <a:blip r:embed="rId3"/>
          <a:stretch>
            <a:fillRect/>
          </a:stretch>
        </p:blipFill>
        <p:spPr>
          <a:xfrm>
            <a:off x="7712710" y="3255645"/>
            <a:ext cx="4324350" cy="3239135"/>
          </a:xfrm>
          <a:prstGeom prst="rect">
            <a:avLst/>
          </a:prstGeom>
          <a:noFill/>
          <a:ln w="9525">
            <a:noFill/>
          </a:ln>
        </p:spPr>
      </p:pic>
    </p:spTree>
    <p:custDataLst>
      <p:tags r:id="rId1"/>
    </p:custDataLst>
  </p:cSld>
  <p:clrMapOvr>
    <a:masterClrMapping/>
  </p:clrMapOvr>
  <p:transition>
    <p:zoom/>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黑体" panose="02010609060101010101" pitchFamily="2" charset="-122"/>
              </a:rPr>
              <a:t>学习目标</a:t>
            </a:r>
            <a:r>
              <a:rPr lang="zh-CN" altLang="en-US" kern="1200" dirty="0">
                <a:latin typeface="+mj-lt"/>
                <a:ea typeface="+mj-ea"/>
                <a:cs typeface="+mj-cs"/>
                <a:sym typeface="黑体" panose="02010609060101010101" pitchFamily="2" charset="-122"/>
              </a:rPr>
              <a:t/>
            </a:r>
            <a:br>
              <a:rPr lang="zh-CN" altLang="en-US" kern="1200" dirty="0">
                <a:latin typeface="+mj-lt"/>
                <a:ea typeface="+mj-ea"/>
                <a:cs typeface="+mj-cs"/>
                <a:sym typeface="黑体" panose="02010609060101010101" pitchFamily="2" charset="-122"/>
              </a:rPr>
            </a:br>
            <a:endParaRPr lang="zh-CN" altLang="en-US"/>
          </a:p>
        </p:txBody>
      </p:sp>
      <p:sp>
        <p:nvSpPr>
          <p:cNvPr id="3" name="内容占位符 2"/>
          <p:cNvSpPr>
            <a:spLocks noGrp="1"/>
          </p:cNvSpPr>
          <p:nvPr>
            <p:ph idx="1"/>
          </p:nvPr>
        </p:nvSpPr>
        <p:spPr>
          <a:xfrm>
            <a:off x="706755" y="1167130"/>
            <a:ext cx="10647045" cy="4996815"/>
          </a:xfrm>
        </p:spPr>
        <p:txBody>
          <a:bodyPr>
            <a:noAutofit/>
          </a:bodyPr>
          <a:lstStyle/>
          <a:p>
            <a:r>
              <a:rPr lang="en-US" altLang="zh-CN" sz="4400"/>
              <a:t>1</a:t>
            </a:r>
            <a:r>
              <a:rPr lang="zh-CN" altLang="en-US" sz="4400"/>
              <a:t>、了解我国解民生之忧的措施。</a:t>
            </a:r>
          </a:p>
          <a:p>
            <a:r>
              <a:rPr lang="en-US" altLang="zh-CN" sz="4400"/>
              <a:t>2</a:t>
            </a:r>
            <a:r>
              <a:rPr lang="zh-CN" altLang="en-US" sz="4400"/>
              <a:t>、理解解决好人民最关心、最直接、最现实的利益问题的现实意义。</a:t>
            </a:r>
          </a:p>
          <a:p>
            <a:r>
              <a:rPr lang="en-US" altLang="zh-CN" sz="4400"/>
              <a:t>3</a:t>
            </a:r>
            <a:r>
              <a:rPr lang="zh-CN" altLang="en-US" sz="4400"/>
              <a:t>、认识解决教育、就业、医疗方面问题的意义。</a:t>
            </a:r>
          </a:p>
        </p:txBody>
      </p:sp>
    </p:spTree>
    <p:custDataLst>
      <p:tags r:id="rId1"/>
    </p:custDataLst>
  </p:cSld>
  <p:clrMapOvr>
    <a:masterClrMapping/>
  </p:clrMapOvr>
  <p:transition>
    <p:zoom/>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F28711"/>
                </a:solidFill>
                <a:latin typeface="Arial" panose="020B0604020202020204" pitchFamily="34" charset="0"/>
                <a:ea typeface="黑体" panose="02010609060101010101" pitchFamily="2" charset="-122"/>
                <a:cs typeface="+mn-ea"/>
                <a:sym typeface="黑体" panose="02010609060101010101" pitchFamily="2" charset="-122"/>
              </a:rPr>
              <a:t>课前预习</a:t>
            </a:r>
            <a:r>
              <a:rPr lang="zh-CN" altLang="en-US" kern="1200" dirty="0">
                <a:latin typeface="Arial" panose="020B0604020202020204" pitchFamily="34" charset="0"/>
                <a:ea typeface="黑体" panose="02010609060101010101" pitchFamily="2" charset="-122"/>
                <a:cs typeface="+mn-ea"/>
                <a:sym typeface="黑体" panose="02010609060101010101" pitchFamily="2" charset="-122"/>
              </a:rPr>
              <a:t/>
            </a:r>
            <a:br>
              <a:rPr lang="zh-CN" altLang="en-US" kern="1200" dirty="0">
                <a:latin typeface="Arial" panose="020B0604020202020204" pitchFamily="34" charset="0"/>
                <a:ea typeface="黑体" panose="02010609060101010101" pitchFamily="2" charset="-122"/>
                <a:cs typeface="+mn-ea"/>
                <a:sym typeface="黑体" panose="02010609060101010101" pitchFamily="2" charset="-122"/>
              </a:rPr>
            </a:br>
            <a:endParaRPr lang="zh-CN" altLang="en-US"/>
          </a:p>
        </p:txBody>
      </p:sp>
      <p:sp>
        <p:nvSpPr>
          <p:cNvPr id="3" name="内容占位符 2"/>
          <p:cNvSpPr>
            <a:spLocks noGrp="1"/>
          </p:cNvSpPr>
          <p:nvPr>
            <p:ph idx="1"/>
          </p:nvPr>
        </p:nvSpPr>
        <p:spPr>
          <a:xfrm>
            <a:off x="693420" y="1351915"/>
            <a:ext cx="10660380" cy="4825365"/>
          </a:xfrm>
        </p:spPr>
        <p:txBody>
          <a:bodyPr>
            <a:noAutofit/>
          </a:bodyPr>
          <a:lstStyle/>
          <a:p>
            <a:r>
              <a:rPr lang="zh-CN" altLang="en-US" sz="3200"/>
              <a:t>1.增进民生福祉是发展的______。我们必须解决好人民最关心、最直接、最现实的______，努力让人民过上_____的生活。</a:t>
            </a:r>
          </a:p>
          <a:p>
            <a:r>
              <a:rPr lang="zh-CN" altLang="en-US" sz="3200"/>
              <a:t>2.教育是______。新中国成立以来，我国的教育事业取得了举世瞩目的_____。我们已经解决了“有学上”的问题，现在“上好学”成为人民新的______。</a:t>
            </a:r>
          </a:p>
          <a:p>
            <a:r>
              <a:rPr lang="zh-CN" altLang="en-US" sz="3200"/>
              <a:t>3.就业是______，收入分配是______。就业关乎个人生计和______。</a:t>
            </a:r>
          </a:p>
        </p:txBody>
      </p:sp>
    </p:spTree>
    <p:custDataLst>
      <p:tags r:id="rId1"/>
    </p:custDataLst>
  </p:cSld>
  <p:clrMapOvr>
    <a:masterClrMapping/>
  </p:clrMapOvr>
  <p:transition>
    <p:zoom/>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33425" y="1075055"/>
            <a:ext cx="10620375" cy="5102225"/>
          </a:xfrm>
        </p:spPr>
        <p:txBody>
          <a:bodyPr/>
          <a:lstStyle/>
          <a:p>
            <a:r>
              <a:rPr lang="zh-CN" altLang="en-US" sz="3200"/>
              <a:t>4.为使劳动者各尽所能、各得其所，我们采取积极的______，千方百计拓展______，增加______；同时，努力提升劳动者素质，提高劳动者______。</a:t>
            </a:r>
          </a:p>
          <a:p>
            <a:r>
              <a:rPr lang="zh-CN" altLang="en-US" sz="3200"/>
              <a:t>5.社会保障是民生的______。政府保障和改善民生，要立足于满足人们基本的______需要，同时对特殊困难人群进行特殊_______，发挥好保基本、______的作用。目前，我国社会保障体系建设已进入城乡统筹、全民覆盖、______时期。</a:t>
            </a:r>
          </a:p>
        </p:txBody>
      </p:sp>
    </p:spTree>
    <p:custDataLst>
      <p:tags r:id="rId1"/>
    </p:custDataLst>
  </p:cSld>
  <p:clrMapOvr>
    <a:masterClrMapping/>
  </p:clrMapOvr>
  <p:transition>
    <p:zoom/>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答案</a:t>
            </a:r>
          </a:p>
        </p:txBody>
      </p:sp>
      <p:sp>
        <p:nvSpPr>
          <p:cNvPr id="3" name="内容占位符 2"/>
          <p:cNvSpPr>
            <a:spLocks noGrp="1"/>
          </p:cNvSpPr>
          <p:nvPr>
            <p:ph idx="1"/>
          </p:nvPr>
        </p:nvSpPr>
        <p:spPr/>
        <p:txBody>
          <a:bodyPr/>
          <a:lstStyle/>
          <a:p>
            <a:r>
              <a:rPr lang="zh-CN" altLang="en-US" dirty="0">
                <a:solidFill>
                  <a:srgbClr val="FF0000"/>
                </a:solidFill>
              </a:rPr>
              <a:t>1.根本目的 利益问题 更美好</a:t>
            </a:r>
          </a:p>
          <a:p>
            <a:r>
              <a:rPr lang="zh-CN" altLang="en-US" dirty="0">
                <a:solidFill>
                  <a:srgbClr val="FF0000"/>
                </a:solidFill>
              </a:rPr>
              <a:t>2.民生之基 成就 需求和期望</a:t>
            </a:r>
          </a:p>
          <a:p>
            <a:r>
              <a:rPr lang="zh-CN" altLang="en-US" dirty="0">
                <a:solidFill>
                  <a:srgbClr val="FF0000"/>
                </a:solidFill>
              </a:rPr>
              <a:t>3.民生之本 民生之源 价值实现</a:t>
            </a:r>
          </a:p>
          <a:p>
            <a:r>
              <a:rPr lang="zh-CN" altLang="en-US" dirty="0">
                <a:solidFill>
                  <a:srgbClr val="FF0000"/>
                </a:solidFill>
              </a:rPr>
              <a:t>4.就业政策 就业渠道 就业岗位 收入</a:t>
            </a:r>
          </a:p>
          <a:p>
            <a:r>
              <a:rPr lang="zh-CN" altLang="en-US" dirty="0">
                <a:solidFill>
                  <a:srgbClr val="FF0000"/>
                </a:solidFill>
              </a:rPr>
              <a:t>5.安全网 生存和发展 扶持和救助 兜底线</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宋体" panose="02010600030101010101" pitchFamily="2" charset="-122"/>
              </a:rPr>
              <a:t>疑难解答</a:t>
            </a:r>
            <a:r>
              <a:rPr lang="zh-CN" altLang="en-US" kern="1200" dirty="0">
                <a:latin typeface="+mj-lt"/>
                <a:ea typeface="+mj-ea"/>
                <a:cs typeface="+mj-cs"/>
                <a:sym typeface="宋体" panose="02010600030101010101" pitchFamily="2" charset="-122"/>
              </a:rPr>
              <a:t/>
            </a:r>
            <a:br>
              <a:rPr lang="zh-CN" altLang="en-US" kern="1200" dirty="0">
                <a:latin typeface="+mj-lt"/>
                <a:ea typeface="+mj-ea"/>
                <a:cs typeface="+mj-cs"/>
                <a:sym typeface="宋体" panose="02010600030101010101" pitchFamily="2" charset="-122"/>
              </a:rPr>
            </a:br>
            <a:endParaRPr lang="zh-CN" altLang="en-US"/>
          </a:p>
        </p:txBody>
      </p:sp>
      <p:sp>
        <p:nvSpPr>
          <p:cNvPr id="3" name="内容占位符 2"/>
          <p:cNvSpPr>
            <a:spLocks noGrp="1"/>
          </p:cNvSpPr>
          <p:nvPr>
            <p:ph idx="1"/>
          </p:nvPr>
        </p:nvSpPr>
        <p:spPr>
          <a:xfrm>
            <a:off x="667385" y="1168400"/>
            <a:ext cx="10686415" cy="5008880"/>
          </a:xfrm>
        </p:spPr>
        <p:txBody>
          <a:bodyPr/>
          <a:lstStyle/>
          <a:p>
            <a:r>
              <a:rPr lang="zh-CN" altLang="en-US"/>
              <a:t>民生</a:t>
            </a:r>
          </a:p>
          <a:p>
            <a:r>
              <a:rPr lang="zh-CN" altLang="en-US"/>
              <a:t>民惟邦本，本固邦宁”。民生问题不仅是社会问题和经济问题，也是一个政治问题。只有矢志不渝的关注民生、不断改善民生，才能赢得人民群众的支持拥护，才能形成强大的凝聚力和向心力。可以预期，今年“两会”的民生问题讨论将更热烈、更具体。我们期望两会民生提案在充分讨论后，及时进入决策部署落实，不仅要从制度层面出台一系列新举措、关注百姓切身感受，体现更加深远的民生考量，也要从长远上给百姓带来更多福祉，这是政府义不容辞的政治责任</a:t>
            </a:r>
          </a:p>
        </p:txBody>
      </p:sp>
    </p:spTree>
    <p:custDataLst>
      <p:tags r:id="rId1"/>
    </p:custDataLst>
  </p:cSld>
  <p:clrMapOvr>
    <a:masterClrMapping/>
  </p:clrMapOvr>
  <p:transition>
    <p:zoom/>
  </p:transition>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4570"/>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0"/>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0"/>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0"/>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0"/>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0"/>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0"/>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0"/>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0"/>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0"/>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0"/>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4570"/>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0"/>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0"/>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0"/>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0"/>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0"/>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0"/>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0"/>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0"/>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0"/>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4570"/>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0"/>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0"/>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0"/>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0"/>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0"/>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0"/>
</p:tagLst>
</file>

<file path=ppt/theme/theme1.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3</TotalTime>
  <Words>3221</Words>
  <Application>WPS 演示</Application>
  <PresentationFormat>自定义</PresentationFormat>
  <Paragraphs>113</Paragraphs>
  <Slides>28</Slides>
  <Notes>0</Notes>
  <HiddenSlides>0</HiddenSlides>
  <MMClips>0</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主题1</vt:lpstr>
      <vt:lpstr>幻灯片 1</vt:lpstr>
      <vt:lpstr>第1单元构建和谐社会 第1课加强社会建设</vt:lpstr>
      <vt:lpstr>幻灯片 3</vt:lpstr>
      <vt:lpstr>情境导入 </vt:lpstr>
      <vt:lpstr>学习目标 </vt:lpstr>
      <vt:lpstr>课前预习 </vt:lpstr>
      <vt:lpstr>幻灯片 7</vt:lpstr>
      <vt:lpstr>答案</vt:lpstr>
      <vt:lpstr>疑难解答 </vt:lpstr>
      <vt:lpstr>问题探究1、解民生之忧重点需要做好的是什么？</vt:lpstr>
      <vt:lpstr>共同总结</vt:lpstr>
      <vt:lpstr>问题探究2、我国的教育事业取得了哪些举世瞩目的成就？</vt:lpstr>
      <vt:lpstr>共同总结</vt:lpstr>
      <vt:lpstr>问题探究3、就业有什么意义？</vt:lpstr>
      <vt:lpstr>共同总结</vt:lpstr>
      <vt:lpstr>知识结构 </vt:lpstr>
      <vt:lpstr>典例精析 </vt:lpstr>
      <vt:lpstr>答案解析</vt:lpstr>
      <vt:lpstr>幻灯片 19</vt:lpstr>
      <vt:lpstr>答案解析</vt:lpstr>
      <vt:lpstr>幻灯片 21</vt:lpstr>
      <vt:lpstr>答案解析</vt:lpstr>
      <vt:lpstr>课后训练 </vt:lpstr>
      <vt:lpstr>幻灯片 24</vt:lpstr>
      <vt:lpstr>幻灯片 25</vt:lpstr>
      <vt:lpstr>幻灯片 26</vt:lpstr>
      <vt:lpstr>幻灯片 27</vt:lpstr>
      <vt:lpstr>答案</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2018-01-02T04:09:00Z</dcterms:created>
  <dcterms:modified xsi:type="dcterms:W3CDTF">2019-02-18T03:44:36Z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2052-10.1.0.7616</vt:lpwstr>
  </property>
</Properties>
</file>