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tags/tag14.xml" ContentType="application/vnd.openxmlformats-officedocument.presentationml.tags+xml"/>
  <Override PartName="/ppt/tags/tag12.xml" ContentType="application/vnd.openxmlformats-officedocument.presentationml.tags+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tags/tag5.xml" ContentType="application/vnd.openxmlformats-officedocument.presentationml.tags+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tags/tag15.xml" ContentType="application/vnd.openxmlformats-officedocument.presentationml.tags+xml"/>
  <Override PartName="/ppt/tags/tag13.xml" ContentType="application/vnd.openxmlformats-officedocument.presentationml.tags+xml"/>
  <Override PartName="/ppt/slideMasters/slideMaster5.xml" ContentType="application/vnd.openxmlformats-officedocument.presentationml.slideMaster+xml"/>
  <Override PartName="/ppt/slides/slide8.xml" ContentType="application/vnd.openxmlformats-officedocument.presentationml.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3" r:id="rId2"/>
    <p:sldMasterId id="2147483684" r:id="rId3"/>
    <p:sldMasterId id="2147483695" r:id="rId4"/>
    <p:sldMasterId id="2147483709" r:id="rId5"/>
  </p:sldMasterIdLst>
  <p:sldIdLst>
    <p:sldId id="273" r:id="rId6"/>
    <p:sldId id="275" r:id="rId7"/>
    <p:sldId id="276" r:id="rId8"/>
    <p:sldId id="277" r:id="rId9"/>
    <p:sldId id="256" r:id="rId10"/>
    <p:sldId id="278" r:id="rId11"/>
    <p:sldId id="279" r:id="rId12"/>
    <p:sldId id="280" r:id="rId13"/>
    <p:sldId id="282" r:id="rId14"/>
    <p:sldId id="283" r:id="rId15"/>
    <p:sldId id="286" r:id="rId16"/>
    <p:sldId id="285" r:id="rId17"/>
    <p:sldId id="257" r:id="rId18"/>
    <p:sldId id="287" r:id="rId19"/>
    <p:sldId id="289" r:id="rId20"/>
    <p:sldId id="290" r:id="rId21"/>
    <p:sldId id="272" r:id="rId22"/>
    <p:sldId id="305" r:id="rId23"/>
    <p:sldId id="310" r:id="rId24"/>
    <p:sldId id="311" r:id="rId25"/>
    <p:sldId id="312" r:id="rId26"/>
    <p:sldId id="296" r:id="rId27"/>
    <p:sldId id="297" r:id="rId28"/>
    <p:sldId id="298" r:id="rId29"/>
    <p:sldId id="291" r:id="rId30"/>
    <p:sldId id="292" r:id="rId31"/>
    <p:sldId id="293" r:id="rId32"/>
    <p:sldId id="299" r:id="rId33"/>
    <p:sldId id="303" r:id="rId34"/>
    <p:sldId id="301" r:id="rId35"/>
    <p:sldId id="302" r:id="rId36"/>
    <p:sldId id="308"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5" d="100"/>
          <a:sy n="75" d="100"/>
        </p:scale>
        <p:origin x="-1824" y="-282"/>
      </p:cViewPr>
      <p:guideLst>
        <p:guide orient="horz" pos="2160"/>
        <p:guide pos="2823"/>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9"/>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2"/>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2"/>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3" name="矩形 2"/>
          <p:cNvSpPr/>
          <p:nvPr/>
        </p:nvSpPr>
        <p:spPr>
          <a:xfrm>
            <a:off x="0" y="4251168"/>
            <a:ext cx="9144000" cy="2606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prstClr val="white"/>
              </a:solidFill>
            </a:endParaRPr>
          </a:p>
        </p:txBody>
      </p:sp>
      <p:sp>
        <p:nvSpPr>
          <p:cNvPr id="14" name="Rectangle 4"/>
          <p:cNvSpPr>
            <a:spLocks noChangeArrowheads="1"/>
          </p:cNvSpPr>
          <p:nvPr/>
        </p:nvSpPr>
        <p:spPr bwMode="auto">
          <a:xfrm>
            <a:off x="1" y="4145936"/>
            <a:ext cx="5357130" cy="109728"/>
          </a:xfrm>
          <a:prstGeom prst="rect">
            <a:avLst/>
          </a:prstGeom>
          <a:solidFill>
            <a:schemeClr val="accent3"/>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5" name="Rectangle 5"/>
          <p:cNvSpPr>
            <a:spLocks noChangeArrowheads="1"/>
          </p:cNvSpPr>
          <p:nvPr/>
        </p:nvSpPr>
        <p:spPr bwMode="auto">
          <a:xfrm>
            <a:off x="5347728"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6" name="Rectangle 6"/>
          <p:cNvSpPr>
            <a:spLocks noChangeArrowheads="1"/>
          </p:cNvSpPr>
          <p:nvPr/>
        </p:nvSpPr>
        <p:spPr bwMode="auto">
          <a:xfrm>
            <a:off x="6297394"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7" name="Rectangle 9"/>
          <p:cNvSpPr>
            <a:spLocks noChangeArrowheads="1"/>
          </p:cNvSpPr>
          <p:nvPr/>
        </p:nvSpPr>
        <p:spPr bwMode="auto">
          <a:xfrm>
            <a:off x="7245879"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8" name="Rectangle 10"/>
          <p:cNvSpPr>
            <a:spLocks noChangeArrowheads="1"/>
          </p:cNvSpPr>
          <p:nvPr/>
        </p:nvSpPr>
        <p:spPr bwMode="auto">
          <a:xfrm>
            <a:off x="8195544"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2" name="标题 1"/>
          <p:cNvSpPr>
            <a:spLocks noGrp="1"/>
          </p:cNvSpPr>
          <p:nvPr>
            <p:ph type="ctrTitle" hasCustomPrompt="1"/>
          </p:nvPr>
        </p:nvSpPr>
        <p:spPr>
          <a:xfrm>
            <a:off x="628650" y="4267205"/>
            <a:ext cx="7886700" cy="1200329"/>
          </a:xfrm>
        </p:spPr>
        <p:txBody>
          <a:bodyPr anchor="b">
            <a:normAutofit/>
          </a:bodyPr>
          <a:lstStyle>
            <a:lvl1pPr algn="ctr">
              <a:defRPr sz="6000" b="1">
                <a:solidFill>
                  <a:schemeClr val="bg1"/>
                </a:solidFill>
              </a:defRPr>
            </a:lvl1pPr>
          </a:lstStyle>
          <a:p>
            <a:r>
              <a:rPr lang="zh-CN" altLang="en-US" dirty="0"/>
              <a:t>单击此处编辑标题</a:t>
            </a:r>
          </a:p>
        </p:txBody>
      </p:sp>
      <p:sp>
        <p:nvSpPr>
          <p:cNvPr id="3" name="副标题 2"/>
          <p:cNvSpPr>
            <a:spLocks noGrp="1"/>
          </p:cNvSpPr>
          <p:nvPr>
            <p:ph type="subTitle" idx="1"/>
          </p:nvPr>
        </p:nvSpPr>
        <p:spPr>
          <a:xfrm>
            <a:off x="628650" y="5562960"/>
            <a:ext cx="7886700" cy="685445"/>
          </a:xfrm>
        </p:spPr>
        <p:txBody>
          <a:bodyPr>
            <a:normAutofit/>
          </a:bodyPr>
          <a:lstStyle>
            <a:lvl1pPr marL="0" indent="0" algn="ctr">
              <a:buNone/>
              <a:defRPr sz="32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5" name="页脚占位符 4"/>
          <p:cNvSpPr>
            <a:spLocks noGrp="1"/>
          </p:cNvSpPr>
          <p:nvPr>
            <p:ph type="ftr" sz="quarter" idx="11"/>
          </p:nvPr>
        </p:nvSpPr>
        <p:spPr/>
        <p:txBody>
          <a:bodyPr/>
          <a:lstStyle/>
          <a:p>
            <a:endParaRPr lang="zh-CN" altLang="en-US">
              <a:solidFill>
                <a:prstClr val="white">
                  <a:lumMod val="50000"/>
                </a:prstClr>
              </a:solidFill>
            </a:endParaRPr>
          </a:p>
        </p:txBody>
      </p:sp>
      <p:sp>
        <p:nvSpPr>
          <p:cNvPr id="6" name="灯片编号占位符 5"/>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a:fillRect/>
          </a:stretch>
        </p:blipFill>
        <p:spPr>
          <a:xfrm>
            <a:off x="0" y="0"/>
            <a:ext cx="9144000" cy="4159088"/>
          </a:xfrm>
          <a:prstGeom prst="rect">
            <a:avLst/>
          </a:prstGeom>
        </p:spPr>
      </p:pic>
    </p:spTree>
    <p:extLst>
      <p:ext uri="{BB962C8B-B14F-4D97-AF65-F5344CB8AC3E}">
        <p14:creationId xmlns:p14="http://schemas.microsoft.com/office/powerpoint/2010/main" xmlns="" val="11770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0-#ppt_w/2"/>
                                          </p:val>
                                        </p:tav>
                                        <p:tav tm="100000">
                                          <p:val>
                                            <p:strVal val="#ppt_x"/>
                                          </p:val>
                                        </p:tav>
                                      </p:tavLst>
                                    </p:anim>
                                    <p:anim calcmode="lin" valueType="num">
                                      <p:cBhvr additive="base">
                                        <p:cTn id="14" dur="1000" fill="hold"/>
                                        <p:tgtEl>
                                          <p:spTgt spid="1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style.rotation</p:attrName>
                                        </p:attrNameLst>
                                      </p:cBhvr>
                                      <p:tavLst>
                                        <p:tav tm="0">
                                          <p:val>
                                            <p:fltVal val="90"/>
                                          </p:val>
                                        </p:tav>
                                        <p:tav tm="100000">
                                          <p:val>
                                            <p:fltVal val="0"/>
                                          </p:val>
                                        </p:tav>
                                      </p:tavLst>
                                    </p:anim>
                                    <p:animEffect transition="in" filter="fade">
                                      <p:cBhvr>
                                        <p:cTn id="21" dur="500"/>
                                        <p:tgtEl>
                                          <p:spTgt spid="15"/>
                                        </p:tgtEl>
                                      </p:cBhvr>
                                    </p:animEffect>
                                  </p:childTnLst>
                                </p:cTn>
                              </p:par>
                              <p:par>
                                <p:cTn id="22" presetID="31" presetClass="entr" presetSubtype="0" fill="hold" grpId="0" nodeType="withEffect">
                                  <p:stCondLst>
                                    <p:cond delay="1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style.rotation</p:attrName>
                                        </p:attrNameLst>
                                      </p:cBhvr>
                                      <p:tavLst>
                                        <p:tav tm="0">
                                          <p:val>
                                            <p:fltVal val="90"/>
                                          </p:val>
                                        </p:tav>
                                        <p:tav tm="100000">
                                          <p:val>
                                            <p:fltVal val="0"/>
                                          </p:val>
                                        </p:tav>
                                      </p:tavLst>
                                    </p:anim>
                                    <p:animEffect transition="in" filter="fade">
                                      <p:cBhvr>
                                        <p:cTn id="27" dur="500"/>
                                        <p:tgtEl>
                                          <p:spTgt spid="16"/>
                                        </p:tgtEl>
                                      </p:cBhvr>
                                    </p:animEffect>
                                  </p:childTnLst>
                                </p:cTn>
                              </p:par>
                              <p:par>
                                <p:cTn id="28" presetID="31" presetClass="entr" presetSubtype="0" fill="hold" grpId="0" nodeType="withEffect">
                                  <p:stCondLst>
                                    <p:cond delay="2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 calcmode="lin" valueType="num">
                                      <p:cBhvr>
                                        <p:cTn id="32" dur="500" fill="hold"/>
                                        <p:tgtEl>
                                          <p:spTgt spid="17"/>
                                        </p:tgtEl>
                                        <p:attrNameLst>
                                          <p:attrName>style.rotation</p:attrName>
                                        </p:attrNameLst>
                                      </p:cBhvr>
                                      <p:tavLst>
                                        <p:tav tm="0">
                                          <p:val>
                                            <p:fltVal val="90"/>
                                          </p:val>
                                        </p:tav>
                                        <p:tav tm="100000">
                                          <p:val>
                                            <p:fltVal val="0"/>
                                          </p:val>
                                        </p:tav>
                                      </p:tavLst>
                                    </p:anim>
                                    <p:animEffect transition="in" filter="fade">
                                      <p:cBhvr>
                                        <p:cTn id="33" dur="500"/>
                                        <p:tgtEl>
                                          <p:spTgt spid="17"/>
                                        </p:tgtEl>
                                      </p:cBhvr>
                                    </p:animEffect>
                                  </p:childTnLst>
                                </p:cTn>
                              </p:par>
                              <p:par>
                                <p:cTn id="34" presetID="31" presetClass="entr" presetSubtype="0" fill="hold" grpId="0" nodeType="withEffect">
                                  <p:stCondLst>
                                    <p:cond delay="3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style.rotation</p:attrName>
                                        </p:attrNameLst>
                                      </p:cBhvr>
                                      <p:tavLst>
                                        <p:tav tm="0">
                                          <p:val>
                                            <p:fltVal val="90"/>
                                          </p:val>
                                        </p:tav>
                                        <p:tav tm="100000">
                                          <p:val>
                                            <p:fltVal val="0"/>
                                          </p:val>
                                        </p:tav>
                                      </p:tavLst>
                                    </p:anim>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8" grpId="0"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5" name="页脚占位符 4"/>
          <p:cNvSpPr>
            <a:spLocks noGrp="1"/>
          </p:cNvSpPr>
          <p:nvPr>
            <p:ph type="ftr" sz="quarter" idx="11"/>
          </p:nvPr>
        </p:nvSpPr>
        <p:spPr/>
        <p:txBody>
          <a:bodyPr/>
          <a:lstStyle/>
          <a:p>
            <a:endParaRPr lang="zh-CN" altLang="en-US">
              <a:solidFill>
                <a:prstClr val="white">
                  <a:lumMod val="50000"/>
                </a:prstClr>
              </a:solidFill>
            </a:endParaRPr>
          </a:p>
        </p:txBody>
      </p:sp>
      <p:sp>
        <p:nvSpPr>
          <p:cNvPr id="6" name="灯片编号占位符 5"/>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6565977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2"/>
          <p:cNvSpPr/>
          <p:nvPr/>
        </p:nvSpPr>
        <p:spPr>
          <a:xfrm>
            <a:off x="0" y="4255664"/>
            <a:ext cx="9144000" cy="2602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prstClr val="white"/>
              </a:solidFill>
            </a:endParaRPr>
          </a:p>
        </p:txBody>
      </p:sp>
      <p:sp>
        <p:nvSpPr>
          <p:cNvPr id="8" name="Rectangle 4"/>
          <p:cNvSpPr>
            <a:spLocks noChangeArrowheads="1"/>
          </p:cNvSpPr>
          <p:nvPr/>
        </p:nvSpPr>
        <p:spPr bwMode="auto">
          <a:xfrm>
            <a:off x="1" y="4145936"/>
            <a:ext cx="5357130" cy="109728"/>
          </a:xfrm>
          <a:prstGeom prst="rect">
            <a:avLst/>
          </a:prstGeom>
          <a:solidFill>
            <a:schemeClr val="accent3"/>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9" name="Rectangle 5"/>
          <p:cNvSpPr>
            <a:spLocks noChangeArrowheads="1"/>
          </p:cNvSpPr>
          <p:nvPr/>
        </p:nvSpPr>
        <p:spPr bwMode="auto">
          <a:xfrm>
            <a:off x="5347728"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0" name="Rectangle 6"/>
          <p:cNvSpPr>
            <a:spLocks noChangeArrowheads="1"/>
          </p:cNvSpPr>
          <p:nvPr/>
        </p:nvSpPr>
        <p:spPr bwMode="auto">
          <a:xfrm>
            <a:off x="6297394"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1" name="Rectangle 9"/>
          <p:cNvSpPr>
            <a:spLocks noChangeArrowheads="1"/>
          </p:cNvSpPr>
          <p:nvPr/>
        </p:nvSpPr>
        <p:spPr bwMode="auto">
          <a:xfrm>
            <a:off x="7245879"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2" name="Rectangle 10"/>
          <p:cNvSpPr>
            <a:spLocks noChangeArrowheads="1"/>
          </p:cNvSpPr>
          <p:nvPr/>
        </p:nvSpPr>
        <p:spPr bwMode="auto">
          <a:xfrm>
            <a:off x="8195544"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2" name="标题 1"/>
          <p:cNvSpPr>
            <a:spLocks noGrp="1"/>
          </p:cNvSpPr>
          <p:nvPr>
            <p:ph type="title" hasCustomPrompt="1"/>
          </p:nvPr>
        </p:nvSpPr>
        <p:spPr>
          <a:xfrm>
            <a:off x="623888" y="4328790"/>
            <a:ext cx="7886700" cy="1202510"/>
          </a:xfrm>
        </p:spPr>
        <p:txBody>
          <a:bodyPr anchor="b">
            <a:normAutofit/>
          </a:bodyPr>
          <a:lstStyle>
            <a:lvl1pPr algn="ctr">
              <a:defRPr sz="6000" b="1">
                <a:solidFill>
                  <a:schemeClr val="bg1"/>
                </a:solidFill>
              </a:defRPr>
            </a:lvl1pPr>
          </a:lstStyle>
          <a:p>
            <a:r>
              <a:rPr lang="zh-CN" altLang="en-US" dirty="0"/>
              <a:t>单击此处编辑标题</a:t>
            </a:r>
          </a:p>
        </p:txBody>
      </p:sp>
      <p:sp>
        <p:nvSpPr>
          <p:cNvPr id="3" name="文本占位符 2"/>
          <p:cNvSpPr>
            <a:spLocks noGrp="1"/>
          </p:cNvSpPr>
          <p:nvPr>
            <p:ph type="body" idx="1"/>
          </p:nvPr>
        </p:nvSpPr>
        <p:spPr>
          <a:xfrm>
            <a:off x="623888" y="5634488"/>
            <a:ext cx="7886700" cy="537712"/>
          </a:xfrm>
        </p:spPr>
        <p:txBody>
          <a:bodyPr>
            <a:normAutofit/>
          </a:bodyPr>
          <a:lstStyle>
            <a:lvl1pPr marL="0" indent="0" algn="ctr">
              <a:buNone/>
              <a:defRPr sz="24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5" name="页脚占位符 4"/>
          <p:cNvSpPr>
            <a:spLocks noGrp="1"/>
          </p:cNvSpPr>
          <p:nvPr>
            <p:ph type="ftr" sz="quarter" idx="11"/>
          </p:nvPr>
        </p:nvSpPr>
        <p:spPr/>
        <p:txBody>
          <a:bodyPr/>
          <a:lstStyle/>
          <a:p>
            <a:endParaRPr lang="zh-CN" altLang="en-US">
              <a:solidFill>
                <a:prstClr val="white">
                  <a:lumMod val="50000"/>
                </a:prstClr>
              </a:solidFill>
            </a:endParaRPr>
          </a:p>
        </p:txBody>
      </p:sp>
      <p:sp>
        <p:nvSpPr>
          <p:cNvPr id="6" name="灯片编号占位符 5"/>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a:fillRect/>
          </a:stretch>
        </p:blipFill>
        <p:spPr>
          <a:xfrm>
            <a:off x="0" y="0"/>
            <a:ext cx="9144000" cy="4145936"/>
          </a:xfrm>
          <a:prstGeom prst="rect">
            <a:avLst/>
          </a:prstGeom>
        </p:spPr>
      </p:pic>
    </p:spTree>
    <p:extLst>
      <p:ext uri="{BB962C8B-B14F-4D97-AF65-F5344CB8AC3E}">
        <p14:creationId xmlns:p14="http://schemas.microsoft.com/office/powerpoint/2010/main" xmlns="" val="347425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style.rotation</p:attrName>
                                        </p:attrNameLst>
                                      </p:cBhvr>
                                      <p:tavLst>
                                        <p:tav tm="0">
                                          <p:val>
                                            <p:fltVal val="90"/>
                                          </p:val>
                                        </p:tav>
                                        <p:tav tm="100000">
                                          <p:val>
                                            <p:fltVal val="0"/>
                                          </p:val>
                                        </p:tav>
                                      </p:tavLst>
                                    </p:anim>
                                    <p:animEffect transition="in" filter="fade">
                                      <p:cBhvr>
                                        <p:cTn id="21" dur="500"/>
                                        <p:tgtEl>
                                          <p:spTgt spid="9"/>
                                        </p:tgtEl>
                                      </p:cBhvr>
                                    </p:animEffect>
                                  </p:childTnLst>
                                </p:cTn>
                              </p:par>
                              <p:par>
                                <p:cTn id="22" presetID="31" presetClass="entr" presetSubtype="0" fill="hold" grpId="0"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par>
                                <p:cTn id="34" presetID="31" presetClass="entr" presetSubtype="0" fill="hold" grpId="0" nodeType="withEffect">
                                  <p:stCondLst>
                                    <p:cond delay="3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90"/>
                                          </p:val>
                                        </p:tav>
                                        <p:tav tm="100000">
                                          <p:val>
                                            <p:fltVal val="0"/>
                                          </p:val>
                                        </p:tav>
                                      </p:tavLst>
                                    </p:anim>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29150" y="1825625"/>
            <a:ext cx="3886200" cy="435133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6" name="页脚占位符 5"/>
          <p:cNvSpPr>
            <a:spLocks noGrp="1"/>
          </p:cNvSpPr>
          <p:nvPr>
            <p:ph type="ftr" sz="quarter" idx="11"/>
          </p:nvPr>
        </p:nvSpPr>
        <p:spPr/>
        <p:txBody>
          <a:bodyPr/>
          <a:lstStyle/>
          <a:p>
            <a:endParaRPr lang="zh-CN" altLang="en-US">
              <a:solidFill>
                <a:prstClr val="white">
                  <a:lumMod val="50000"/>
                </a:prstClr>
              </a:solidFill>
            </a:endParaRPr>
          </a:p>
        </p:txBody>
      </p:sp>
      <p:sp>
        <p:nvSpPr>
          <p:cNvPr id="7" name="灯片编号占位符 6"/>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2528062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10" name="Freeform 5"/>
          <p:cNvSpPr/>
          <p:nvPr/>
        </p:nvSpPr>
        <p:spPr bwMode="auto">
          <a:xfrm rot="5400000">
            <a:off x="63560" y="787583"/>
            <a:ext cx="541580"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defTabSz="913765">
              <a:defRPr/>
            </a:pPr>
            <a:endParaRPr lang="zh-CN" altLang="en-US" sz="1865" dirty="0">
              <a:solidFill>
                <a:prstClr val="black"/>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29841" y="304801"/>
            <a:ext cx="7886700" cy="1325563"/>
          </a:xfrm>
        </p:spPr>
        <p:txBody>
          <a:bodyPr/>
          <a:lstStyle/>
          <a:p>
            <a:r>
              <a:rPr lang="zh-CN" altLang="en-US" dirty="0"/>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29842" y="2505075"/>
            <a:ext cx="3868340" cy="368458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629152" y="2505075"/>
            <a:ext cx="3887391" cy="368458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8" name="页脚占位符 7"/>
          <p:cNvSpPr>
            <a:spLocks noGrp="1"/>
          </p:cNvSpPr>
          <p:nvPr>
            <p:ph type="ftr" sz="quarter" idx="11"/>
          </p:nvPr>
        </p:nvSpPr>
        <p:spPr/>
        <p:txBody>
          <a:bodyPr/>
          <a:lstStyle/>
          <a:p>
            <a:endParaRPr lang="zh-CN" altLang="en-US">
              <a:solidFill>
                <a:prstClr val="white">
                  <a:lumMod val="50000"/>
                </a:prstClr>
              </a:solidFill>
            </a:endParaRPr>
          </a:p>
        </p:txBody>
      </p:sp>
      <p:sp>
        <p:nvSpPr>
          <p:cNvPr id="9" name="灯片编号占位符 8"/>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16951173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a:fillRect/>
          </a:stretch>
        </p:blipFill>
        <p:spPr>
          <a:xfrm>
            <a:off x="0" y="0"/>
            <a:ext cx="9144000" cy="4159088"/>
          </a:xfrm>
          <a:prstGeom prst="rect">
            <a:avLst/>
          </a:prstGeom>
        </p:spPr>
      </p:pic>
      <p:sp>
        <p:nvSpPr>
          <p:cNvPr id="6" name="矩形 2"/>
          <p:cNvSpPr/>
          <p:nvPr/>
        </p:nvSpPr>
        <p:spPr>
          <a:xfrm>
            <a:off x="0" y="4251168"/>
            <a:ext cx="9144000" cy="2606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prstClr val="white"/>
              </a:solidFill>
            </a:endParaRPr>
          </a:p>
        </p:txBody>
      </p:sp>
      <p:sp>
        <p:nvSpPr>
          <p:cNvPr id="7" name="Rectangle 4"/>
          <p:cNvSpPr>
            <a:spLocks noChangeArrowheads="1"/>
          </p:cNvSpPr>
          <p:nvPr/>
        </p:nvSpPr>
        <p:spPr bwMode="auto">
          <a:xfrm>
            <a:off x="1" y="4145936"/>
            <a:ext cx="5357130" cy="109728"/>
          </a:xfrm>
          <a:prstGeom prst="rect">
            <a:avLst/>
          </a:prstGeom>
          <a:solidFill>
            <a:schemeClr val="accent3"/>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8" name="Rectangle 5"/>
          <p:cNvSpPr>
            <a:spLocks noChangeArrowheads="1"/>
          </p:cNvSpPr>
          <p:nvPr/>
        </p:nvSpPr>
        <p:spPr bwMode="auto">
          <a:xfrm>
            <a:off x="5347728"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9" name="Rectangle 6"/>
          <p:cNvSpPr>
            <a:spLocks noChangeArrowheads="1"/>
          </p:cNvSpPr>
          <p:nvPr/>
        </p:nvSpPr>
        <p:spPr bwMode="auto">
          <a:xfrm>
            <a:off x="6297394"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0" name="Rectangle 9"/>
          <p:cNvSpPr>
            <a:spLocks noChangeArrowheads="1"/>
          </p:cNvSpPr>
          <p:nvPr/>
        </p:nvSpPr>
        <p:spPr bwMode="auto">
          <a:xfrm>
            <a:off x="7245879"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1" name="Rectangle 10"/>
          <p:cNvSpPr>
            <a:spLocks noChangeArrowheads="1"/>
          </p:cNvSpPr>
          <p:nvPr/>
        </p:nvSpPr>
        <p:spPr bwMode="auto">
          <a:xfrm>
            <a:off x="8195544"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2" name="标题 1"/>
          <p:cNvSpPr>
            <a:spLocks noGrp="1"/>
          </p:cNvSpPr>
          <p:nvPr>
            <p:ph type="title" hasCustomPrompt="1"/>
          </p:nvPr>
        </p:nvSpPr>
        <p:spPr>
          <a:xfrm>
            <a:off x="628650" y="4418699"/>
            <a:ext cx="7886700" cy="1571842"/>
          </a:xfrm>
        </p:spPr>
        <p:txBody>
          <a:bodyPr>
            <a:normAutofit/>
          </a:bodyPr>
          <a:lstStyle>
            <a:lvl1pPr algn="ctr">
              <a:defRPr sz="8000" b="1">
                <a:solidFill>
                  <a:schemeClr val="bg1"/>
                </a:solidFill>
              </a:defRPr>
            </a:lvl1pPr>
          </a:lstStyle>
          <a:p>
            <a:r>
              <a:rPr lang="zh-CN" altLang="en-US" dirty="0"/>
              <a:t>单击此处编辑标题</a:t>
            </a:r>
          </a:p>
        </p:txBody>
      </p:sp>
      <p:sp>
        <p:nvSpPr>
          <p:cNvPr id="3" name="日期占位符 2"/>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4" name="页脚占位符 3"/>
          <p:cNvSpPr>
            <a:spLocks noGrp="1"/>
          </p:cNvSpPr>
          <p:nvPr>
            <p:ph type="ftr" sz="quarter" idx="11"/>
          </p:nvPr>
        </p:nvSpPr>
        <p:spPr/>
        <p:txBody>
          <a:bodyPr/>
          <a:lstStyle/>
          <a:p>
            <a:endParaRPr lang="zh-CN" altLang="en-US">
              <a:solidFill>
                <a:prstClr val="white">
                  <a:lumMod val="50000"/>
                </a:prstClr>
              </a:solidFill>
            </a:endParaRPr>
          </a:p>
        </p:txBody>
      </p:sp>
      <p:sp>
        <p:nvSpPr>
          <p:cNvPr id="5" name="灯片编号占位符 4"/>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2115273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90"/>
                                          </p:val>
                                        </p:tav>
                                        <p:tav tm="100000">
                                          <p:val>
                                            <p:fltVal val="0"/>
                                          </p:val>
                                        </p:tav>
                                      </p:tavLst>
                                    </p:anim>
                                    <p:animEffect transition="in" filter="fade">
                                      <p:cBhvr>
                                        <p:cTn id="21" dur="500"/>
                                        <p:tgtEl>
                                          <p:spTgt spid="8"/>
                                        </p:tgtEl>
                                      </p:cBhvr>
                                    </p:animEffect>
                                  </p:childTnLst>
                                </p:cTn>
                              </p:par>
                              <p:par>
                                <p:cTn id="22" presetID="31" presetClass="entr" presetSubtype="0" fill="hold" grpId="0" nodeType="withEffect">
                                  <p:stCondLst>
                                    <p:cond delay="1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par>
                                <p:cTn id="28" presetID="31" presetClass="entr" presetSubtype="0" fill="hold" grpId="0" nodeType="withEffect">
                                  <p:stCondLst>
                                    <p:cond delay="2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par>
                                <p:cTn id="34" presetID="31" presetClass="entr" presetSubtype="0"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style.rotation</p:attrName>
                                        </p:attrNameLst>
                                      </p:cBhvr>
                                      <p:tavLst>
                                        <p:tav tm="0">
                                          <p:val>
                                            <p:fltVal val="90"/>
                                          </p:val>
                                        </p:tav>
                                        <p:tav tm="100000">
                                          <p:val>
                                            <p:fltVal val="0"/>
                                          </p:val>
                                        </p:tav>
                                      </p:tavLst>
                                    </p:anim>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3" name="页脚占位符 2"/>
          <p:cNvSpPr>
            <a:spLocks noGrp="1"/>
          </p:cNvSpPr>
          <p:nvPr>
            <p:ph type="ftr" sz="quarter" idx="11"/>
          </p:nvPr>
        </p:nvSpPr>
        <p:spPr/>
        <p:txBody>
          <a:bodyPr/>
          <a:lstStyle/>
          <a:p>
            <a:endParaRPr lang="zh-CN" altLang="en-US">
              <a:solidFill>
                <a:prstClr val="white">
                  <a:lumMod val="50000"/>
                </a:prstClr>
              </a:solidFill>
            </a:endParaRPr>
          </a:p>
        </p:txBody>
      </p:sp>
      <p:sp>
        <p:nvSpPr>
          <p:cNvPr id="4" name="灯片编号占位符 3"/>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38272262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Freeform 5"/>
          <p:cNvSpPr/>
          <p:nvPr/>
        </p:nvSpPr>
        <p:spPr bwMode="auto">
          <a:xfrm rot="5400000">
            <a:off x="62281" y="642576"/>
            <a:ext cx="609601" cy="39125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defTabSz="913765">
              <a:defRPr/>
            </a:pPr>
            <a:endParaRPr lang="zh-CN" altLang="en-US" sz="1865" dirty="0">
              <a:solidFill>
                <a:prstClr val="black"/>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29840" y="457200"/>
            <a:ext cx="3123900" cy="1600200"/>
          </a:xfrm>
        </p:spPr>
        <p:txBody>
          <a:bodyPr anchor="t" anchorCtr="0">
            <a:normAutofit/>
          </a:bodyPr>
          <a:lstStyle>
            <a:lvl1pPr>
              <a:defRPr sz="3600"/>
            </a:lvl1pPr>
          </a:lstStyle>
          <a:p>
            <a:r>
              <a:rPr lang="zh-CN" altLang="en-US" dirty="0"/>
              <a:t>单击此处编辑母版标题样式</a:t>
            </a:r>
          </a:p>
        </p:txBody>
      </p:sp>
      <p:sp>
        <p:nvSpPr>
          <p:cNvPr id="3" name="图片占位符 2"/>
          <p:cNvSpPr>
            <a:spLocks noGrp="1" noChangeAspect="1"/>
          </p:cNvSpPr>
          <p:nvPr>
            <p:ph type="pic" idx="1"/>
          </p:nvPr>
        </p:nvSpPr>
        <p:spPr>
          <a:xfrm>
            <a:off x="3888000" y="457200"/>
            <a:ext cx="46278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29840" y="2057400"/>
            <a:ext cx="31239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solidFill>
                  <a:prstClr val="white">
                    <a:lumMod val="50000"/>
                  </a:prstClr>
                </a:solidFill>
              </a:rPr>
              <a:pPr/>
              <a:t>2019/2/18</a:t>
            </a:fld>
            <a:endParaRPr lang="zh-CN" altLang="en-US" dirty="0">
              <a:solidFill>
                <a:prstClr val="white">
                  <a:lumMod val="50000"/>
                </a:prstClr>
              </a:solidFill>
            </a:endParaRPr>
          </a:p>
        </p:txBody>
      </p:sp>
      <p:sp>
        <p:nvSpPr>
          <p:cNvPr id="6" name="页脚占位符 5"/>
          <p:cNvSpPr>
            <a:spLocks noGrp="1"/>
          </p:cNvSpPr>
          <p:nvPr>
            <p:ph type="ftr" sz="quarter" idx="11"/>
          </p:nvPr>
        </p:nvSpPr>
        <p:spPr/>
        <p:txBody>
          <a:bodyPr/>
          <a:lstStyle/>
          <a:p>
            <a:endParaRPr lang="zh-CN" altLang="en-US" dirty="0">
              <a:solidFill>
                <a:prstClr val="white">
                  <a:lumMod val="50000"/>
                </a:prstClr>
              </a:solidFill>
            </a:endParaRPr>
          </a:p>
        </p:txBody>
      </p:sp>
      <p:sp>
        <p:nvSpPr>
          <p:cNvPr id="7" name="灯片编号占位符 6"/>
          <p:cNvSpPr>
            <a:spLocks noGrp="1"/>
          </p:cNvSpPr>
          <p:nvPr>
            <p:ph type="sldNum" sz="quarter" idx="12"/>
          </p:nvPr>
        </p:nvSpPr>
        <p:spPr/>
        <p:txBody>
          <a:bodyPr/>
          <a:lstStyle/>
          <a:p>
            <a:fld id="{FABC47A4-756D-490B-A52F-7D9E2C9FC05F}"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12134169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72400" y="365125"/>
            <a:ext cx="742950"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628650" y="365125"/>
            <a:ext cx="7086600" cy="5811838"/>
          </a:xfrm>
        </p:spPr>
        <p:txBody>
          <a:bodyPr vert="eaVert"/>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5" name="页脚占位符 4"/>
          <p:cNvSpPr>
            <a:spLocks noGrp="1"/>
          </p:cNvSpPr>
          <p:nvPr>
            <p:ph type="ftr" sz="quarter" idx="11"/>
          </p:nvPr>
        </p:nvSpPr>
        <p:spPr/>
        <p:txBody>
          <a:bodyPr/>
          <a:lstStyle/>
          <a:p>
            <a:endParaRPr lang="zh-CN" altLang="en-US">
              <a:solidFill>
                <a:prstClr val="white">
                  <a:lumMod val="50000"/>
                </a:prstClr>
              </a:solidFill>
            </a:endParaRPr>
          </a:p>
        </p:txBody>
      </p:sp>
      <p:sp>
        <p:nvSpPr>
          <p:cNvPr id="6" name="灯片编号占位符 5"/>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26721060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Freeform 5"/>
          <p:cNvSpPr/>
          <p:nvPr/>
        </p:nvSpPr>
        <p:spPr bwMode="auto">
          <a:xfrm rot="5400000">
            <a:off x="63560" y="624196"/>
            <a:ext cx="541580"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defTabSz="913765">
              <a:defRPr/>
            </a:pPr>
            <a:endParaRPr lang="zh-CN" altLang="en-US" sz="1865" dirty="0">
              <a:solidFill>
                <a:prstClr val="black"/>
              </a:solidFill>
              <a:latin typeface="Calibri" panose="020F0502020204030204"/>
              <a:ea typeface="宋体" panose="02010600030101010101" pitchFamily="2" charset="-122"/>
            </a:endParaRPr>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4" name="页脚占位符 3"/>
          <p:cNvSpPr>
            <a:spLocks noGrp="1"/>
          </p:cNvSpPr>
          <p:nvPr>
            <p:ph type="ftr" sz="quarter" idx="11"/>
          </p:nvPr>
        </p:nvSpPr>
        <p:spPr/>
        <p:txBody>
          <a:bodyPr/>
          <a:lstStyle/>
          <a:p>
            <a:endParaRPr lang="zh-CN" altLang="en-US">
              <a:solidFill>
                <a:prstClr val="white">
                  <a:lumMod val="50000"/>
                </a:prst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prstClr val="white">
                    <a:lumMod val="50000"/>
                  </a:prstClr>
                </a:solidFill>
              </a:rPr>
              <a:pPr/>
              <a:t>‹#›</a:t>
            </a:fld>
            <a:endParaRPr lang="zh-CN" altLang="en-US">
              <a:solidFill>
                <a:prstClr val="white">
                  <a:lumMod val="50000"/>
                </a:prstClr>
              </a:solidFill>
            </a:endParaRPr>
          </a:p>
        </p:txBody>
      </p:sp>
      <p:sp>
        <p:nvSpPr>
          <p:cNvPr id="7" name="内容占位符 6"/>
          <p:cNvSpPr>
            <a:spLocks noGrp="1"/>
          </p:cNvSpPr>
          <p:nvPr>
            <p:ph sz="quarter" idx="13"/>
          </p:nvPr>
        </p:nvSpPr>
        <p:spPr>
          <a:xfrm>
            <a:off x="628650" y="551548"/>
            <a:ext cx="78867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xmlns="" val="15650581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3" name="矩形 2"/>
          <p:cNvSpPr/>
          <p:nvPr/>
        </p:nvSpPr>
        <p:spPr>
          <a:xfrm>
            <a:off x="0" y="4251164"/>
            <a:ext cx="9144000" cy="2606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prstClr val="white"/>
              </a:solidFill>
            </a:endParaRPr>
          </a:p>
        </p:txBody>
      </p:sp>
      <p:sp>
        <p:nvSpPr>
          <p:cNvPr id="14" name="Rectangle 4"/>
          <p:cNvSpPr>
            <a:spLocks noChangeArrowheads="1"/>
          </p:cNvSpPr>
          <p:nvPr/>
        </p:nvSpPr>
        <p:spPr bwMode="auto">
          <a:xfrm>
            <a:off x="1" y="4145936"/>
            <a:ext cx="5357130" cy="109728"/>
          </a:xfrm>
          <a:prstGeom prst="rect">
            <a:avLst/>
          </a:prstGeom>
          <a:solidFill>
            <a:schemeClr val="accent3"/>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5" name="Rectangle 5"/>
          <p:cNvSpPr>
            <a:spLocks noChangeArrowheads="1"/>
          </p:cNvSpPr>
          <p:nvPr/>
        </p:nvSpPr>
        <p:spPr bwMode="auto">
          <a:xfrm>
            <a:off x="5347728"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6" name="Rectangle 6"/>
          <p:cNvSpPr>
            <a:spLocks noChangeArrowheads="1"/>
          </p:cNvSpPr>
          <p:nvPr/>
        </p:nvSpPr>
        <p:spPr bwMode="auto">
          <a:xfrm>
            <a:off x="6297392"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7" name="Rectangle 9"/>
          <p:cNvSpPr>
            <a:spLocks noChangeArrowheads="1"/>
          </p:cNvSpPr>
          <p:nvPr/>
        </p:nvSpPr>
        <p:spPr bwMode="auto">
          <a:xfrm>
            <a:off x="7245879"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8" name="Rectangle 10"/>
          <p:cNvSpPr>
            <a:spLocks noChangeArrowheads="1"/>
          </p:cNvSpPr>
          <p:nvPr/>
        </p:nvSpPr>
        <p:spPr bwMode="auto">
          <a:xfrm>
            <a:off x="8195542"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2" name="标题 1"/>
          <p:cNvSpPr>
            <a:spLocks noGrp="1"/>
          </p:cNvSpPr>
          <p:nvPr>
            <p:ph type="ctrTitle" hasCustomPrompt="1"/>
          </p:nvPr>
        </p:nvSpPr>
        <p:spPr>
          <a:xfrm>
            <a:off x="628650" y="4267201"/>
            <a:ext cx="7886700" cy="1200329"/>
          </a:xfrm>
        </p:spPr>
        <p:txBody>
          <a:bodyPr anchor="b">
            <a:normAutofit/>
          </a:bodyPr>
          <a:lstStyle>
            <a:lvl1pPr algn="ctr">
              <a:defRPr sz="6000" b="1">
                <a:solidFill>
                  <a:schemeClr val="bg1"/>
                </a:solidFill>
              </a:defRPr>
            </a:lvl1pPr>
          </a:lstStyle>
          <a:p>
            <a:r>
              <a:rPr lang="zh-CN" altLang="en-US" dirty="0"/>
              <a:t>单击此处编辑标题</a:t>
            </a:r>
          </a:p>
        </p:txBody>
      </p:sp>
      <p:sp>
        <p:nvSpPr>
          <p:cNvPr id="3" name="副标题 2"/>
          <p:cNvSpPr>
            <a:spLocks noGrp="1"/>
          </p:cNvSpPr>
          <p:nvPr>
            <p:ph type="subTitle" idx="1"/>
          </p:nvPr>
        </p:nvSpPr>
        <p:spPr>
          <a:xfrm>
            <a:off x="628650" y="5562956"/>
            <a:ext cx="7886700" cy="685445"/>
          </a:xfrm>
        </p:spPr>
        <p:txBody>
          <a:bodyPr>
            <a:normAutofit/>
          </a:bodyPr>
          <a:lstStyle>
            <a:lvl1pPr marL="0" indent="0" algn="ctr">
              <a:buNone/>
              <a:defRPr sz="32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5" name="页脚占位符 4"/>
          <p:cNvSpPr>
            <a:spLocks noGrp="1"/>
          </p:cNvSpPr>
          <p:nvPr>
            <p:ph type="ftr" sz="quarter" idx="11"/>
          </p:nvPr>
        </p:nvSpPr>
        <p:spPr/>
        <p:txBody>
          <a:bodyPr/>
          <a:lstStyle/>
          <a:p>
            <a:endParaRPr lang="zh-CN" altLang="en-US">
              <a:solidFill>
                <a:prstClr val="white">
                  <a:lumMod val="50000"/>
                </a:prstClr>
              </a:solidFill>
            </a:endParaRPr>
          </a:p>
        </p:txBody>
      </p:sp>
      <p:sp>
        <p:nvSpPr>
          <p:cNvPr id="6" name="灯片编号占位符 5"/>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a:fillRect/>
          </a:stretch>
        </p:blipFill>
        <p:spPr>
          <a:xfrm>
            <a:off x="0" y="0"/>
            <a:ext cx="9144000" cy="4159088"/>
          </a:xfrm>
          <a:prstGeom prst="rect">
            <a:avLst/>
          </a:prstGeom>
        </p:spPr>
      </p:pic>
    </p:spTree>
    <p:extLst>
      <p:ext uri="{BB962C8B-B14F-4D97-AF65-F5344CB8AC3E}">
        <p14:creationId xmlns:p14="http://schemas.microsoft.com/office/powerpoint/2010/main" xmlns="" val="264160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000" fill="hold"/>
                                        <p:tgtEl>
                                          <p:spTgt spid="14"/>
                                        </p:tgtEl>
                                        <p:attrNameLst>
                                          <p:attrName>ppt_x</p:attrName>
                                        </p:attrNameLst>
                                      </p:cBhvr>
                                      <p:tavLst>
                                        <p:tav tm="0">
                                          <p:val>
                                            <p:strVal val="0-#ppt_w/2"/>
                                          </p:val>
                                        </p:tav>
                                        <p:tav tm="100000">
                                          <p:val>
                                            <p:strVal val="#ppt_x"/>
                                          </p:val>
                                        </p:tav>
                                      </p:tavLst>
                                    </p:anim>
                                    <p:anim calcmode="lin" valueType="num">
                                      <p:cBhvr additive="base">
                                        <p:cTn id="14" dur="1000" fill="hold"/>
                                        <p:tgtEl>
                                          <p:spTgt spid="1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 calcmode="lin" valueType="num">
                                      <p:cBhvr>
                                        <p:cTn id="20" dur="500" fill="hold"/>
                                        <p:tgtEl>
                                          <p:spTgt spid="15"/>
                                        </p:tgtEl>
                                        <p:attrNameLst>
                                          <p:attrName>style.rotation</p:attrName>
                                        </p:attrNameLst>
                                      </p:cBhvr>
                                      <p:tavLst>
                                        <p:tav tm="0">
                                          <p:val>
                                            <p:fltVal val="90"/>
                                          </p:val>
                                        </p:tav>
                                        <p:tav tm="100000">
                                          <p:val>
                                            <p:fltVal val="0"/>
                                          </p:val>
                                        </p:tav>
                                      </p:tavLst>
                                    </p:anim>
                                    <p:animEffect transition="in" filter="fade">
                                      <p:cBhvr>
                                        <p:cTn id="21" dur="500"/>
                                        <p:tgtEl>
                                          <p:spTgt spid="15"/>
                                        </p:tgtEl>
                                      </p:cBhvr>
                                    </p:animEffect>
                                  </p:childTnLst>
                                </p:cTn>
                              </p:par>
                              <p:par>
                                <p:cTn id="22" presetID="31" presetClass="entr" presetSubtype="0" fill="hold" grpId="0" nodeType="withEffect">
                                  <p:stCondLst>
                                    <p:cond delay="1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style.rotation</p:attrName>
                                        </p:attrNameLst>
                                      </p:cBhvr>
                                      <p:tavLst>
                                        <p:tav tm="0">
                                          <p:val>
                                            <p:fltVal val="90"/>
                                          </p:val>
                                        </p:tav>
                                        <p:tav tm="100000">
                                          <p:val>
                                            <p:fltVal val="0"/>
                                          </p:val>
                                        </p:tav>
                                      </p:tavLst>
                                    </p:anim>
                                    <p:animEffect transition="in" filter="fade">
                                      <p:cBhvr>
                                        <p:cTn id="27" dur="500"/>
                                        <p:tgtEl>
                                          <p:spTgt spid="16"/>
                                        </p:tgtEl>
                                      </p:cBhvr>
                                    </p:animEffect>
                                  </p:childTnLst>
                                </p:cTn>
                              </p:par>
                              <p:par>
                                <p:cTn id="28" presetID="31" presetClass="entr" presetSubtype="0" fill="hold" grpId="0" nodeType="withEffect">
                                  <p:stCondLst>
                                    <p:cond delay="2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 calcmode="lin" valueType="num">
                                      <p:cBhvr>
                                        <p:cTn id="32" dur="500" fill="hold"/>
                                        <p:tgtEl>
                                          <p:spTgt spid="17"/>
                                        </p:tgtEl>
                                        <p:attrNameLst>
                                          <p:attrName>style.rotation</p:attrName>
                                        </p:attrNameLst>
                                      </p:cBhvr>
                                      <p:tavLst>
                                        <p:tav tm="0">
                                          <p:val>
                                            <p:fltVal val="90"/>
                                          </p:val>
                                        </p:tav>
                                        <p:tav tm="100000">
                                          <p:val>
                                            <p:fltVal val="0"/>
                                          </p:val>
                                        </p:tav>
                                      </p:tavLst>
                                    </p:anim>
                                    <p:animEffect transition="in" filter="fade">
                                      <p:cBhvr>
                                        <p:cTn id="33" dur="500"/>
                                        <p:tgtEl>
                                          <p:spTgt spid="17"/>
                                        </p:tgtEl>
                                      </p:cBhvr>
                                    </p:animEffect>
                                  </p:childTnLst>
                                </p:cTn>
                              </p:par>
                              <p:par>
                                <p:cTn id="34" presetID="31" presetClass="entr" presetSubtype="0" fill="hold" grpId="0" nodeType="withEffect">
                                  <p:stCondLst>
                                    <p:cond delay="3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style.rotation</p:attrName>
                                        </p:attrNameLst>
                                      </p:cBhvr>
                                      <p:tavLst>
                                        <p:tav tm="0">
                                          <p:val>
                                            <p:fltVal val="90"/>
                                          </p:val>
                                        </p:tav>
                                        <p:tav tm="100000">
                                          <p:val>
                                            <p:fltVal val="0"/>
                                          </p:val>
                                        </p:tav>
                                      </p:tavLst>
                                    </p:anim>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8" grpId="0" bldLvl="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5" name="页脚占位符 4"/>
          <p:cNvSpPr>
            <a:spLocks noGrp="1"/>
          </p:cNvSpPr>
          <p:nvPr>
            <p:ph type="ftr" sz="quarter" idx="11"/>
          </p:nvPr>
        </p:nvSpPr>
        <p:spPr/>
        <p:txBody>
          <a:bodyPr/>
          <a:lstStyle/>
          <a:p>
            <a:endParaRPr lang="zh-CN" altLang="en-US">
              <a:solidFill>
                <a:prstClr val="white">
                  <a:lumMod val="50000"/>
                </a:prstClr>
              </a:solidFill>
            </a:endParaRPr>
          </a:p>
        </p:txBody>
      </p:sp>
      <p:sp>
        <p:nvSpPr>
          <p:cNvPr id="6" name="灯片编号占位符 5"/>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164885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2"/>
          <p:cNvSpPr/>
          <p:nvPr/>
        </p:nvSpPr>
        <p:spPr>
          <a:xfrm>
            <a:off x="0" y="4255664"/>
            <a:ext cx="9144000" cy="2602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prstClr val="white"/>
              </a:solidFill>
            </a:endParaRPr>
          </a:p>
        </p:txBody>
      </p:sp>
      <p:sp>
        <p:nvSpPr>
          <p:cNvPr id="8" name="Rectangle 4"/>
          <p:cNvSpPr>
            <a:spLocks noChangeArrowheads="1"/>
          </p:cNvSpPr>
          <p:nvPr/>
        </p:nvSpPr>
        <p:spPr bwMode="auto">
          <a:xfrm>
            <a:off x="1" y="4145936"/>
            <a:ext cx="5357130" cy="109728"/>
          </a:xfrm>
          <a:prstGeom prst="rect">
            <a:avLst/>
          </a:prstGeom>
          <a:solidFill>
            <a:schemeClr val="accent3"/>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9" name="Rectangle 5"/>
          <p:cNvSpPr>
            <a:spLocks noChangeArrowheads="1"/>
          </p:cNvSpPr>
          <p:nvPr/>
        </p:nvSpPr>
        <p:spPr bwMode="auto">
          <a:xfrm>
            <a:off x="5347728"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0" name="Rectangle 6"/>
          <p:cNvSpPr>
            <a:spLocks noChangeArrowheads="1"/>
          </p:cNvSpPr>
          <p:nvPr/>
        </p:nvSpPr>
        <p:spPr bwMode="auto">
          <a:xfrm>
            <a:off x="6297392"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1" name="Rectangle 9"/>
          <p:cNvSpPr>
            <a:spLocks noChangeArrowheads="1"/>
          </p:cNvSpPr>
          <p:nvPr/>
        </p:nvSpPr>
        <p:spPr bwMode="auto">
          <a:xfrm>
            <a:off x="7245879"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2" name="Rectangle 10"/>
          <p:cNvSpPr>
            <a:spLocks noChangeArrowheads="1"/>
          </p:cNvSpPr>
          <p:nvPr/>
        </p:nvSpPr>
        <p:spPr bwMode="auto">
          <a:xfrm>
            <a:off x="8195542"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2" name="标题 1"/>
          <p:cNvSpPr>
            <a:spLocks noGrp="1"/>
          </p:cNvSpPr>
          <p:nvPr>
            <p:ph type="title" hasCustomPrompt="1"/>
          </p:nvPr>
        </p:nvSpPr>
        <p:spPr>
          <a:xfrm>
            <a:off x="623888" y="4328790"/>
            <a:ext cx="7886700" cy="1202510"/>
          </a:xfrm>
        </p:spPr>
        <p:txBody>
          <a:bodyPr anchor="b">
            <a:normAutofit/>
          </a:bodyPr>
          <a:lstStyle>
            <a:lvl1pPr algn="ctr">
              <a:defRPr sz="6000" b="1">
                <a:solidFill>
                  <a:schemeClr val="bg1"/>
                </a:solidFill>
              </a:defRPr>
            </a:lvl1pPr>
          </a:lstStyle>
          <a:p>
            <a:r>
              <a:rPr lang="zh-CN" altLang="en-US" dirty="0"/>
              <a:t>单击此处编辑标题</a:t>
            </a:r>
          </a:p>
        </p:txBody>
      </p:sp>
      <p:sp>
        <p:nvSpPr>
          <p:cNvPr id="3" name="文本占位符 2"/>
          <p:cNvSpPr>
            <a:spLocks noGrp="1"/>
          </p:cNvSpPr>
          <p:nvPr>
            <p:ph type="body" idx="1"/>
          </p:nvPr>
        </p:nvSpPr>
        <p:spPr>
          <a:xfrm>
            <a:off x="623888" y="5634488"/>
            <a:ext cx="7886700" cy="537712"/>
          </a:xfrm>
        </p:spPr>
        <p:txBody>
          <a:bodyPr>
            <a:normAutofit/>
          </a:bodyPr>
          <a:lstStyle>
            <a:lvl1pPr marL="0" indent="0" algn="ctr">
              <a:buNone/>
              <a:defRPr sz="2400" b="1">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5" name="页脚占位符 4"/>
          <p:cNvSpPr>
            <a:spLocks noGrp="1"/>
          </p:cNvSpPr>
          <p:nvPr>
            <p:ph type="ftr" sz="quarter" idx="11"/>
          </p:nvPr>
        </p:nvSpPr>
        <p:spPr/>
        <p:txBody>
          <a:bodyPr/>
          <a:lstStyle/>
          <a:p>
            <a:endParaRPr lang="zh-CN" altLang="en-US">
              <a:solidFill>
                <a:prstClr val="white">
                  <a:lumMod val="50000"/>
                </a:prstClr>
              </a:solidFill>
            </a:endParaRPr>
          </a:p>
        </p:txBody>
      </p:sp>
      <p:sp>
        <p:nvSpPr>
          <p:cNvPr id="6" name="灯片编号占位符 5"/>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pic>
        <p:nvPicPr>
          <p:cNvPr id="14" name="图片 13"/>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a:fillRect/>
          </a:stretch>
        </p:blipFill>
        <p:spPr>
          <a:xfrm>
            <a:off x="0" y="0"/>
            <a:ext cx="9144000" cy="4145936"/>
          </a:xfrm>
          <a:prstGeom prst="rect">
            <a:avLst/>
          </a:prstGeom>
        </p:spPr>
      </p:pic>
    </p:spTree>
    <p:extLst>
      <p:ext uri="{BB962C8B-B14F-4D97-AF65-F5344CB8AC3E}">
        <p14:creationId xmlns:p14="http://schemas.microsoft.com/office/powerpoint/2010/main" xmlns="" val="956508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 calcmode="lin" valueType="num">
                                      <p:cBhvr>
                                        <p:cTn id="20" dur="500" fill="hold"/>
                                        <p:tgtEl>
                                          <p:spTgt spid="9"/>
                                        </p:tgtEl>
                                        <p:attrNameLst>
                                          <p:attrName>style.rotation</p:attrName>
                                        </p:attrNameLst>
                                      </p:cBhvr>
                                      <p:tavLst>
                                        <p:tav tm="0">
                                          <p:val>
                                            <p:fltVal val="90"/>
                                          </p:val>
                                        </p:tav>
                                        <p:tav tm="100000">
                                          <p:val>
                                            <p:fltVal val="0"/>
                                          </p:val>
                                        </p:tav>
                                      </p:tavLst>
                                    </p:anim>
                                    <p:animEffect transition="in" filter="fade">
                                      <p:cBhvr>
                                        <p:cTn id="21" dur="500"/>
                                        <p:tgtEl>
                                          <p:spTgt spid="9"/>
                                        </p:tgtEl>
                                      </p:cBhvr>
                                    </p:animEffect>
                                  </p:childTnLst>
                                </p:cTn>
                              </p:par>
                              <p:par>
                                <p:cTn id="22" presetID="31" presetClass="entr" presetSubtype="0" fill="hold" grpId="0"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par>
                                <p:cTn id="34" presetID="31" presetClass="entr" presetSubtype="0" fill="hold" grpId="0" nodeType="withEffect">
                                  <p:stCondLst>
                                    <p:cond delay="3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90"/>
                                          </p:val>
                                        </p:tav>
                                        <p:tav tm="100000">
                                          <p:val>
                                            <p:fltVal val="0"/>
                                          </p:val>
                                        </p:tav>
                                      </p:tavLst>
                                    </p:anim>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29150" y="1825625"/>
            <a:ext cx="3886200" cy="435133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6" name="页脚占位符 5"/>
          <p:cNvSpPr>
            <a:spLocks noGrp="1"/>
          </p:cNvSpPr>
          <p:nvPr>
            <p:ph type="ftr" sz="quarter" idx="11"/>
          </p:nvPr>
        </p:nvSpPr>
        <p:spPr/>
        <p:txBody>
          <a:bodyPr/>
          <a:lstStyle/>
          <a:p>
            <a:endParaRPr lang="zh-CN" altLang="en-US">
              <a:solidFill>
                <a:prstClr val="white">
                  <a:lumMod val="50000"/>
                </a:prstClr>
              </a:solidFill>
            </a:endParaRPr>
          </a:p>
        </p:txBody>
      </p:sp>
      <p:sp>
        <p:nvSpPr>
          <p:cNvPr id="7" name="灯片编号占位符 6"/>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13639780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10" name="Freeform 5"/>
          <p:cNvSpPr/>
          <p:nvPr/>
        </p:nvSpPr>
        <p:spPr bwMode="auto">
          <a:xfrm rot="5400000">
            <a:off x="63560" y="787583"/>
            <a:ext cx="541580"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defTabSz="913765">
              <a:defRPr/>
            </a:pPr>
            <a:endParaRPr lang="zh-CN" altLang="en-US" sz="1865" dirty="0">
              <a:solidFill>
                <a:prstClr val="black"/>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29841" y="304801"/>
            <a:ext cx="7886700" cy="1325563"/>
          </a:xfrm>
        </p:spPr>
        <p:txBody>
          <a:bodyPr/>
          <a:lstStyle/>
          <a:p>
            <a:r>
              <a:rPr lang="zh-CN" altLang="en-US" dirty="0"/>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629842" y="2505075"/>
            <a:ext cx="3868340" cy="368458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4629150" y="2505075"/>
            <a:ext cx="3887391" cy="3684588"/>
          </a:xfrm>
        </p:spPr>
        <p:txBody>
          <a:bodyPr/>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8" name="页脚占位符 7"/>
          <p:cNvSpPr>
            <a:spLocks noGrp="1"/>
          </p:cNvSpPr>
          <p:nvPr>
            <p:ph type="ftr" sz="quarter" idx="11"/>
          </p:nvPr>
        </p:nvSpPr>
        <p:spPr/>
        <p:txBody>
          <a:bodyPr/>
          <a:lstStyle/>
          <a:p>
            <a:endParaRPr lang="zh-CN" altLang="en-US">
              <a:solidFill>
                <a:prstClr val="white">
                  <a:lumMod val="50000"/>
                </a:prstClr>
              </a:solidFill>
            </a:endParaRPr>
          </a:p>
        </p:txBody>
      </p:sp>
      <p:sp>
        <p:nvSpPr>
          <p:cNvPr id="9" name="灯片编号占位符 8"/>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3513778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a:fillRect/>
          </a:stretch>
        </p:blipFill>
        <p:spPr>
          <a:xfrm>
            <a:off x="0" y="0"/>
            <a:ext cx="9144000" cy="4159088"/>
          </a:xfrm>
          <a:prstGeom prst="rect">
            <a:avLst/>
          </a:prstGeom>
        </p:spPr>
      </p:pic>
      <p:sp>
        <p:nvSpPr>
          <p:cNvPr id="6" name="矩形 2"/>
          <p:cNvSpPr/>
          <p:nvPr/>
        </p:nvSpPr>
        <p:spPr>
          <a:xfrm>
            <a:off x="0" y="4251164"/>
            <a:ext cx="9144000" cy="2606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1865" dirty="0">
              <a:solidFill>
                <a:prstClr val="white"/>
              </a:solidFill>
            </a:endParaRPr>
          </a:p>
        </p:txBody>
      </p:sp>
      <p:sp>
        <p:nvSpPr>
          <p:cNvPr id="7" name="Rectangle 4"/>
          <p:cNvSpPr>
            <a:spLocks noChangeArrowheads="1"/>
          </p:cNvSpPr>
          <p:nvPr/>
        </p:nvSpPr>
        <p:spPr bwMode="auto">
          <a:xfrm>
            <a:off x="1" y="4145936"/>
            <a:ext cx="5357130" cy="109728"/>
          </a:xfrm>
          <a:prstGeom prst="rect">
            <a:avLst/>
          </a:prstGeom>
          <a:solidFill>
            <a:schemeClr val="accent3"/>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8" name="Rectangle 5"/>
          <p:cNvSpPr>
            <a:spLocks noChangeArrowheads="1"/>
          </p:cNvSpPr>
          <p:nvPr/>
        </p:nvSpPr>
        <p:spPr bwMode="auto">
          <a:xfrm>
            <a:off x="5347728"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9" name="Rectangle 6"/>
          <p:cNvSpPr>
            <a:spLocks noChangeArrowheads="1"/>
          </p:cNvSpPr>
          <p:nvPr/>
        </p:nvSpPr>
        <p:spPr bwMode="auto">
          <a:xfrm>
            <a:off x="6297392"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0" name="Rectangle 9"/>
          <p:cNvSpPr>
            <a:spLocks noChangeArrowheads="1"/>
          </p:cNvSpPr>
          <p:nvPr/>
        </p:nvSpPr>
        <p:spPr bwMode="auto">
          <a:xfrm>
            <a:off x="7245879" y="4145936"/>
            <a:ext cx="949662" cy="109728"/>
          </a:xfrm>
          <a:prstGeom prst="rect">
            <a:avLst/>
          </a:prstGeom>
          <a:solidFill>
            <a:schemeClr val="accent2"/>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11" name="Rectangle 10"/>
          <p:cNvSpPr>
            <a:spLocks noChangeArrowheads="1"/>
          </p:cNvSpPr>
          <p:nvPr/>
        </p:nvSpPr>
        <p:spPr bwMode="auto">
          <a:xfrm>
            <a:off x="8195542" y="4145936"/>
            <a:ext cx="948487" cy="109728"/>
          </a:xfrm>
          <a:prstGeom prst="rect">
            <a:avLst/>
          </a:prstGeom>
          <a:solidFill>
            <a:schemeClr val="accent4"/>
          </a:solidFill>
          <a:ln>
            <a:noFill/>
          </a:ln>
        </p:spPr>
        <p:txBody>
          <a:bodyPr vert="horz" wrap="square" lIns="91416" tIns="45708" rIns="91416" bIns="45708" numCol="1" anchor="t" anchorCtr="0" compatLnSpc="1"/>
          <a:lstStyle/>
          <a:p>
            <a:endParaRPr lang="zh-CN" altLang="en-US" sz="3200">
              <a:solidFill>
                <a:prstClr val="black"/>
              </a:solidFill>
            </a:endParaRPr>
          </a:p>
        </p:txBody>
      </p:sp>
      <p:sp>
        <p:nvSpPr>
          <p:cNvPr id="2" name="标题 1"/>
          <p:cNvSpPr>
            <a:spLocks noGrp="1"/>
          </p:cNvSpPr>
          <p:nvPr>
            <p:ph type="title" hasCustomPrompt="1"/>
          </p:nvPr>
        </p:nvSpPr>
        <p:spPr>
          <a:xfrm>
            <a:off x="628650" y="4418699"/>
            <a:ext cx="7886700" cy="1571842"/>
          </a:xfrm>
        </p:spPr>
        <p:txBody>
          <a:bodyPr>
            <a:normAutofit/>
          </a:bodyPr>
          <a:lstStyle>
            <a:lvl1pPr algn="ctr">
              <a:defRPr sz="8000" b="1">
                <a:solidFill>
                  <a:schemeClr val="bg1"/>
                </a:solidFill>
              </a:defRPr>
            </a:lvl1pPr>
          </a:lstStyle>
          <a:p>
            <a:r>
              <a:rPr lang="zh-CN" altLang="en-US" dirty="0"/>
              <a:t>单击此处编辑标题</a:t>
            </a:r>
          </a:p>
        </p:txBody>
      </p:sp>
      <p:sp>
        <p:nvSpPr>
          <p:cNvPr id="3" name="日期占位符 2"/>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4" name="页脚占位符 3"/>
          <p:cNvSpPr>
            <a:spLocks noGrp="1"/>
          </p:cNvSpPr>
          <p:nvPr>
            <p:ph type="ftr" sz="quarter" idx="11"/>
          </p:nvPr>
        </p:nvSpPr>
        <p:spPr/>
        <p:txBody>
          <a:bodyPr/>
          <a:lstStyle/>
          <a:p>
            <a:endParaRPr lang="zh-CN" altLang="en-US">
              <a:solidFill>
                <a:prstClr val="white">
                  <a:lumMod val="50000"/>
                </a:prstClr>
              </a:solidFill>
            </a:endParaRPr>
          </a:p>
        </p:txBody>
      </p:sp>
      <p:sp>
        <p:nvSpPr>
          <p:cNvPr id="5" name="灯片编号占位符 4"/>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206512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000" fill="hold"/>
                                        <p:tgtEl>
                                          <p:spTgt spid="7"/>
                                        </p:tgtEl>
                                        <p:attrNameLst>
                                          <p:attrName>ppt_x</p:attrName>
                                        </p:attrNameLst>
                                      </p:cBhvr>
                                      <p:tavLst>
                                        <p:tav tm="0">
                                          <p:val>
                                            <p:strVal val="0-#ppt_w/2"/>
                                          </p:val>
                                        </p:tav>
                                        <p:tav tm="100000">
                                          <p:val>
                                            <p:strVal val="#ppt_x"/>
                                          </p:val>
                                        </p:tav>
                                      </p:tavLst>
                                    </p:anim>
                                    <p:anim calcmode="lin" valueType="num">
                                      <p:cBhvr additive="base">
                                        <p:cTn id="14" dur="100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 calcmode="lin" valueType="num">
                                      <p:cBhvr>
                                        <p:cTn id="20" dur="500" fill="hold"/>
                                        <p:tgtEl>
                                          <p:spTgt spid="8"/>
                                        </p:tgtEl>
                                        <p:attrNameLst>
                                          <p:attrName>style.rotation</p:attrName>
                                        </p:attrNameLst>
                                      </p:cBhvr>
                                      <p:tavLst>
                                        <p:tav tm="0">
                                          <p:val>
                                            <p:fltVal val="90"/>
                                          </p:val>
                                        </p:tav>
                                        <p:tav tm="100000">
                                          <p:val>
                                            <p:fltVal val="0"/>
                                          </p:val>
                                        </p:tav>
                                      </p:tavLst>
                                    </p:anim>
                                    <p:animEffect transition="in" filter="fade">
                                      <p:cBhvr>
                                        <p:cTn id="21" dur="500"/>
                                        <p:tgtEl>
                                          <p:spTgt spid="8"/>
                                        </p:tgtEl>
                                      </p:cBhvr>
                                    </p:animEffect>
                                  </p:childTnLst>
                                </p:cTn>
                              </p:par>
                              <p:par>
                                <p:cTn id="22" presetID="31" presetClass="entr" presetSubtype="0" fill="hold" grpId="0" nodeType="withEffect">
                                  <p:stCondLst>
                                    <p:cond delay="1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 calcmode="lin" valueType="num">
                                      <p:cBhvr>
                                        <p:cTn id="26" dur="500" fill="hold"/>
                                        <p:tgtEl>
                                          <p:spTgt spid="9"/>
                                        </p:tgtEl>
                                        <p:attrNameLst>
                                          <p:attrName>style.rotation</p:attrName>
                                        </p:attrNameLst>
                                      </p:cBhvr>
                                      <p:tavLst>
                                        <p:tav tm="0">
                                          <p:val>
                                            <p:fltVal val="90"/>
                                          </p:val>
                                        </p:tav>
                                        <p:tav tm="100000">
                                          <p:val>
                                            <p:fltVal val="0"/>
                                          </p:val>
                                        </p:tav>
                                      </p:tavLst>
                                    </p:anim>
                                    <p:animEffect transition="in" filter="fade">
                                      <p:cBhvr>
                                        <p:cTn id="27" dur="500"/>
                                        <p:tgtEl>
                                          <p:spTgt spid="9"/>
                                        </p:tgtEl>
                                      </p:cBhvr>
                                    </p:animEffect>
                                  </p:childTnLst>
                                </p:cTn>
                              </p:par>
                              <p:par>
                                <p:cTn id="28" presetID="31" presetClass="entr" presetSubtype="0" fill="hold" grpId="0" nodeType="withEffect">
                                  <p:stCondLst>
                                    <p:cond delay="2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attrNameLst>
                                          <p:attrName>style.rotation</p:attrName>
                                        </p:attrNameLst>
                                      </p:cBhvr>
                                      <p:tavLst>
                                        <p:tav tm="0">
                                          <p:val>
                                            <p:fltVal val="90"/>
                                          </p:val>
                                        </p:tav>
                                        <p:tav tm="100000">
                                          <p:val>
                                            <p:fltVal val="0"/>
                                          </p:val>
                                        </p:tav>
                                      </p:tavLst>
                                    </p:anim>
                                    <p:animEffect transition="in" filter="fade">
                                      <p:cBhvr>
                                        <p:cTn id="33" dur="500"/>
                                        <p:tgtEl>
                                          <p:spTgt spid="10"/>
                                        </p:tgtEl>
                                      </p:cBhvr>
                                    </p:animEffect>
                                  </p:childTnLst>
                                </p:cTn>
                              </p:par>
                              <p:par>
                                <p:cTn id="34" presetID="31" presetClass="entr" presetSubtype="0"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style.rotation</p:attrName>
                                        </p:attrNameLst>
                                      </p:cBhvr>
                                      <p:tavLst>
                                        <p:tav tm="0">
                                          <p:val>
                                            <p:fltVal val="90"/>
                                          </p:val>
                                        </p:tav>
                                        <p:tav tm="100000">
                                          <p:val>
                                            <p:fltVal val="0"/>
                                          </p:val>
                                        </p:tav>
                                      </p:tavLst>
                                    </p:anim>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3" name="页脚占位符 2"/>
          <p:cNvSpPr>
            <a:spLocks noGrp="1"/>
          </p:cNvSpPr>
          <p:nvPr>
            <p:ph type="ftr" sz="quarter" idx="11"/>
          </p:nvPr>
        </p:nvSpPr>
        <p:spPr/>
        <p:txBody>
          <a:bodyPr/>
          <a:lstStyle/>
          <a:p>
            <a:endParaRPr lang="zh-CN" altLang="en-US">
              <a:solidFill>
                <a:prstClr val="white">
                  <a:lumMod val="50000"/>
                </a:prstClr>
              </a:solidFill>
            </a:endParaRPr>
          </a:p>
        </p:txBody>
      </p:sp>
      <p:sp>
        <p:nvSpPr>
          <p:cNvPr id="4" name="灯片编号占位符 3"/>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11257772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Freeform 5"/>
          <p:cNvSpPr/>
          <p:nvPr/>
        </p:nvSpPr>
        <p:spPr bwMode="auto">
          <a:xfrm rot="5400000">
            <a:off x="62279" y="642572"/>
            <a:ext cx="609601" cy="39125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defTabSz="913765">
              <a:defRPr/>
            </a:pPr>
            <a:endParaRPr lang="zh-CN" altLang="en-US" sz="1865" dirty="0">
              <a:solidFill>
                <a:prstClr val="black"/>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29840" y="457200"/>
            <a:ext cx="3123900" cy="1600200"/>
          </a:xfrm>
        </p:spPr>
        <p:txBody>
          <a:bodyPr anchor="t" anchorCtr="0">
            <a:normAutofit/>
          </a:bodyPr>
          <a:lstStyle>
            <a:lvl1pPr>
              <a:defRPr sz="3600"/>
            </a:lvl1pPr>
          </a:lstStyle>
          <a:p>
            <a:r>
              <a:rPr lang="zh-CN" altLang="en-US" dirty="0"/>
              <a:t>单击此处编辑母版标题样式</a:t>
            </a:r>
          </a:p>
        </p:txBody>
      </p:sp>
      <p:sp>
        <p:nvSpPr>
          <p:cNvPr id="3" name="图片占位符 2"/>
          <p:cNvSpPr>
            <a:spLocks noGrp="1" noChangeAspect="1"/>
          </p:cNvSpPr>
          <p:nvPr>
            <p:ph type="pic" idx="1"/>
          </p:nvPr>
        </p:nvSpPr>
        <p:spPr>
          <a:xfrm>
            <a:off x="3888000" y="457200"/>
            <a:ext cx="46278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29840" y="2057400"/>
            <a:ext cx="31239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solidFill>
                  <a:prstClr val="white">
                    <a:lumMod val="50000"/>
                  </a:prstClr>
                </a:solidFill>
              </a:rPr>
              <a:pPr/>
              <a:t>2019/2/18</a:t>
            </a:fld>
            <a:endParaRPr lang="zh-CN" altLang="en-US" dirty="0">
              <a:solidFill>
                <a:prstClr val="white">
                  <a:lumMod val="50000"/>
                </a:prstClr>
              </a:solidFill>
            </a:endParaRPr>
          </a:p>
        </p:txBody>
      </p:sp>
      <p:sp>
        <p:nvSpPr>
          <p:cNvPr id="6" name="页脚占位符 5"/>
          <p:cNvSpPr>
            <a:spLocks noGrp="1"/>
          </p:cNvSpPr>
          <p:nvPr>
            <p:ph type="ftr" sz="quarter" idx="11"/>
          </p:nvPr>
        </p:nvSpPr>
        <p:spPr/>
        <p:txBody>
          <a:bodyPr/>
          <a:lstStyle/>
          <a:p>
            <a:endParaRPr lang="zh-CN" altLang="en-US" dirty="0">
              <a:solidFill>
                <a:prstClr val="white">
                  <a:lumMod val="50000"/>
                </a:prstClr>
              </a:solidFill>
            </a:endParaRPr>
          </a:p>
        </p:txBody>
      </p:sp>
      <p:sp>
        <p:nvSpPr>
          <p:cNvPr id="7" name="灯片编号占位符 6"/>
          <p:cNvSpPr>
            <a:spLocks noGrp="1"/>
          </p:cNvSpPr>
          <p:nvPr>
            <p:ph type="sldNum" sz="quarter" idx="12"/>
          </p:nvPr>
        </p:nvSpPr>
        <p:spPr/>
        <p:txBody>
          <a:bodyPr/>
          <a:lstStyle/>
          <a:p>
            <a:fld id="{FABC47A4-756D-490B-A52F-7D9E2C9FC05F}"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4024101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4"/>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72400" y="365125"/>
            <a:ext cx="742950"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628650" y="365125"/>
            <a:ext cx="7086600" cy="5811838"/>
          </a:xfrm>
        </p:spPr>
        <p:txBody>
          <a:bodyPr vert="eaVert"/>
          <a:lstStyle>
            <a:lvl1pPr>
              <a:defRPr/>
            </a:lvl1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D5946F0B-78BC-440D-ADDC-C395C91C3987}"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5" name="页脚占位符 4"/>
          <p:cNvSpPr>
            <a:spLocks noGrp="1"/>
          </p:cNvSpPr>
          <p:nvPr>
            <p:ph type="ftr" sz="quarter" idx="11"/>
          </p:nvPr>
        </p:nvSpPr>
        <p:spPr/>
        <p:txBody>
          <a:bodyPr/>
          <a:lstStyle/>
          <a:p>
            <a:endParaRPr lang="zh-CN" altLang="en-US">
              <a:solidFill>
                <a:prstClr val="white">
                  <a:lumMod val="50000"/>
                </a:prstClr>
              </a:solidFill>
            </a:endParaRPr>
          </a:p>
        </p:txBody>
      </p:sp>
      <p:sp>
        <p:nvSpPr>
          <p:cNvPr id="6" name="灯片编号占位符 5"/>
          <p:cNvSpPr>
            <a:spLocks noGrp="1"/>
          </p:cNvSpPr>
          <p:nvPr>
            <p:ph type="sldNum" sz="quarter" idx="12"/>
          </p:nvPr>
        </p:nvSpPr>
        <p:spPr/>
        <p:txBody>
          <a:body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Tree>
    <p:extLst>
      <p:ext uri="{BB962C8B-B14F-4D97-AF65-F5344CB8AC3E}">
        <p14:creationId xmlns:p14="http://schemas.microsoft.com/office/powerpoint/2010/main" xmlns="" val="28890040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6" name="Freeform 5"/>
          <p:cNvSpPr/>
          <p:nvPr/>
        </p:nvSpPr>
        <p:spPr bwMode="auto">
          <a:xfrm rot="5400000">
            <a:off x="63560" y="624192"/>
            <a:ext cx="541580"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defTabSz="913765">
              <a:defRPr/>
            </a:pPr>
            <a:endParaRPr lang="zh-CN" altLang="en-US" sz="1865" dirty="0">
              <a:solidFill>
                <a:prstClr val="black"/>
              </a:solidFill>
              <a:latin typeface="Calibri" panose="020F0502020204030204"/>
              <a:ea typeface="宋体" panose="02010600030101010101" pitchFamily="2" charset="-122"/>
            </a:endParaRPr>
          </a:p>
        </p:txBody>
      </p:sp>
      <p:sp>
        <p:nvSpPr>
          <p:cNvPr id="3" name="日期占位符 2"/>
          <p:cNvSpPr>
            <a:spLocks noGrp="1"/>
          </p:cNvSpPr>
          <p:nvPr>
            <p:ph type="dt" sz="half" idx="10"/>
          </p:nvPr>
        </p:nvSpPr>
        <p:spPr/>
        <p:txBody>
          <a:bodyPr/>
          <a:lstStyle/>
          <a:p>
            <a:fld id="{760FBDFE-C587-4B4C-A407-44438C67B59E}" type="datetimeFigureOut">
              <a:rPr lang="zh-CN" altLang="en-US" smtClean="0">
                <a:solidFill>
                  <a:prstClr val="white">
                    <a:lumMod val="50000"/>
                  </a:prstClr>
                </a:solidFill>
              </a:rPr>
              <a:pPr/>
              <a:t>2019/2/18</a:t>
            </a:fld>
            <a:endParaRPr lang="zh-CN" altLang="en-US">
              <a:solidFill>
                <a:prstClr val="white">
                  <a:lumMod val="50000"/>
                </a:prstClr>
              </a:solidFill>
            </a:endParaRPr>
          </a:p>
        </p:txBody>
      </p:sp>
      <p:sp>
        <p:nvSpPr>
          <p:cNvPr id="4" name="页脚占位符 3"/>
          <p:cNvSpPr>
            <a:spLocks noGrp="1"/>
          </p:cNvSpPr>
          <p:nvPr>
            <p:ph type="ftr" sz="quarter" idx="11"/>
          </p:nvPr>
        </p:nvSpPr>
        <p:spPr/>
        <p:txBody>
          <a:bodyPr/>
          <a:lstStyle/>
          <a:p>
            <a:endParaRPr lang="zh-CN" altLang="en-US">
              <a:solidFill>
                <a:prstClr val="white">
                  <a:lumMod val="50000"/>
                </a:prstClr>
              </a:solidFill>
            </a:endParaRPr>
          </a:p>
        </p:txBody>
      </p:sp>
      <p:sp>
        <p:nvSpPr>
          <p:cNvPr id="5" name="灯片编号占位符 4"/>
          <p:cNvSpPr>
            <a:spLocks noGrp="1"/>
          </p:cNvSpPr>
          <p:nvPr>
            <p:ph type="sldNum" sz="quarter" idx="12"/>
          </p:nvPr>
        </p:nvSpPr>
        <p:spPr/>
        <p:txBody>
          <a:bodyPr/>
          <a:lstStyle/>
          <a:p>
            <a:fld id="{49AE70B2-8BF9-45C0-BB95-33D1B9D3A854}" type="slidenum">
              <a:rPr lang="zh-CN" altLang="en-US" smtClean="0">
                <a:solidFill>
                  <a:prstClr val="white">
                    <a:lumMod val="50000"/>
                  </a:prstClr>
                </a:solidFill>
              </a:rPr>
              <a:pPr/>
              <a:t>‹#›</a:t>
            </a:fld>
            <a:endParaRPr lang="zh-CN" altLang="en-US">
              <a:solidFill>
                <a:prstClr val="white">
                  <a:lumMod val="50000"/>
                </a:prstClr>
              </a:solidFill>
            </a:endParaRPr>
          </a:p>
        </p:txBody>
      </p:sp>
      <p:sp>
        <p:nvSpPr>
          <p:cNvPr id="7" name="内容占位符 6"/>
          <p:cNvSpPr>
            <a:spLocks noGrp="1"/>
          </p:cNvSpPr>
          <p:nvPr>
            <p:ph sz="quarter" idx="13"/>
          </p:nvPr>
        </p:nvSpPr>
        <p:spPr>
          <a:xfrm>
            <a:off x="628650" y="551544"/>
            <a:ext cx="78867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xmlns="" val="24697848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3165CAE-8B81-4B28-8E42-3E0337D71D89}"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26888038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287A986-D0A8-46A2-AC31-02D96E7027FD}"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13993253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329DF1D-BFA5-43B2-A7F4-A6B189028313}"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13156837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8A3411B-9853-4C0B-9F34-E09210910B5E}"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10325569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zh-CN"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1555E60E-6B26-41AA-99D6-EF264F98C938}"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31096486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zh-CN"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7C99696-8419-4308-9CA3-3F96A231DAB5}"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19749888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FA5D75DD-6EA9-4895-8128-245EF43C849D}"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5565264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0EC7EFD-0BB2-40E3-BF1E-41862FC18F44}"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733592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D95DE5D-726A-4250-B15A-9CE48478809C}"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10978025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72D9BDE-944A-4F38-A92B-6441DF5A7002}"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18402298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zh-CN"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991FD2F-1D33-41A3-BCBD-8167A8FA213A}"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27041786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zh-CN" altLang="zh-CN">
              <a:solidFill>
                <a:srgbClr val="000000"/>
              </a:solidFill>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zh-CN" altLang="zh-CN">
              <a:solidFill>
                <a:srgbClr val="000000"/>
              </a:solidFill>
            </a:endParaRPr>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9C83075D-E025-4923-A2E7-349356DA323C}"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42876138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245225"/>
            <a:ext cx="2133600" cy="476250"/>
          </a:xfrm>
        </p:spPr>
        <p:txBody>
          <a:bodyPr/>
          <a:lstStyle>
            <a:lvl1pPr>
              <a:defRPr/>
            </a:lvl1pPr>
          </a:lstStyle>
          <a:p>
            <a:endParaRPr lang="zh-CN" altLang="zh-CN">
              <a:solidFill>
                <a:srgbClr val="000000"/>
              </a:solidFill>
            </a:endParaRPr>
          </a:p>
        </p:txBody>
      </p:sp>
      <p:sp>
        <p:nvSpPr>
          <p:cNvPr id="8" name="页脚占位符 7"/>
          <p:cNvSpPr>
            <a:spLocks noGrp="1"/>
          </p:cNvSpPr>
          <p:nvPr>
            <p:ph type="ftr" sz="quarter" idx="11"/>
          </p:nvPr>
        </p:nvSpPr>
        <p:spPr>
          <a:xfrm>
            <a:off x="3124200" y="6245225"/>
            <a:ext cx="2895600" cy="476250"/>
          </a:xfrm>
        </p:spPr>
        <p:txBody>
          <a:bodyPr/>
          <a:lstStyle>
            <a:lvl1pPr>
              <a:defRPr/>
            </a:lvl1pPr>
          </a:lstStyle>
          <a:p>
            <a:endParaRPr lang="zh-CN" altLang="zh-CN">
              <a:solidFill>
                <a:srgbClr val="000000"/>
              </a:solidFill>
            </a:endParaRPr>
          </a:p>
        </p:txBody>
      </p:sp>
      <p:sp>
        <p:nvSpPr>
          <p:cNvPr id="9" name="灯片编号占位符 8"/>
          <p:cNvSpPr>
            <a:spLocks noGrp="1"/>
          </p:cNvSpPr>
          <p:nvPr>
            <p:ph type="sldNum" sz="quarter" idx="12"/>
          </p:nvPr>
        </p:nvSpPr>
        <p:spPr>
          <a:xfrm>
            <a:off x="6553200" y="6245225"/>
            <a:ext cx="2133600" cy="476250"/>
          </a:xfrm>
        </p:spPr>
        <p:txBody>
          <a:bodyPr/>
          <a:lstStyle>
            <a:lvl1pPr>
              <a:defRPr/>
            </a:lvl1pPr>
          </a:lstStyle>
          <a:p>
            <a:fld id="{1ADAD725-DFD6-4979-B5C6-9817990C4B39}" type="slidenum">
              <a:rPr lang="zh-CN" altLang="zh-CN">
                <a:solidFill>
                  <a:srgbClr val="000000"/>
                </a:solidFill>
              </a:rPr>
              <a:pPr/>
              <a:t>‹#›</a:t>
            </a:fld>
            <a:endParaRPr lang="zh-CN" altLang="zh-CN">
              <a:solidFill>
                <a:srgbClr val="000000"/>
              </a:solidFill>
            </a:endParaRPr>
          </a:p>
        </p:txBody>
      </p:sp>
    </p:spTree>
    <p:extLst>
      <p:ext uri="{BB962C8B-B14F-4D97-AF65-F5344CB8AC3E}">
        <p14:creationId xmlns:p14="http://schemas.microsoft.com/office/powerpoint/2010/main" xmlns="" val="11145834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ags" Target="../tags/tag1.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image" Target="../media/image1.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ags" Target="../tags/tag5.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ags" Target="../tags/tag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5" Type="http://schemas.openxmlformats.org/officeDocument/2006/relationships/image" Target="../media/image1.jpe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tags" Target="../tags/tag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1.jpe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4.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4"/>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2019/2/18</a:t>
            </a:fld>
            <a:endParaRPr lang="zh-CN" altLang="en-US"/>
          </a:p>
        </p:txBody>
      </p:sp>
      <p:sp>
        <p:nvSpPr>
          <p:cNvPr id="5" name="页脚占位符 4"/>
          <p:cNvSpPr>
            <a:spLocks noGrp="1"/>
          </p:cNvSpPr>
          <p:nvPr>
            <p:ph type="ftr" sz="quarter" idx="3"/>
          </p:nvPr>
        </p:nvSpPr>
        <p:spPr>
          <a:xfrm>
            <a:off x="3124200" y="635635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7" name="Freeform 5"/>
          <p:cNvSpPr/>
          <p:nvPr/>
        </p:nvSpPr>
        <p:spPr bwMode="auto">
          <a:xfrm rot="5400000">
            <a:off x="63560" y="847911"/>
            <a:ext cx="541580"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defTabSz="913765">
              <a:defRPr/>
            </a:pPr>
            <a:endParaRPr lang="zh-CN" altLang="en-US" sz="1865" dirty="0">
              <a:solidFill>
                <a:prstClr val="black"/>
              </a:solidFill>
              <a:latin typeface="Calibri" panose="020F0502020204030204"/>
              <a:ea typeface="宋体" panose="02010600030101010101" pitchFamily="2" charset="-122"/>
            </a:endParaRPr>
          </a:p>
        </p:txBody>
      </p:sp>
      <p:sp>
        <p:nvSpPr>
          <p:cNvPr id="2" name="标题占位符 1"/>
          <p:cNvSpPr>
            <a:spLocks noGrp="1"/>
          </p:cNvSpPr>
          <p:nvPr>
            <p:ph type="title"/>
            <p:custDataLst>
              <p:tags r:id="rId12"/>
            </p:custDataLst>
          </p:nvPr>
        </p:nvSpPr>
        <p:spPr>
          <a:xfrm>
            <a:off x="628650" y="365129"/>
            <a:ext cx="7886700" cy="1325563"/>
          </a:xfrm>
          <a:prstGeom prst="rect">
            <a:avLst/>
          </a:prstGeom>
        </p:spPr>
        <p:txBody>
          <a:bodyPr vert="horz" lIns="90000" tIns="46800" rIns="90000" bIns="46800" rtlCol="0" anchor="ctr">
            <a:normAutofit/>
          </a:bodyPr>
          <a:lstStyle/>
          <a:p>
            <a:r>
              <a:rPr lang="zh-CN" altLang="en-US" dirty="0"/>
              <a:t>单击此处编辑母版标题样式</a:t>
            </a:r>
          </a:p>
        </p:txBody>
      </p:sp>
      <p:sp>
        <p:nvSpPr>
          <p:cNvPr id="3" name="文本占位符 2"/>
          <p:cNvSpPr>
            <a:spLocks noGrp="1"/>
          </p:cNvSpPr>
          <p:nvPr>
            <p:ph type="body" idx="1"/>
            <p:custDataLst>
              <p:tags r:id="rId13"/>
            </p:custDataLst>
          </p:nvPr>
        </p:nvSpPr>
        <p:spPr>
          <a:xfrm>
            <a:off x="628650" y="1825625"/>
            <a:ext cx="7886700" cy="4351338"/>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6356355"/>
            <a:ext cx="2057400" cy="365125"/>
          </a:xfrm>
          <a:prstGeom prst="rect">
            <a:avLst/>
          </a:prstGeom>
        </p:spPr>
        <p:txBody>
          <a:bodyPr vert="horz" lIns="90000" tIns="46800" rIns="90000" bIns="46800" rtlCol="0" anchor="ctr">
            <a:normAutofit/>
          </a:bodyPr>
          <a:lstStyle>
            <a:lvl1pPr algn="l">
              <a:lnSpc>
                <a:spcPct val="120000"/>
              </a:lnSpc>
              <a:defRPr sz="1200">
                <a:solidFill>
                  <a:schemeClr val="bg1">
                    <a:lumMod val="50000"/>
                  </a:schemeClr>
                </a:solidFill>
              </a:defRPr>
            </a:lvl1pPr>
          </a:lstStyle>
          <a:p>
            <a:fld id="{D5946F0B-78BC-440D-ADDC-C395C91C3987}" type="datetimeFigureOut">
              <a:rPr lang="zh-CN" altLang="en-US" smtClean="0">
                <a:solidFill>
                  <a:prstClr val="white">
                    <a:lumMod val="50000"/>
                  </a:prstClr>
                </a:solidFill>
              </a:rPr>
              <a:pPr/>
              <a:t>2019/2/18</a:t>
            </a:fld>
            <a:endParaRPr lang="zh-CN" altLang="en-US" dirty="0">
              <a:solidFill>
                <a:prstClr val="white">
                  <a:lumMod val="50000"/>
                </a:prstClr>
              </a:solidFill>
            </a:endParaRPr>
          </a:p>
        </p:txBody>
      </p:sp>
      <p:sp>
        <p:nvSpPr>
          <p:cNvPr id="5" name="页脚占位符 4"/>
          <p:cNvSpPr>
            <a:spLocks noGrp="1"/>
          </p:cNvSpPr>
          <p:nvPr>
            <p:ph type="ftr" sz="quarter" idx="3"/>
          </p:nvPr>
        </p:nvSpPr>
        <p:spPr>
          <a:xfrm>
            <a:off x="3028950" y="6356355"/>
            <a:ext cx="3086100" cy="365125"/>
          </a:xfrm>
          <a:prstGeom prst="rect">
            <a:avLst/>
          </a:prstGeom>
        </p:spPr>
        <p:txBody>
          <a:bodyPr vert="horz" lIns="90000" tIns="46800" rIns="90000" bIns="46800" rtlCol="0" anchor="ctr">
            <a:normAutofit/>
          </a:bodyPr>
          <a:lstStyle>
            <a:lvl1pPr algn="ctr">
              <a:lnSpc>
                <a:spcPct val="120000"/>
              </a:lnSpc>
              <a:defRPr sz="1200">
                <a:solidFill>
                  <a:schemeClr val="bg1">
                    <a:lumMod val="50000"/>
                  </a:schemeClr>
                </a:solidFill>
              </a:defRPr>
            </a:lvl1pPr>
          </a:lstStyle>
          <a:p>
            <a:endParaRPr lang="zh-CN" altLang="en-US">
              <a:solidFill>
                <a:prstClr val="white">
                  <a:lumMod val="50000"/>
                </a:prstClr>
              </a:solidFill>
            </a:endParaRPr>
          </a:p>
        </p:txBody>
      </p:sp>
      <p:sp>
        <p:nvSpPr>
          <p:cNvPr id="6" name="灯片编号占位符 5"/>
          <p:cNvSpPr>
            <a:spLocks noGrp="1"/>
          </p:cNvSpPr>
          <p:nvPr>
            <p:ph type="sldNum" sz="quarter" idx="4"/>
          </p:nvPr>
        </p:nvSpPr>
        <p:spPr>
          <a:xfrm>
            <a:off x="6457950" y="6356355"/>
            <a:ext cx="2057400" cy="365125"/>
          </a:xfrm>
          <a:prstGeom prst="rect">
            <a:avLst/>
          </a:prstGeom>
        </p:spPr>
        <p:txBody>
          <a:bodyPr vert="horz" lIns="90000" tIns="46800" rIns="90000" bIns="46800" rtlCol="0" anchor="ctr">
            <a:normAutofit/>
          </a:bodyPr>
          <a:lstStyle>
            <a:lvl1pPr algn="r">
              <a:lnSpc>
                <a:spcPct val="120000"/>
              </a:lnSpc>
              <a:defRPr sz="1200">
                <a:solidFill>
                  <a:schemeClr val="bg1">
                    <a:lumMod val="50000"/>
                  </a:schemeClr>
                </a:solidFill>
              </a:defRPr>
            </a:lvl1p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3150013088"/>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xStyles>
    <p:titleStyle>
      <a:lvl1pPr algn="l" defTabSz="914400" rtl="0" eaLnBrk="1" latinLnBrk="0" hangingPunct="1">
        <a:lnSpc>
          <a:spcPct val="120000"/>
        </a:lnSpc>
        <a:spcBef>
          <a:spcPct val="0"/>
        </a:spcBef>
        <a:buNone/>
        <a:defRPr sz="4400" kern="1200">
          <a:solidFill>
            <a:schemeClr val="tx1">
              <a:lumMod val="75000"/>
              <a:lumOff val="25000"/>
            </a:schemeClr>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7" name="Freeform 5"/>
          <p:cNvSpPr/>
          <p:nvPr/>
        </p:nvSpPr>
        <p:spPr bwMode="auto">
          <a:xfrm rot="5400000">
            <a:off x="63560" y="847909"/>
            <a:ext cx="541580" cy="35999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2700">
            <a:noFill/>
          </a:ln>
          <a:effectLst>
            <a:outerShdw blurRad="165100" dist="76200" dir="2700000" algn="tl" rotWithShape="0">
              <a:prstClr val="black">
                <a:alpha val="30000"/>
              </a:prstClr>
            </a:outerShdw>
          </a:effectLst>
        </p:spPr>
        <p:txBody>
          <a:bodyPr vert="horz" wrap="square" lIns="91440" tIns="45720" rIns="91440" bIns="45720" numCol="1" anchor="t" anchorCtr="0" compatLnSpc="1"/>
          <a:lstStyle/>
          <a:p>
            <a:pPr defTabSz="913765">
              <a:defRPr/>
            </a:pPr>
            <a:endParaRPr lang="zh-CN" altLang="en-US" sz="1865" dirty="0">
              <a:solidFill>
                <a:prstClr val="black"/>
              </a:solidFill>
              <a:latin typeface="Calibri" panose="020F0502020204030204"/>
              <a:ea typeface="宋体" panose="02010600030101010101" pitchFamily="2" charset="-122"/>
            </a:endParaRPr>
          </a:p>
        </p:txBody>
      </p:sp>
      <p:sp>
        <p:nvSpPr>
          <p:cNvPr id="2" name="标题占位符 1"/>
          <p:cNvSpPr>
            <a:spLocks noGrp="1"/>
          </p:cNvSpPr>
          <p:nvPr>
            <p:ph type="title"/>
            <p:custDataLst>
              <p:tags r:id="rId12"/>
            </p:custDataLst>
          </p:nvPr>
        </p:nvSpPr>
        <p:spPr>
          <a:xfrm>
            <a:off x="628650" y="365126"/>
            <a:ext cx="7886700" cy="1325563"/>
          </a:xfrm>
          <a:prstGeom prst="rect">
            <a:avLst/>
          </a:prstGeom>
        </p:spPr>
        <p:txBody>
          <a:bodyPr vert="horz" lIns="90000" tIns="46800" rIns="90000" bIns="46800" rtlCol="0" anchor="ctr">
            <a:normAutofit/>
          </a:bodyPr>
          <a:lstStyle/>
          <a:p>
            <a:r>
              <a:rPr lang="zh-CN" altLang="en-US" dirty="0"/>
              <a:t>单击此处编辑母版标题样式</a:t>
            </a:r>
          </a:p>
        </p:txBody>
      </p:sp>
      <p:sp>
        <p:nvSpPr>
          <p:cNvPr id="3" name="文本占位符 2"/>
          <p:cNvSpPr>
            <a:spLocks noGrp="1"/>
          </p:cNvSpPr>
          <p:nvPr>
            <p:ph type="body" idx="1"/>
            <p:custDataLst>
              <p:tags r:id="rId13"/>
            </p:custDataLst>
          </p:nvPr>
        </p:nvSpPr>
        <p:spPr>
          <a:xfrm>
            <a:off x="628650" y="1825625"/>
            <a:ext cx="7886700" cy="4351338"/>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0000" tIns="46800" rIns="90000" bIns="46800" rtlCol="0" anchor="ctr">
            <a:normAutofit/>
          </a:bodyPr>
          <a:lstStyle>
            <a:lvl1pPr algn="l">
              <a:lnSpc>
                <a:spcPct val="120000"/>
              </a:lnSpc>
              <a:defRPr sz="1200">
                <a:solidFill>
                  <a:schemeClr val="bg1">
                    <a:lumMod val="50000"/>
                  </a:schemeClr>
                </a:solidFill>
              </a:defRPr>
            </a:lvl1pPr>
          </a:lstStyle>
          <a:p>
            <a:fld id="{D5946F0B-78BC-440D-ADDC-C395C91C3987}" type="datetimeFigureOut">
              <a:rPr lang="zh-CN" altLang="en-US" smtClean="0">
                <a:solidFill>
                  <a:prstClr val="white">
                    <a:lumMod val="50000"/>
                  </a:prstClr>
                </a:solidFill>
              </a:rPr>
              <a:pPr/>
              <a:t>2019/2/18</a:t>
            </a:fld>
            <a:endParaRPr lang="zh-CN" altLang="en-US" dirty="0">
              <a:solidFill>
                <a:prstClr val="white">
                  <a:lumMod val="50000"/>
                </a:prstClr>
              </a:solidFill>
            </a:endParaRPr>
          </a:p>
        </p:txBody>
      </p:sp>
      <p:sp>
        <p:nvSpPr>
          <p:cNvPr id="5" name="页脚占位符 4"/>
          <p:cNvSpPr>
            <a:spLocks noGrp="1"/>
          </p:cNvSpPr>
          <p:nvPr>
            <p:ph type="ftr" sz="quarter" idx="3"/>
          </p:nvPr>
        </p:nvSpPr>
        <p:spPr>
          <a:xfrm>
            <a:off x="3028950" y="6356351"/>
            <a:ext cx="3086100" cy="365125"/>
          </a:xfrm>
          <a:prstGeom prst="rect">
            <a:avLst/>
          </a:prstGeom>
        </p:spPr>
        <p:txBody>
          <a:bodyPr vert="horz" lIns="90000" tIns="46800" rIns="90000" bIns="46800" rtlCol="0" anchor="ctr">
            <a:normAutofit/>
          </a:bodyPr>
          <a:lstStyle>
            <a:lvl1pPr algn="ctr">
              <a:lnSpc>
                <a:spcPct val="120000"/>
              </a:lnSpc>
              <a:defRPr sz="1200">
                <a:solidFill>
                  <a:schemeClr val="bg1">
                    <a:lumMod val="50000"/>
                  </a:schemeClr>
                </a:solidFill>
              </a:defRPr>
            </a:lvl1pPr>
          </a:lstStyle>
          <a:p>
            <a:endParaRPr lang="zh-CN" altLang="en-US">
              <a:solidFill>
                <a:prstClr val="white">
                  <a:lumMod val="50000"/>
                </a:prstClr>
              </a:solidFill>
            </a:endParaRPr>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0000" tIns="46800" rIns="90000" bIns="46800" rtlCol="0" anchor="ctr">
            <a:normAutofit/>
          </a:bodyPr>
          <a:lstStyle>
            <a:lvl1pPr algn="r">
              <a:lnSpc>
                <a:spcPct val="120000"/>
              </a:lnSpc>
              <a:defRPr sz="1200">
                <a:solidFill>
                  <a:schemeClr val="bg1">
                    <a:lumMod val="50000"/>
                  </a:schemeClr>
                </a:solidFill>
              </a:defRPr>
            </a:lvl1pPr>
          </a:lstStyle>
          <a:p>
            <a:fld id="{ECF9FD09-7485-4148-A458-8326B03D594E}" type="slidenum">
              <a:rPr lang="zh-CN" altLang="en-US" smtClean="0">
                <a:solidFill>
                  <a:prstClr val="white">
                    <a:lumMod val="50000"/>
                  </a:prstClr>
                </a:solidFill>
              </a:rPr>
              <a:pPr/>
              <a:t>‹#›</a:t>
            </a:fld>
            <a:endParaRPr lang="zh-CN" altLang="en-US">
              <a:solidFill>
                <a:prstClr val="white">
                  <a:lumMod val="50000"/>
                </a:prstClr>
              </a:solidFill>
            </a:endParaRPr>
          </a:p>
        </p:txBody>
      </p:sp>
      <p:sp>
        <p:nvSpPr>
          <p:cNvPr id="8"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107330146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Lst>
  <p:txStyles>
    <p:titleStyle>
      <a:lvl1pPr algn="l" defTabSz="914400" rtl="0" eaLnBrk="1" latinLnBrk="0" hangingPunct="1">
        <a:lnSpc>
          <a:spcPct val="120000"/>
        </a:lnSpc>
        <a:spcBef>
          <a:spcPct val="0"/>
        </a:spcBef>
        <a:buNone/>
        <a:defRPr sz="4400" kern="1200">
          <a:solidFill>
            <a:schemeClr val="tx1">
              <a:lumMod val="75000"/>
              <a:lumOff val="25000"/>
            </a:schemeClr>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zh-CN" altLang="zh-CN" smtClean="0">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zh-CN" altLang="zh-CN" smtClean="0">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920034DE-7E82-4BDB-9E26-C975F596EC6C}" type="slidenum">
              <a:rPr lang="zh-CN" altLang="zh-CN" smtClean="0">
                <a:solidFill>
                  <a:srgbClr val="000000"/>
                </a:solidFill>
              </a:rPr>
              <a:pPr fontAlgn="base">
                <a:spcBef>
                  <a:spcPct val="0"/>
                </a:spcBef>
                <a:spcAft>
                  <a:spcPct val="0"/>
                </a:spcAft>
              </a:pPr>
              <a:t>‹#›</a:t>
            </a:fld>
            <a:endParaRPr lang="zh-CN" altLang="zh-CN" smtClean="0">
              <a:solidFill>
                <a:srgbClr val="000000"/>
              </a:solidFill>
            </a:endParaRPr>
          </a:p>
        </p:txBody>
      </p:sp>
    </p:spTree>
    <p:extLst>
      <p:ext uri="{BB962C8B-B14F-4D97-AF65-F5344CB8AC3E}">
        <p14:creationId xmlns:p14="http://schemas.microsoft.com/office/powerpoint/2010/main" xmlns="" val="3475201851"/>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1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1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tags" Target="../tags/tag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Box 4"/>
          <p:cNvSpPr txBox="1"/>
          <p:nvPr/>
        </p:nvSpPr>
        <p:spPr>
          <a:xfrm>
            <a:off x="177167" y="957584"/>
            <a:ext cx="8173085" cy="3969385"/>
          </a:xfrm>
          <a:prstGeom prst="rect">
            <a:avLst/>
          </a:prstGeom>
          <a:noFill/>
        </p:spPr>
        <p:txBody>
          <a:bodyPr wrap="square" rtlCol="0">
            <a:spAutoFit/>
          </a:bodyPr>
          <a:lstStyle/>
          <a:p>
            <a:r>
              <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3200" b="1" dirty="0" smtClean="0">
                <a:latin typeface="微软雅黑" panose="020B0503020204020204" pitchFamily="34" charset="-122"/>
                <a:ea typeface="微软雅黑" panose="020B0503020204020204" pitchFamily="34" charset="-122"/>
                <a:cs typeface="微软雅黑" panose="020B0503020204020204" pitchFamily="34" charset="-122"/>
              </a:rPr>
              <a:t>、为什们要加强社会建设？</a:t>
            </a:r>
            <a:endPar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800" b="1" dirty="0" smtClean="0">
              <a:solidFill>
                <a:srgbClr val="FF0000"/>
              </a:solidFill>
            </a:endParaRPr>
          </a:p>
          <a:p>
            <a:endPar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3200" b="1"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3200" b="1" dirty="0" smtClean="0">
                <a:latin typeface="微软雅黑" panose="020B0503020204020204" pitchFamily="34" charset="-122"/>
                <a:ea typeface="微软雅黑" panose="020B0503020204020204" pitchFamily="34" charset="-122"/>
                <a:cs typeface="微软雅黑" panose="020B0503020204020204" pitchFamily="34" charset="-122"/>
              </a:rPr>
              <a:t>、发展和稳定的关系？</a:t>
            </a:r>
          </a:p>
        </p:txBody>
      </p:sp>
      <p:sp>
        <p:nvSpPr>
          <p:cNvPr id="4" name="文本框 3"/>
          <p:cNvSpPr txBox="1"/>
          <p:nvPr/>
        </p:nvSpPr>
        <p:spPr>
          <a:xfrm>
            <a:off x="2887982" y="35560"/>
            <a:ext cx="2980303" cy="923330"/>
          </a:xfrm>
          <a:prstGeom prst="rect">
            <a:avLst/>
          </a:prstGeom>
          <a:noFill/>
        </p:spPr>
        <p:txBody>
          <a:bodyPr wrap="none" rtlCol="0" anchor="t">
            <a:spAutoFit/>
          </a:bodyPr>
          <a:lstStyle/>
          <a:p>
            <a:r>
              <a:rPr lang="zh-CN" altLang="en-US" sz="5400" b="1" spc="50" dirty="0" smtClean="0">
                <a:ln w="11430"/>
                <a:solidFill>
                  <a:srgbClr val="FF000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重点回顾</a:t>
            </a:r>
          </a:p>
        </p:txBody>
      </p:sp>
      <p:sp>
        <p:nvSpPr>
          <p:cNvPr id="6" name="文本框 5"/>
          <p:cNvSpPr txBox="1"/>
          <p:nvPr/>
        </p:nvSpPr>
        <p:spPr>
          <a:xfrm>
            <a:off x="267972" y="1466854"/>
            <a:ext cx="8608060" cy="2676525"/>
          </a:xfrm>
          <a:prstGeom prst="rect">
            <a:avLst/>
          </a:prstGeom>
          <a:noFill/>
        </p:spPr>
        <p:txBody>
          <a:bodyPr wrap="square" rtlCol="0">
            <a:spAutoFit/>
          </a:bodyPr>
          <a:lstStyle/>
          <a:p>
            <a:r>
              <a:rPr lang="en-US" altLang="zh-CN"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、加强社会建设是发展和稳定的重要</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保证</a:t>
            </a:r>
          </a:p>
          <a:p>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a:t>
            </a:r>
            <a:endParaRPr lang="en-US" alt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endParaRPr>
          </a:p>
          <a:p>
            <a:r>
              <a:rPr lang="en-US" alt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、加强社会建设是深化改革的必然</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要求</a:t>
            </a:r>
          </a:p>
          <a:p>
            <a:r>
              <a:rPr lang="en-US" alt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      </a:t>
            </a:r>
          </a:p>
          <a:p>
            <a:r>
              <a:rPr lang="en-US" altLang="zh-CN"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、加强社会建设有利于释放社会</a:t>
            </a: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活力</a:t>
            </a:r>
            <a:b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br>
            <a:r>
              <a:rPr lang="zh-CN" altLang="en-US" sz="28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      </a:t>
            </a:r>
          </a:p>
        </p:txBody>
      </p:sp>
      <p:sp>
        <p:nvSpPr>
          <p:cNvPr id="7" name="TextBox 1"/>
          <p:cNvSpPr txBox="1"/>
          <p:nvPr/>
        </p:nvSpPr>
        <p:spPr>
          <a:xfrm>
            <a:off x="13970" y="4926965"/>
            <a:ext cx="8955405" cy="1814830"/>
          </a:xfrm>
          <a:prstGeom prst="rect">
            <a:avLst/>
          </a:prstGeom>
          <a:noFill/>
        </p:spPr>
        <p:txBody>
          <a:bodyPr wrap="square" rtlCol="0">
            <a:spAutoFit/>
          </a:bodyPr>
          <a:lstStyle/>
          <a:p>
            <a:pPr algn="l">
              <a:buNone/>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1、发展是稳定的保障，稳定最终要靠发展来支撑和维护；</a:t>
            </a:r>
          </a:p>
          <a:p>
            <a:pPr algn="l">
              <a:buNone/>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2、稳定是发展的前提，没有稳定的环境，发展难以实现。</a:t>
            </a:r>
          </a:p>
          <a:p>
            <a:pPr algn="l">
              <a:buNone/>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    </a:t>
            </a:r>
          </a:p>
          <a:p>
            <a:pPr algn="l">
              <a:buNone/>
            </a:pPr>
            <a:r>
              <a:rPr lang="zh-CN" altLang="en-US"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 </a:t>
            </a:r>
            <a:endParaRPr lang="zh-CN" altLang="en-US" sz="2800" b="1" dirty="0">
              <a:solidFill>
                <a:srgbClr val="FF0000"/>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252413" y="549275"/>
            <a:ext cx="8713787" cy="1155700"/>
          </a:xfrm>
          <a:solidFill>
            <a:srgbClr val="FFFF00"/>
          </a:solidFill>
        </p:spPr>
        <p:txBody>
          <a:bodyPr/>
          <a:lstStyle/>
          <a:p>
            <a:r>
              <a:rPr lang="zh-CN" altLang="en-US" sz="3600" b="1">
                <a:solidFill>
                  <a:srgbClr val="FF3300"/>
                </a:solidFill>
              </a:rPr>
              <a:t>一、我国为什么高度重视解决民生问题？</a:t>
            </a:r>
          </a:p>
        </p:txBody>
      </p:sp>
      <p:sp>
        <p:nvSpPr>
          <p:cNvPr id="9219" name="Rectangle 3"/>
          <p:cNvSpPr>
            <a:spLocks noGrp="1" noChangeArrowheads="1"/>
          </p:cNvSpPr>
          <p:nvPr>
            <p:ph type="body" idx="1"/>
          </p:nvPr>
        </p:nvSpPr>
        <p:spPr>
          <a:xfrm>
            <a:off x="179388" y="1773238"/>
            <a:ext cx="8713787" cy="4714875"/>
          </a:xfrm>
        </p:spPr>
        <p:txBody>
          <a:bodyPr/>
          <a:lstStyle/>
          <a:p>
            <a:pPr marL="0" indent="0">
              <a:buNone/>
            </a:pPr>
            <a:r>
              <a:rPr lang="zh-CN" altLang="en-US" b="1" dirty="0">
                <a:latin typeface="黑体" pitchFamily="49" charset="-122"/>
                <a:ea typeface="黑体" pitchFamily="49" charset="-122"/>
              </a:rPr>
              <a:t>（1）重视民生问题是由我国的基本国情和国家性质决定的。我国还处于社会主义初级阶段，我国是人民当家作主的社会主义国家，人民是国家的</a:t>
            </a:r>
            <a:r>
              <a:rPr lang="zh-CN" altLang="en-US" b="1" dirty="0" smtClean="0">
                <a:latin typeface="黑体" pitchFamily="49" charset="-122"/>
                <a:ea typeface="黑体" pitchFamily="49" charset="-122"/>
              </a:rPr>
              <a:t>主人</a:t>
            </a:r>
            <a:r>
              <a:rPr lang="zh-CN" altLang="en-US" b="1" dirty="0">
                <a:latin typeface="黑体" pitchFamily="49" charset="-122"/>
                <a:ea typeface="黑体" pitchFamily="49" charset="-122"/>
              </a:rPr>
              <a:t>。</a:t>
            </a:r>
          </a:p>
          <a:p>
            <a:pPr marL="0" indent="0">
              <a:buNone/>
            </a:pPr>
            <a:r>
              <a:rPr lang="zh-CN" altLang="en-US" b="1" dirty="0" smtClean="0">
                <a:latin typeface="黑体" pitchFamily="49" charset="-122"/>
                <a:ea typeface="黑体" pitchFamily="49" charset="-122"/>
              </a:rPr>
              <a:t>（2</a:t>
            </a:r>
            <a:r>
              <a:rPr lang="zh-CN" altLang="en-US" b="1" dirty="0">
                <a:latin typeface="黑体" pitchFamily="49" charset="-122"/>
                <a:ea typeface="黑体" pitchFamily="49" charset="-122"/>
              </a:rPr>
              <a:t>）增进民生福址是发展的根本目的</a:t>
            </a:r>
            <a:r>
              <a:rPr lang="zh-CN" altLang="en-US" b="1" dirty="0" smtClean="0">
                <a:latin typeface="黑体" pitchFamily="49" charset="-122"/>
                <a:ea typeface="黑体" pitchFamily="49" charset="-122"/>
              </a:rPr>
              <a:t>。是</a:t>
            </a:r>
            <a:r>
              <a:rPr lang="zh-CN" altLang="en-US" b="1" dirty="0">
                <a:latin typeface="黑体" pitchFamily="49" charset="-122"/>
                <a:ea typeface="黑体" pitchFamily="49" charset="-122"/>
              </a:rPr>
              <a:t>贯彻和落实科学发展观的体现；有利于实现共同富裕；有利于维护社会公平正义，构建和谐社会。</a:t>
            </a:r>
          </a:p>
        </p:txBody>
      </p:sp>
    </p:spTree>
    <p:extLst>
      <p:ext uri="{BB962C8B-B14F-4D97-AF65-F5344CB8AC3E}">
        <p14:creationId xmlns:p14="http://schemas.microsoft.com/office/powerpoint/2010/main" xmlns="" val="39342537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linds(horizontal)">
                                      <p:cBhvr>
                                        <p:cTn id="7" dur="500"/>
                                        <p:tgtEl>
                                          <p:spTgt spid="9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9">
                                            <p:txEl>
                                              <p:pRg st="1" end="1"/>
                                            </p:txEl>
                                          </p:spTgt>
                                        </p:tgtEl>
                                        <p:attrNameLst>
                                          <p:attrName>style.visibility</p:attrName>
                                        </p:attrNameLst>
                                      </p:cBhvr>
                                      <p:to>
                                        <p:strVal val="visible"/>
                                      </p:to>
                                    </p:set>
                                    <p:animEffect transition="in" filter="blinds(horizontal)">
                                      <p:cBhvr>
                                        <p:cTn id="12" dur="5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solidFill>
            <a:srgbClr val="FFFF00"/>
          </a:solidFill>
        </p:spPr>
        <p:txBody>
          <a:bodyPr/>
          <a:lstStyle/>
          <a:p>
            <a:r>
              <a:rPr lang="zh-CN" altLang="en-US" sz="4000" b="1" dirty="0">
                <a:solidFill>
                  <a:srgbClr val="FF3300"/>
                </a:solidFill>
              </a:rPr>
              <a:t>二</a:t>
            </a:r>
            <a:r>
              <a:rPr lang="zh-CN" altLang="en-US" sz="4000" b="1" dirty="0" smtClean="0">
                <a:solidFill>
                  <a:srgbClr val="FF3300"/>
                </a:solidFill>
              </a:rPr>
              <a:t>、党和政府怎样解决民生之忧？</a:t>
            </a:r>
            <a:endParaRPr lang="zh-CN" altLang="en-US" sz="4000" b="1" dirty="0">
              <a:solidFill>
                <a:srgbClr val="FF3300"/>
              </a:solidFill>
            </a:endParaRPr>
          </a:p>
        </p:txBody>
      </p:sp>
      <p:sp>
        <p:nvSpPr>
          <p:cNvPr id="10243" name="Rectangle 3"/>
          <p:cNvSpPr>
            <a:spLocks noGrp="1" noChangeArrowheads="1"/>
          </p:cNvSpPr>
          <p:nvPr>
            <p:ph type="body" idx="1"/>
          </p:nvPr>
        </p:nvSpPr>
        <p:spPr/>
        <p:txBody>
          <a:bodyPr/>
          <a:lstStyle/>
          <a:p>
            <a:pPr marL="0" indent="0">
              <a:lnSpc>
                <a:spcPct val="90000"/>
              </a:lnSpc>
              <a:buNone/>
            </a:pPr>
            <a:r>
              <a:rPr lang="zh-CN" altLang="en-US" b="1" dirty="0">
                <a:latin typeface="黑体" pitchFamily="49" charset="-122"/>
                <a:ea typeface="黑体" pitchFamily="49" charset="-122"/>
              </a:rPr>
              <a:t>我们必须解决好</a:t>
            </a:r>
            <a:r>
              <a:rPr lang="zh-CN" altLang="en-US" b="1" dirty="0" smtClean="0">
                <a:latin typeface="黑体" pitchFamily="49" charset="-122"/>
                <a:ea typeface="黑体" pitchFamily="49" charset="-122"/>
              </a:rPr>
              <a:t>人民</a:t>
            </a:r>
            <a:endParaRPr lang="en-US" altLang="zh-CN" b="1" dirty="0" smtClean="0">
              <a:latin typeface="黑体" pitchFamily="49" charset="-122"/>
              <a:ea typeface="黑体" pitchFamily="49" charset="-122"/>
            </a:endParaRPr>
          </a:p>
          <a:p>
            <a:pPr marL="0" indent="0">
              <a:lnSpc>
                <a:spcPct val="90000"/>
              </a:lnSpc>
              <a:buNone/>
            </a:pPr>
            <a:r>
              <a:rPr lang="zh-CN" altLang="en-US" b="1" u="sng" dirty="0" smtClean="0">
                <a:solidFill>
                  <a:srgbClr val="FF0000"/>
                </a:solidFill>
                <a:latin typeface="黑体" pitchFamily="49" charset="-122"/>
                <a:ea typeface="黑体" pitchFamily="49" charset="-122"/>
              </a:rPr>
              <a:t>最</a:t>
            </a:r>
            <a:r>
              <a:rPr lang="zh-CN" altLang="en-US" b="1" u="sng" dirty="0">
                <a:solidFill>
                  <a:srgbClr val="FF0000"/>
                </a:solidFill>
                <a:latin typeface="黑体" pitchFamily="49" charset="-122"/>
                <a:ea typeface="黑体" pitchFamily="49" charset="-122"/>
              </a:rPr>
              <a:t>关心、最直接、最现实</a:t>
            </a:r>
            <a:r>
              <a:rPr lang="zh-CN" altLang="en-US" b="1" dirty="0">
                <a:latin typeface="黑体" pitchFamily="49" charset="-122"/>
                <a:ea typeface="黑体" pitchFamily="49" charset="-122"/>
              </a:rPr>
              <a:t>的利益问题</a:t>
            </a:r>
            <a:r>
              <a:rPr lang="zh-CN" altLang="en-US" b="1" dirty="0" smtClean="0">
                <a:latin typeface="黑体" pitchFamily="49" charset="-122"/>
                <a:ea typeface="黑体" pitchFamily="49" charset="-122"/>
              </a:rPr>
              <a:t>，</a:t>
            </a:r>
            <a:endParaRPr lang="en-US" altLang="zh-CN" b="1" dirty="0" smtClean="0">
              <a:latin typeface="黑体" pitchFamily="49" charset="-122"/>
              <a:ea typeface="黑体" pitchFamily="49" charset="-122"/>
            </a:endParaRPr>
          </a:p>
          <a:p>
            <a:pPr marL="0" indent="0">
              <a:lnSpc>
                <a:spcPct val="90000"/>
              </a:lnSpc>
              <a:buNone/>
            </a:pPr>
            <a:r>
              <a:rPr lang="zh-CN" altLang="en-US" b="1" dirty="0" smtClean="0">
                <a:latin typeface="黑体" pitchFamily="49" charset="-122"/>
                <a:ea typeface="黑体" pitchFamily="49" charset="-122"/>
              </a:rPr>
              <a:t>在</a:t>
            </a:r>
            <a:endParaRPr lang="en-US" altLang="zh-CN" b="1" dirty="0" smtClean="0">
              <a:latin typeface="黑体" pitchFamily="49" charset="-122"/>
              <a:ea typeface="黑体" pitchFamily="49" charset="-122"/>
            </a:endParaRPr>
          </a:p>
          <a:p>
            <a:pPr marL="0" indent="0">
              <a:lnSpc>
                <a:spcPct val="90000"/>
              </a:lnSpc>
              <a:buNone/>
            </a:pPr>
            <a:r>
              <a:rPr lang="zh-CN" altLang="en-US" b="1" u="sng" dirty="0" smtClean="0">
                <a:solidFill>
                  <a:srgbClr val="FF0000"/>
                </a:solidFill>
                <a:latin typeface="黑体" pitchFamily="49" charset="-122"/>
                <a:ea typeface="黑体" pitchFamily="49" charset="-122"/>
              </a:rPr>
              <a:t>幼</a:t>
            </a:r>
            <a:r>
              <a:rPr lang="zh-CN" altLang="en-US" b="1" u="sng" dirty="0">
                <a:solidFill>
                  <a:srgbClr val="FF0000"/>
                </a:solidFill>
                <a:latin typeface="黑体" pitchFamily="49" charset="-122"/>
                <a:ea typeface="黑体" pitchFamily="49" charset="-122"/>
              </a:rPr>
              <a:t>有所育、学有所教、劳有所得</a:t>
            </a:r>
            <a:r>
              <a:rPr lang="zh-CN" altLang="en-US" b="1" u="sng" dirty="0" smtClean="0">
                <a:solidFill>
                  <a:srgbClr val="FF0000"/>
                </a:solidFill>
                <a:latin typeface="黑体" pitchFamily="49" charset="-122"/>
                <a:ea typeface="黑体" pitchFamily="49" charset="-122"/>
              </a:rPr>
              <a:t>、</a:t>
            </a:r>
            <a:endParaRPr lang="en-US" altLang="zh-CN" b="1" u="sng" dirty="0" smtClean="0">
              <a:solidFill>
                <a:srgbClr val="FF0000"/>
              </a:solidFill>
              <a:latin typeface="黑体" pitchFamily="49" charset="-122"/>
              <a:ea typeface="黑体" pitchFamily="49" charset="-122"/>
            </a:endParaRPr>
          </a:p>
          <a:p>
            <a:pPr marL="0" indent="0">
              <a:lnSpc>
                <a:spcPct val="90000"/>
              </a:lnSpc>
              <a:buNone/>
            </a:pPr>
            <a:r>
              <a:rPr lang="zh-CN" altLang="en-US" b="1" u="sng" dirty="0" smtClean="0">
                <a:solidFill>
                  <a:srgbClr val="FF0000"/>
                </a:solidFill>
                <a:latin typeface="黑体" pitchFamily="49" charset="-122"/>
                <a:ea typeface="黑体" pitchFamily="49" charset="-122"/>
              </a:rPr>
              <a:t>病</a:t>
            </a:r>
            <a:r>
              <a:rPr lang="zh-CN" altLang="en-US" b="1" u="sng" dirty="0">
                <a:solidFill>
                  <a:srgbClr val="FF0000"/>
                </a:solidFill>
                <a:latin typeface="黑体" pitchFamily="49" charset="-122"/>
                <a:ea typeface="黑体" pitchFamily="49" charset="-122"/>
              </a:rPr>
              <a:t>有所医、老有所养、住有所居、弱有所扶</a:t>
            </a:r>
            <a:r>
              <a:rPr lang="zh-CN" altLang="en-US" b="1" dirty="0">
                <a:latin typeface="黑体" pitchFamily="49" charset="-122"/>
                <a:ea typeface="黑体" pitchFamily="49" charset="-122"/>
              </a:rPr>
              <a:t>上取得新进展</a:t>
            </a:r>
            <a:r>
              <a:rPr lang="zh-CN" altLang="en-US" b="1" dirty="0" smtClean="0">
                <a:latin typeface="黑体" pitchFamily="49" charset="-122"/>
                <a:ea typeface="黑体" pitchFamily="49" charset="-122"/>
              </a:rPr>
              <a:t>，</a:t>
            </a:r>
            <a:endParaRPr lang="en-US" altLang="zh-CN" b="1" dirty="0" smtClean="0">
              <a:latin typeface="黑体" pitchFamily="49" charset="-122"/>
              <a:ea typeface="黑体" pitchFamily="49" charset="-122"/>
            </a:endParaRPr>
          </a:p>
          <a:p>
            <a:pPr marL="0" indent="0">
              <a:lnSpc>
                <a:spcPct val="90000"/>
              </a:lnSpc>
              <a:buNone/>
            </a:pPr>
            <a:r>
              <a:rPr lang="zh-CN" altLang="en-US" b="1" dirty="0" smtClean="0">
                <a:latin typeface="黑体" pitchFamily="49" charset="-122"/>
                <a:ea typeface="黑体" pitchFamily="49" charset="-122"/>
              </a:rPr>
              <a:t>努力</a:t>
            </a:r>
            <a:r>
              <a:rPr lang="zh-CN" altLang="en-US" b="1" dirty="0">
                <a:latin typeface="黑体" pitchFamily="49" charset="-122"/>
                <a:ea typeface="黑体" pitchFamily="49" charset="-122"/>
              </a:rPr>
              <a:t>让人人过上更美好的生活。</a:t>
            </a:r>
          </a:p>
          <a:p>
            <a:endParaRPr lang="zh-CN" altLang="en-US" sz="2800" b="1" dirty="0">
              <a:latin typeface="黑体" pitchFamily="49" charset="-122"/>
              <a:ea typeface="黑体" pitchFamily="49" charset="-122"/>
            </a:endParaRPr>
          </a:p>
        </p:txBody>
      </p:sp>
    </p:spTree>
    <p:extLst>
      <p:ext uri="{BB962C8B-B14F-4D97-AF65-F5344CB8AC3E}">
        <p14:creationId xmlns:p14="http://schemas.microsoft.com/office/powerpoint/2010/main" xmlns="" val="3365037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fade">
                                      <p:cBhvr>
                                        <p:cTn id="7" dur="1000"/>
                                        <p:tgtEl>
                                          <p:spTgt spid="10243">
                                            <p:txEl>
                                              <p:pRg st="0" end="0"/>
                                            </p:txEl>
                                          </p:spTgt>
                                        </p:tgtEl>
                                      </p:cBhvr>
                                    </p:animEffect>
                                    <p:anim calcmode="lin" valueType="num">
                                      <p:cBhvr>
                                        <p:cTn id="8" dur="10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2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243">
                                            <p:txEl>
                                              <p:pRg st="1" end="1"/>
                                            </p:txEl>
                                          </p:spTgt>
                                        </p:tgtEl>
                                        <p:attrNameLst>
                                          <p:attrName>style.visibility</p:attrName>
                                        </p:attrNameLst>
                                      </p:cBhvr>
                                      <p:to>
                                        <p:strVal val="visible"/>
                                      </p:to>
                                    </p:set>
                                    <p:animEffect transition="in" filter="fade">
                                      <p:cBhvr>
                                        <p:cTn id="14" dur="1000"/>
                                        <p:tgtEl>
                                          <p:spTgt spid="10243">
                                            <p:txEl>
                                              <p:pRg st="1" end="1"/>
                                            </p:txEl>
                                          </p:spTgt>
                                        </p:tgtEl>
                                      </p:cBhvr>
                                    </p:animEffect>
                                    <p:anim calcmode="lin" valueType="num">
                                      <p:cBhvr>
                                        <p:cTn id="15" dur="10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24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43">
                                            <p:txEl>
                                              <p:pRg st="2" end="2"/>
                                            </p:txEl>
                                          </p:spTgt>
                                        </p:tgtEl>
                                        <p:attrNameLst>
                                          <p:attrName>style.visibility</p:attrName>
                                        </p:attrNameLst>
                                      </p:cBhvr>
                                      <p:to>
                                        <p:strVal val="visible"/>
                                      </p:to>
                                    </p:set>
                                    <p:animEffect transition="in" filter="fade">
                                      <p:cBhvr>
                                        <p:cTn id="21" dur="1000"/>
                                        <p:tgtEl>
                                          <p:spTgt spid="10243">
                                            <p:txEl>
                                              <p:pRg st="2" end="2"/>
                                            </p:txEl>
                                          </p:spTgt>
                                        </p:tgtEl>
                                      </p:cBhvr>
                                    </p:animEffect>
                                    <p:anim calcmode="lin" valueType="num">
                                      <p:cBhvr>
                                        <p:cTn id="22" dur="10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2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243">
                                            <p:txEl>
                                              <p:pRg st="3" end="3"/>
                                            </p:txEl>
                                          </p:spTgt>
                                        </p:tgtEl>
                                        <p:attrNameLst>
                                          <p:attrName>style.visibility</p:attrName>
                                        </p:attrNameLst>
                                      </p:cBhvr>
                                      <p:to>
                                        <p:strVal val="visible"/>
                                      </p:to>
                                    </p:set>
                                    <p:animEffect transition="in" filter="fade">
                                      <p:cBhvr>
                                        <p:cTn id="28" dur="1000"/>
                                        <p:tgtEl>
                                          <p:spTgt spid="10243">
                                            <p:txEl>
                                              <p:pRg st="3" end="3"/>
                                            </p:txEl>
                                          </p:spTgt>
                                        </p:tgtEl>
                                      </p:cBhvr>
                                    </p:animEffect>
                                    <p:anim calcmode="lin" valueType="num">
                                      <p:cBhvr>
                                        <p:cTn id="29" dur="10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24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243">
                                            <p:txEl>
                                              <p:pRg st="4" end="4"/>
                                            </p:txEl>
                                          </p:spTgt>
                                        </p:tgtEl>
                                        <p:attrNameLst>
                                          <p:attrName>style.visibility</p:attrName>
                                        </p:attrNameLst>
                                      </p:cBhvr>
                                      <p:to>
                                        <p:strVal val="visible"/>
                                      </p:to>
                                    </p:set>
                                    <p:animEffect transition="in" filter="fade">
                                      <p:cBhvr>
                                        <p:cTn id="35" dur="1000"/>
                                        <p:tgtEl>
                                          <p:spTgt spid="10243">
                                            <p:txEl>
                                              <p:pRg st="4" end="4"/>
                                            </p:txEl>
                                          </p:spTgt>
                                        </p:tgtEl>
                                      </p:cBhvr>
                                    </p:animEffect>
                                    <p:anim calcmode="lin" valueType="num">
                                      <p:cBhvr>
                                        <p:cTn id="36" dur="10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02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243">
                                            <p:txEl>
                                              <p:pRg st="5" end="5"/>
                                            </p:txEl>
                                          </p:spTgt>
                                        </p:tgtEl>
                                        <p:attrNameLst>
                                          <p:attrName>style.visibility</p:attrName>
                                        </p:attrNameLst>
                                      </p:cBhvr>
                                      <p:to>
                                        <p:strVal val="visible"/>
                                      </p:to>
                                    </p:set>
                                    <p:animEffect transition="in" filter="fade">
                                      <p:cBhvr>
                                        <p:cTn id="42" dur="1000"/>
                                        <p:tgtEl>
                                          <p:spTgt spid="10243">
                                            <p:txEl>
                                              <p:pRg st="5" end="5"/>
                                            </p:txEl>
                                          </p:spTgt>
                                        </p:tgtEl>
                                      </p:cBhvr>
                                    </p:animEffect>
                                    <p:anim calcmode="lin" valueType="num">
                                      <p:cBhvr>
                                        <p:cTn id="43" dur="10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024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xfrm>
            <a:off x="431118" y="3573016"/>
            <a:ext cx="8229600" cy="4525963"/>
          </a:xfrm>
        </p:spPr>
        <p:txBody>
          <a:bodyPr/>
          <a:lstStyle/>
          <a:p>
            <a:pPr marL="0" indent="0">
              <a:buNone/>
            </a:pPr>
            <a:r>
              <a:rPr lang="zh-CN" altLang="en-US" b="1" dirty="0">
                <a:solidFill>
                  <a:srgbClr val="FF0000"/>
                </a:solidFill>
              </a:rPr>
              <a:t>我国教育取得了哪些</a:t>
            </a:r>
            <a:r>
              <a:rPr lang="zh-CN" altLang="en-US" b="1" dirty="0" smtClean="0">
                <a:solidFill>
                  <a:srgbClr val="FF0000"/>
                </a:solidFill>
              </a:rPr>
              <a:t>成就</a:t>
            </a:r>
            <a:r>
              <a:rPr lang="en-US" altLang="zh-CN" b="1" dirty="0" smtClean="0">
                <a:solidFill>
                  <a:srgbClr val="FF0000"/>
                </a:solidFill>
              </a:rPr>
              <a:t>——</a:t>
            </a:r>
            <a:endParaRPr lang="zh-CN" altLang="en-US" b="1" dirty="0">
              <a:solidFill>
                <a:srgbClr val="FF0000"/>
              </a:solidFill>
            </a:endParaRPr>
          </a:p>
          <a:p>
            <a:pPr marL="0" indent="0">
              <a:buNone/>
            </a:pPr>
            <a:r>
              <a:rPr lang="zh-CN" altLang="en-US" b="1" dirty="0"/>
              <a:t>九年义务教育全面普及、高等教育大众化得以实现，职业教育不断发展。解决了“有学上”的问题。</a:t>
            </a:r>
          </a:p>
        </p:txBody>
      </p:sp>
      <p:sp>
        <p:nvSpPr>
          <p:cNvPr id="11267" name="WordArt 3"/>
          <p:cNvSpPr>
            <a:spLocks noChangeArrowheads="1" noChangeShapeType="1"/>
          </p:cNvSpPr>
          <p:nvPr/>
        </p:nvSpPr>
        <p:spPr bwMode="auto">
          <a:xfrm>
            <a:off x="514633" y="404812"/>
            <a:ext cx="2519363" cy="1081087"/>
          </a:xfrm>
          <a:prstGeom prst="rect">
            <a:avLst/>
          </a:prstGeom>
        </p:spPr>
        <p:txBody>
          <a:bodyPr wrap="none" fromWordArt="1">
            <a:prstTxWarp prst="textSlantUp">
              <a:avLst>
                <a:gd name="adj" fmla="val 55556"/>
              </a:avLst>
            </a:prstTxWarp>
          </a:bodyPr>
          <a:lstStyle/>
          <a:p>
            <a:pPr algn="ctr"/>
            <a:r>
              <a:rPr lang="zh-CN" altLang="en-US" sz="3600" dirty="0">
                <a:ln w="9525" cmpd="sng">
                  <a:solidFill>
                    <a:srgbClr val="99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75000"/>
                    </a:srgbClr>
                  </a:outerShdw>
                </a:effectLst>
                <a:latin typeface="宋体"/>
                <a:ea typeface="宋体"/>
              </a:rPr>
              <a:t>教育问题</a:t>
            </a:r>
          </a:p>
        </p:txBody>
      </p:sp>
      <p:sp>
        <p:nvSpPr>
          <p:cNvPr id="2" name="矩形 1"/>
          <p:cNvSpPr/>
          <p:nvPr/>
        </p:nvSpPr>
        <p:spPr>
          <a:xfrm>
            <a:off x="514632" y="1772816"/>
            <a:ext cx="8233831" cy="1323439"/>
          </a:xfrm>
          <a:prstGeom prst="rect">
            <a:avLst/>
          </a:prstGeom>
        </p:spPr>
        <p:txBody>
          <a:bodyPr wrap="square">
            <a:spAutoFit/>
          </a:bodyPr>
          <a:lstStyle/>
          <a:p>
            <a:r>
              <a:rPr lang="zh-CN" altLang="en-US" sz="4000" b="1" kern="0" dirty="0">
                <a:solidFill>
                  <a:srgbClr val="FF3300"/>
                </a:solidFill>
                <a:latin typeface="黑体" pitchFamily="49" charset="-122"/>
                <a:ea typeface="黑体" pitchFamily="49" charset="-122"/>
                <a:cs typeface="+mj-cs"/>
              </a:rPr>
              <a:t>(一)、提高教育质量，促进教育公平，做到学有所</a:t>
            </a:r>
            <a:r>
              <a:rPr lang="zh-CN" altLang="en-US" sz="4000" b="1" kern="0" dirty="0" smtClean="0">
                <a:solidFill>
                  <a:srgbClr val="FF3300"/>
                </a:solidFill>
                <a:latin typeface="黑体" pitchFamily="49" charset="-122"/>
                <a:ea typeface="黑体" pitchFamily="49" charset="-122"/>
                <a:cs typeface="+mj-cs"/>
              </a:rPr>
              <a:t>教</a:t>
            </a:r>
            <a:r>
              <a:rPr lang="zh-CN" altLang="en-US" sz="4000" b="1" kern="0" dirty="0">
                <a:solidFill>
                  <a:srgbClr val="FF3300"/>
                </a:solidFill>
                <a:latin typeface="黑体" pitchFamily="49" charset="-122"/>
                <a:ea typeface="黑体" pitchFamily="49" charset="-122"/>
                <a:cs typeface="+mj-cs"/>
              </a:rPr>
              <a:t>。</a:t>
            </a:r>
            <a:endParaRPr lang="zh-CN" altLang="en-US" dirty="0"/>
          </a:p>
        </p:txBody>
      </p:sp>
    </p:spTree>
    <p:extLst>
      <p:ext uri="{BB962C8B-B14F-4D97-AF65-F5344CB8AC3E}">
        <p14:creationId xmlns:p14="http://schemas.microsoft.com/office/powerpoint/2010/main" xmlns="" val="885054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blinds(horizontal)">
                                      <p:cBhvr>
                                        <p:cTn id="7" dur="5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blinds(horizontal)">
                                      <p:cBhvr>
                                        <p:cTn id="12" dur="500"/>
                                        <p:tgtEl>
                                          <p:spTgt spid="1126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2">
            <a:lum bright="-6000" contrast="24000"/>
            <a:extLst>
              <a:ext uri="{28A0092B-C50C-407E-A947-70E740481C1C}">
                <a14:useLocalDpi xmlns:a14="http://schemas.microsoft.com/office/drawing/2010/main" xmlns="" val="0"/>
              </a:ext>
            </a:extLst>
          </a:blip>
          <a:srcRect t="13463" b="2477"/>
          <a:stretch>
            <a:fillRect/>
          </a:stretch>
        </p:blipFill>
        <p:spPr bwMode="auto">
          <a:xfrm>
            <a:off x="-59053" y="8255"/>
            <a:ext cx="9203053" cy="24053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435" name="Oval 7"/>
          <p:cNvSpPr>
            <a:spLocks noChangeArrowheads="1"/>
          </p:cNvSpPr>
          <p:nvPr/>
        </p:nvSpPr>
        <p:spPr bwMode="auto">
          <a:xfrm>
            <a:off x="3770315" y="5300667"/>
            <a:ext cx="1755775" cy="1500187"/>
          </a:xfrm>
          <a:prstGeom prst="ellipse">
            <a:avLst/>
          </a:prstGeom>
          <a:solidFill>
            <a:schemeClr val="bg1"/>
          </a:solidFill>
          <a:ln w="9525">
            <a:solidFill>
              <a:schemeClr val="tx1"/>
            </a:solidFill>
            <a:round/>
          </a:ln>
        </p:spPr>
        <p:txBody>
          <a:bodyPr wrap="none" anchor="ctr"/>
          <a:lstStyle/>
          <a:p>
            <a:pPr algn="ctr"/>
            <a:r>
              <a:rPr lang="zh-CN" altLang="en-US" sz="5400">
                <a:solidFill>
                  <a:srgbClr val="FF0000"/>
                </a:solidFill>
                <a:latin typeface="楷体_GB2312" pitchFamily="49" charset="-122"/>
                <a:ea typeface="楷体_GB2312" pitchFamily="49" charset="-122"/>
              </a:rPr>
              <a:t>成就</a:t>
            </a:r>
          </a:p>
        </p:txBody>
      </p:sp>
      <p:sp>
        <p:nvSpPr>
          <p:cNvPr id="2" name="文本框 1"/>
          <p:cNvSpPr txBox="1">
            <a:spLocks noChangeArrowheads="1"/>
          </p:cNvSpPr>
          <p:nvPr/>
        </p:nvSpPr>
        <p:spPr bwMode="auto">
          <a:xfrm>
            <a:off x="-59053" y="2565400"/>
            <a:ext cx="9257665" cy="452431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dirty="0" smtClean="0">
                <a:solidFill>
                  <a:srgbClr val="0000FF"/>
                </a:solidFill>
                <a:latin typeface="微软雅黑" panose="020B0503020204020204" pitchFamily="34" charset="-122"/>
                <a:ea typeface="微软雅黑" panose="020B0503020204020204" pitchFamily="34" charset="-122"/>
              </a:rPr>
              <a:t>党和政府为促进教育事业的发展，采取了哪些举措？</a:t>
            </a:r>
          </a:p>
          <a:p>
            <a:pPr>
              <a:lnSpc>
                <a:spcPct val="150000"/>
              </a:lnSpc>
            </a:pPr>
            <a:r>
              <a:rPr lang="en-US" altLang="zh-CN" sz="3200" dirty="0" smtClean="0">
                <a:latin typeface="微软雅黑" panose="020B0503020204020204" pitchFamily="34" charset="-122"/>
                <a:ea typeface="微软雅黑" panose="020B0503020204020204" pitchFamily="34" charset="-122"/>
              </a:rPr>
              <a:t>1</a:t>
            </a:r>
            <a:r>
              <a:rPr lang="zh-CN" altLang="en-US" sz="3200" dirty="0">
                <a:latin typeface="微软雅黑" panose="020B0503020204020204" pitchFamily="34" charset="-122"/>
                <a:ea typeface="微软雅黑" panose="020B0503020204020204" pitchFamily="34" charset="-122"/>
              </a:rPr>
              <a:t>、实施城乡免费</a:t>
            </a:r>
            <a:r>
              <a:rPr lang="zh-CN" altLang="en-US" sz="3200" dirty="0" smtClean="0">
                <a:latin typeface="微软雅黑" panose="020B0503020204020204" pitchFamily="34" charset="-122"/>
                <a:ea typeface="微软雅黑" panose="020B0503020204020204" pitchFamily="34" charset="-122"/>
              </a:rPr>
              <a:t>义务教育；</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r>
              <a:rPr lang="en-US" altLang="zh-CN" sz="3200" dirty="0" smtClean="0">
                <a:latin typeface="微软雅黑" panose="020B0503020204020204" pitchFamily="34" charset="-122"/>
                <a:ea typeface="微软雅黑" panose="020B0503020204020204" pitchFamily="34" charset="-122"/>
              </a:rPr>
              <a:t>2</a:t>
            </a:r>
            <a:r>
              <a:rPr lang="zh-CN" altLang="en-US" sz="3200" dirty="0">
                <a:latin typeface="微软雅黑" panose="020B0503020204020204" pitchFamily="34" charset="-122"/>
                <a:ea typeface="微软雅黑" panose="020B0503020204020204" pitchFamily="34" charset="-122"/>
              </a:rPr>
              <a:t>、实施农村贫困地区学生营养改善</a:t>
            </a:r>
            <a:r>
              <a:rPr lang="zh-CN" altLang="en-US" sz="3200" dirty="0" smtClean="0">
                <a:latin typeface="微软雅黑" panose="020B0503020204020204" pitchFamily="34" charset="-122"/>
                <a:ea typeface="微软雅黑" panose="020B0503020204020204" pitchFamily="34" charset="-122"/>
              </a:rPr>
              <a:t>计划；</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r>
              <a:rPr lang="en-US" altLang="zh-CN" sz="3200" dirty="0" smtClean="0">
                <a:latin typeface="微软雅黑" panose="020B0503020204020204" pitchFamily="34" charset="-122"/>
                <a:ea typeface="微软雅黑" panose="020B0503020204020204" pitchFamily="34" charset="-122"/>
              </a:rPr>
              <a:t>3</a:t>
            </a:r>
            <a:r>
              <a:rPr lang="zh-CN" altLang="en-US" sz="3200" dirty="0">
                <a:latin typeface="微软雅黑" panose="020B0503020204020204" pitchFamily="34" charset="-122"/>
                <a:ea typeface="微软雅黑" panose="020B0503020204020204" pitchFamily="34" charset="-122"/>
              </a:rPr>
              <a:t>、大力发展免费职业教育</a:t>
            </a:r>
          </a:p>
          <a:p>
            <a:pPr>
              <a:lnSpc>
                <a:spcPct val="150000"/>
              </a:lnSpc>
            </a:pPr>
            <a:r>
              <a:rPr lang="en-US" altLang="zh-CN" sz="3200" dirty="0" smtClean="0">
                <a:latin typeface="微软雅黑" panose="020B0503020204020204" pitchFamily="34" charset="-122"/>
                <a:ea typeface="微软雅黑" panose="020B0503020204020204" pitchFamily="34" charset="-122"/>
              </a:rPr>
              <a:t>4</a:t>
            </a:r>
            <a:r>
              <a:rPr lang="zh-CN" altLang="en-US" sz="3200" dirty="0">
                <a:latin typeface="微软雅黑" panose="020B0503020204020204" pitchFamily="34" charset="-122"/>
                <a:ea typeface="微软雅黑" panose="020B0503020204020204" pitchFamily="34" charset="-122"/>
              </a:rPr>
              <a:t>、建立健全奖学金、助学金</a:t>
            </a:r>
            <a:r>
              <a:rPr lang="zh-CN" altLang="en-US" sz="3200" dirty="0" smtClean="0">
                <a:latin typeface="微软雅黑" panose="020B0503020204020204" pitchFamily="34" charset="-122"/>
                <a:ea typeface="微软雅黑" panose="020B0503020204020204" pitchFamily="34" charset="-122"/>
              </a:rPr>
              <a:t>制度；</a:t>
            </a:r>
            <a:endParaRPr lang="en-US" altLang="zh-CN" sz="3200" dirty="0" smtClean="0">
              <a:latin typeface="微软雅黑" panose="020B0503020204020204" pitchFamily="34" charset="-122"/>
              <a:ea typeface="微软雅黑" panose="020B0503020204020204" pitchFamily="34" charset="-122"/>
            </a:endParaRPr>
          </a:p>
          <a:p>
            <a:pPr>
              <a:lnSpc>
                <a:spcPct val="150000"/>
              </a:lnSpc>
            </a:pPr>
            <a:r>
              <a:rPr lang="en-US" altLang="zh-CN" sz="3200" dirty="0" smtClean="0">
                <a:latin typeface="微软雅黑" panose="020B0503020204020204" pitchFamily="34" charset="-122"/>
                <a:ea typeface="微软雅黑" panose="020B0503020204020204" pitchFamily="34" charset="-122"/>
              </a:rPr>
              <a:t>5</a:t>
            </a:r>
            <a:r>
              <a:rPr lang="zh-CN" altLang="en-US" sz="3200" dirty="0">
                <a:latin typeface="微软雅黑" panose="020B0503020204020204" pitchFamily="34" charset="-122"/>
                <a:ea typeface="微软雅黑" panose="020B0503020204020204" pitchFamily="34" charset="-122"/>
              </a:rPr>
              <a:t>、实行区域内教师流动制度</a:t>
            </a:r>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 calcmode="lin" valueType="num">
                                      <p:cBhvr additive="base">
                                        <p:cTn id="2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468313" y="1701800"/>
            <a:ext cx="8229600" cy="4525963"/>
          </a:xfrm>
        </p:spPr>
        <p:txBody>
          <a:bodyPr/>
          <a:lstStyle/>
          <a:p>
            <a:pPr marL="0" indent="0">
              <a:buNone/>
            </a:pPr>
            <a:r>
              <a:rPr lang="zh-CN" altLang="en-US" b="1" dirty="0">
                <a:solidFill>
                  <a:srgbClr val="FF3300"/>
                </a:solidFill>
              </a:rPr>
              <a:t>(二)、促进就业，实现劳有</a:t>
            </a:r>
            <a:r>
              <a:rPr lang="zh-CN" altLang="en-US" b="1" dirty="0" smtClean="0">
                <a:solidFill>
                  <a:srgbClr val="FF3300"/>
                </a:solidFill>
              </a:rPr>
              <a:t>所得</a:t>
            </a:r>
            <a:endParaRPr lang="en-US" altLang="zh-CN" b="1" dirty="0" smtClean="0">
              <a:solidFill>
                <a:srgbClr val="FF3300"/>
              </a:solidFill>
            </a:endParaRPr>
          </a:p>
          <a:p>
            <a:pPr marL="0" indent="0">
              <a:buNone/>
            </a:pPr>
            <a:endParaRPr lang="zh-CN" altLang="en-US" b="1" dirty="0">
              <a:solidFill>
                <a:srgbClr val="FF3300"/>
              </a:solidFill>
            </a:endParaRPr>
          </a:p>
          <a:p>
            <a:pPr marL="0" indent="0">
              <a:buNone/>
            </a:pPr>
            <a:r>
              <a:rPr lang="zh-CN" altLang="en-US" b="1" dirty="0" smtClean="0">
                <a:solidFill>
                  <a:srgbClr val="FF0000"/>
                </a:solidFill>
              </a:rPr>
              <a:t>为什么要促进就业</a:t>
            </a:r>
            <a:r>
              <a:rPr lang="en-US" altLang="zh-CN" b="1" dirty="0" smtClean="0">
                <a:solidFill>
                  <a:srgbClr val="FF0000"/>
                </a:solidFill>
              </a:rPr>
              <a:t>——</a:t>
            </a:r>
          </a:p>
          <a:p>
            <a:pPr marL="0" indent="0">
              <a:buNone/>
            </a:pPr>
            <a:r>
              <a:rPr lang="zh-CN" altLang="en-US" b="1" dirty="0" smtClean="0">
                <a:solidFill>
                  <a:srgbClr val="FF0000"/>
                </a:solidFill>
              </a:rPr>
              <a:t>就业</a:t>
            </a:r>
            <a:r>
              <a:rPr lang="zh-CN" altLang="en-US" b="1" dirty="0">
                <a:solidFill>
                  <a:srgbClr val="FF0000"/>
                </a:solidFill>
              </a:rPr>
              <a:t>是民生之本，收入分配是民生之源。</a:t>
            </a:r>
          </a:p>
          <a:p>
            <a:pPr marL="0" indent="0">
              <a:buNone/>
            </a:pPr>
            <a:r>
              <a:rPr lang="zh-CN" altLang="en-US" b="1" dirty="0" smtClean="0">
                <a:solidFill>
                  <a:srgbClr val="FF0000"/>
                </a:solidFill>
              </a:rPr>
              <a:t>就业关乎个人生计和价值实现。</a:t>
            </a:r>
            <a:r>
              <a:rPr lang="zh-CN" altLang="en-US" b="1" dirty="0" smtClean="0"/>
              <a:t>为促进就业，国家采取积极的就业政策，</a:t>
            </a:r>
            <a:r>
              <a:rPr lang="zh-CN" altLang="en-US" b="1" u="sng" dirty="0" smtClean="0"/>
              <a:t>千方百计拓展就业渠道，增加就业岗位</a:t>
            </a:r>
            <a:r>
              <a:rPr lang="zh-CN" altLang="en-US" b="1" dirty="0" smtClean="0"/>
              <a:t>，同时，提升劳动者素质，提高劳动者收入。</a:t>
            </a:r>
            <a:endParaRPr lang="zh-CN" altLang="en-US" b="1" dirty="0"/>
          </a:p>
        </p:txBody>
      </p:sp>
      <p:sp>
        <p:nvSpPr>
          <p:cNvPr id="13316" name="WordArt 4"/>
          <p:cNvSpPr>
            <a:spLocks noChangeArrowheads="1" noChangeShapeType="1"/>
          </p:cNvSpPr>
          <p:nvPr/>
        </p:nvSpPr>
        <p:spPr bwMode="auto">
          <a:xfrm>
            <a:off x="755576" y="620688"/>
            <a:ext cx="2592462" cy="720179"/>
          </a:xfrm>
          <a:prstGeom prst="rect">
            <a:avLst/>
          </a:prstGeom>
          <a:extLst>
            <a:ext uri="{91240B29-F687-4F45-9708-019B960494DF}">
              <a14:hiddenLine xmlns:a14="http://schemas.microsoft.com/office/drawing/2010/main" xmlns="" w="9525">
                <a:noFill/>
                <a:round/>
                <a:headEnd/>
                <a:tailEnd/>
              </a14:hiddenLine>
            </a:ext>
          </a:extLst>
        </p:spPr>
        <p:txBody>
          <a:bodyPr wrap="none" fromWordArt="1">
            <a:prstTxWarp prst="textCascadeUp">
              <a:avLst>
                <a:gd name="adj" fmla="val 44444"/>
              </a:avLst>
            </a:prstTxWarp>
            <a:scene3d>
              <a:camera prst="legacyPerspectiveFront">
                <a:rot lat="20519999" lon="1080000" rev="0"/>
              </a:camera>
              <a:lightRig rig="legacyFlat1" dir="r"/>
            </a:scene3d>
            <a:sp3d extrusionH="430200" prstMaterial="legacyMatte">
              <a:extrusionClr>
                <a:srgbClr val="FF6600"/>
              </a:extrusionClr>
            </a:sp3d>
          </a:bodyPr>
          <a:lstStyle/>
          <a:p>
            <a:pPr algn="ctr"/>
            <a:r>
              <a:rPr lang="zh-CN" altLang="en-US" sz="3600" dirty="0">
                <a:gradFill rotWithShape="0">
                  <a:gsLst>
                    <a:gs pos="0">
                      <a:srgbClr val="FFE701"/>
                    </a:gs>
                    <a:gs pos="100000">
                      <a:srgbClr val="FE3E02"/>
                    </a:gs>
                  </a:gsLst>
                  <a:lin ang="5400000" scaled="1"/>
                </a:gradFill>
                <a:latin typeface="宋体"/>
                <a:ea typeface="宋体"/>
              </a:rPr>
              <a:t>就业问题</a:t>
            </a:r>
          </a:p>
        </p:txBody>
      </p:sp>
    </p:spTree>
    <p:extLst>
      <p:ext uri="{BB962C8B-B14F-4D97-AF65-F5344CB8AC3E}">
        <p14:creationId xmlns:p14="http://schemas.microsoft.com/office/powerpoint/2010/main" xmlns="" val="36287631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p:cTn id="7" dur="500" fill="hold"/>
                                        <p:tgtEl>
                                          <p:spTgt spid="1331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3315">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33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315">
                                            <p:txEl>
                                              <p:pRg st="2" end="2"/>
                                            </p:txEl>
                                          </p:spTgt>
                                        </p:tgtEl>
                                        <p:attrNameLst>
                                          <p:attrName>style.visibility</p:attrName>
                                        </p:attrNameLst>
                                      </p:cBhvr>
                                      <p:to>
                                        <p:strVal val="visible"/>
                                      </p:to>
                                    </p:set>
                                    <p:anim calcmode="lin" valueType="num">
                                      <p:cBhvr>
                                        <p:cTn id="14" dur="500" fill="hold"/>
                                        <p:tgtEl>
                                          <p:spTgt spid="13315">
                                            <p:txEl>
                                              <p:pRg st="2" end="2"/>
                                            </p:txEl>
                                          </p:spTgt>
                                        </p:tgtEl>
                                        <p:attrNameLst>
                                          <p:attrName>ppt_w</p:attrName>
                                        </p:attrNameLst>
                                      </p:cBhvr>
                                      <p:tavLst>
                                        <p:tav tm="0">
                                          <p:val>
                                            <p:fltVal val="0"/>
                                          </p:val>
                                        </p:tav>
                                        <p:tav tm="100000">
                                          <p:val>
                                            <p:strVal val="#ppt_w"/>
                                          </p:val>
                                        </p:tav>
                                      </p:tavLst>
                                    </p:anim>
                                    <p:anim calcmode="lin" valueType="num">
                                      <p:cBhvr>
                                        <p:cTn id="15" dur="500" fill="hold"/>
                                        <p:tgtEl>
                                          <p:spTgt spid="13315">
                                            <p:txEl>
                                              <p:pRg st="2" end="2"/>
                                            </p:txEl>
                                          </p:spTgt>
                                        </p:tgtEl>
                                        <p:attrNameLst>
                                          <p:attrName>ppt_h</p:attrName>
                                        </p:attrNameLst>
                                      </p:cBhvr>
                                      <p:tavLst>
                                        <p:tav tm="0">
                                          <p:val>
                                            <p:fltVal val="0"/>
                                          </p:val>
                                        </p:tav>
                                        <p:tav tm="100000">
                                          <p:val>
                                            <p:strVal val="#ppt_h"/>
                                          </p:val>
                                        </p:tav>
                                      </p:tavLst>
                                    </p:anim>
                                    <p:animEffect transition="in" filter="fade">
                                      <p:cBhvr>
                                        <p:cTn id="16" dur="500"/>
                                        <p:tgtEl>
                                          <p:spTgt spid="1331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3315">
                                            <p:txEl>
                                              <p:pRg st="3" end="3"/>
                                            </p:txEl>
                                          </p:spTgt>
                                        </p:tgtEl>
                                        <p:attrNameLst>
                                          <p:attrName>style.visibility</p:attrName>
                                        </p:attrNameLst>
                                      </p:cBhvr>
                                      <p:to>
                                        <p:strVal val="visible"/>
                                      </p:to>
                                    </p:set>
                                    <p:anim calcmode="lin" valueType="num">
                                      <p:cBhvr>
                                        <p:cTn id="21" dur="500" fill="hold"/>
                                        <p:tgtEl>
                                          <p:spTgt spid="13315">
                                            <p:txEl>
                                              <p:pRg st="3" end="3"/>
                                            </p:txEl>
                                          </p:spTgt>
                                        </p:tgtEl>
                                        <p:attrNameLst>
                                          <p:attrName>ppt_w</p:attrName>
                                        </p:attrNameLst>
                                      </p:cBhvr>
                                      <p:tavLst>
                                        <p:tav tm="0">
                                          <p:val>
                                            <p:fltVal val="0"/>
                                          </p:val>
                                        </p:tav>
                                        <p:tav tm="100000">
                                          <p:val>
                                            <p:strVal val="#ppt_w"/>
                                          </p:val>
                                        </p:tav>
                                      </p:tavLst>
                                    </p:anim>
                                    <p:anim calcmode="lin" valueType="num">
                                      <p:cBhvr>
                                        <p:cTn id="22" dur="500" fill="hold"/>
                                        <p:tgtEl>
                                          <p:spTgt spid="13315">
                                            <p:txEl>
                                              <p:pRg st="3" end="3"/>
                                            </p:txEl>
                                          </p:spTgt>
                                        </p:tgtEl>
                                        <p:attrNameLst>
                                          <p:attrName>ppt_h</p:attrName>
                                        </p:attrNameLst>
                                      </p:cBhvr>
                                      <p:tavLst>
                                        <p:tav tm="0">
                                          <p:val>
                                            <p:fltVal val="0"/>
                                          </p:val>
                                        </p:tav>
                                        <p:tav tm="100000">
                                          <p:val>
                                            <p:strVal val="#ppt_h"/>
                                          </p:val>
                                        </p:tav>
                                      </p:tavLst>
                                    </p:anim>
                                    <p:animEffect transition="in" filter="fade">
                                      <p:cBhvr>
                                        <p:cTn id="23" dur="500"/>
                                        <p:tgtEl>
                                          <p:spTgt spid="133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0" y="1600200"/>
            <a:ext cx="9144000" cy="4525963"/>
          </a:xfrm>
        </p:spPr>
        <p:txBody>
          <a:bodyPr/>
          <a:lstStyle/>
          <a:p>
            <a:pPr>
              <a:lnSpc>
                <a:spcPct val="90000"/>
              </a:lnSpc>
            </a:pPr>
            <a:r>
              <a:rPr lang="zh-CN" altLang="en-US" sz="3600" b="1" dirty="0">
                <a:solidFill>
                  <a:srgbClr val="FF3300"/>
                </a:solidFill>
              </a:rPr>
              <a:t>(三)、健全社会保障制度，实现病有所医、老有所养、住有所</a:t>
            </a:r>
            <a:r>
              <a:rPr lang="zh-CN" altLang="en-US" sz="3600" b="1" dirty="0" smtClean="0">
                <a:solidFill>
                  <a:srgbClr val="FF3300"/>
                </a:solidFill>
              </a:rPr>
              <a:t>居</a:t>
            </a:r>
            <a:endParaRPr lang="en-US" altLang="zh-CN" sz="3600" b="1" dirty="0" smtClean="0">
              <a:solidFill>
                <a:srgbClr val="FF3300"/>
              </a:solidFill>
            </a:endParaRPr>
          </a:p>
          <a:p>
            <a:pPr>
              <a:lnSpc>
                <a:spcPct val="90000"/>
              </a:lnSpc>
            </a:pPr>
            <a:endParaRPr lang="zh-CN" altLang="en-US" sz="3600" b="1" dirty="0">
              <a:solidFill>
                <a:srgbClr val="FF3300"/>
              </a:solidFill>
            </a:endParaRPr>
          </a:p>
          <a:p>
            <a:pPr>
              <a:lnSpc>
                <a:spcPct val="90000"/>
              </a:lnSpc>
            </a:pPr>
            <a:r>
              <a:rPr lang="zh-CN" altLang="en-US" sz="2800" b="1" dirty="0">
                <a:solidFill>
                  <a:srgbClr val="FF0000"/>
                </a:solidFill>
              </a:rPr>
              <a:t>为什么要健全社会保障</a:t>
            </a:r>
            <a:r>
              <a:rPr lang="zh-CN" altLang="en-US" sz="2800" b="1" dirty="0" smtClean="0">
                <a:solidFill>
                  <a:srgbClr val="FF0000"/>
                </a:solidFill>
              </a:rPr>
              <a:t>制度</a:t>
            </a:r>
            <a:r>
              <a:rPr lang="en-US" altLang="zh-CN" sz="2800" b="1" dirty="0" smtClean="0">
                <a:solidFill>
                  <a:srgbClr val="FF0000"/>
                </a:solidFill>
              </a:rPr>
              <a:t>——</a:t>
            </a:r>
            <a:endParaRPr lang="zh-CN" altLang="en-US" sz="2800" b="1" dirty="0">
              <a:solidFill>
                <a:srgbClr val="FF0000"/>
              </a:solidFill>
            </a:endParaRPr>
          </a:p>
          <a:p>
            <a:pPr>
              <a:lnSpc>
                <a:spcPct val="90000"/>
              </a:lnSpc>
            </a:pPr>
            <a:r>
              <a:rPr lang="zh-CN" altLang="en-US" sz="2800" b="1" dirty="0"/>
              <a:t>社会保障是民生的安全网。政府保障和改善民生，要立足于满足人们基本的生存和发展需要，同时对特殊困难人群进行特殊扶持和救助，发挥好保基本、兜底线的作用。</a:t>
            </a:r>
          </a:p>
          <a:p>
            <a:pPr>
              <a:lnSpc>
                <a:spcPct val="90000"/>
              </a:lnSpc>
            </a:pPr>
            <a:r>
              <a:rPr lang="zh-CN" altLang="en-US" sz="2800" b="1" dirty="0"/>
              <a:t>目前，我国社会保障体系建设已进入</a:t>
            </a:r>
            <a:r>
              <a:rPr lang="zh-CN" altLang="en-US" sz="2800" b="1" u="sng" dirty="0"/>
              <a:t>城乡统筹、全民覆盖、全面发展时期</a:t>
            </a:r>
            <a:r>
              <a:rPr lang="zh-CN" altLang="en-US" sz="2800" b="1" dirty="0"/>
              <a:t>。</a:t>
            </a:r>
          </a:p>
          <a:p>
            <a:pPr>
              <a:lnSpc>
                <a:spcPct val="90000"/>
              </a:lnSpc>
            </a:pPr>
            <a:r>
              <a:rPr lang="zh-CN" altLang="en-US" sz="2800" b="1" dirty="0"/>
              <a:t>如全民医保、全民社保</a:t>
            </a:r>
          </a:p>
        </p:txBody>
      </p:sp>
      <p:sp>
        <p:nvSpPr>
          <p:cNvPr id="15364" name="WordArt 4"/>
          <p:cNvSpPr>
            <a:spLocks noChangeArrowheads="1" noChangeShapeType="1"/>
          </p:cNvSpPr>
          <p:nvPr/>
        </p:nvSpPr>
        <p:spPr bwMode="auto">
          <a:xfrm>
            <a:off x="1187450" y="765175"/>
            <a:ext cx="6858000" cy="520700"/>
          </a:xfrm>
          <a:prstGeom prst="rect">
            <a:avLst/>
          </a:prstGeom>
          <a:extLst>
            <a:ext uri="{91240B29-F687-4F45-9708-019B960494DF}">
              <a14:hiddenLine xmlns:a14="http://schemas.microsoft.com/office/drawing/2010/main" xmlns=""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dirty="0">
                <a:solidFill>
                  <a:srgbClr val="FF0000"/>
                </a:solidFill>
                <a:effectLst>
                  <a:outerShdw dist="35921" dir="2700000" algn="ctr" rotWithShape="0">
                    <a:srgbClr val="C0C0C0">
                      <a:alpha val="75999"/>
                    </a:srgbClr>
                  </a:outerShdw>
                </a:effectLst>
                <a:latin typeface="宋体"/>
                <a:ea typeface="宋体"/>
              </a:rPr>
              <a:t>医疗、养老、住房等社会保障问题</a:t>
            </a:r>
          </a:p>
        </p:txBody>
      </p:sp>
    </p:spTree>
    <p:extLst>
      <p:ext uri="{BB962C8B-B14F-4D97-AF65-F5344CB8AC3E}">
        <p14:creationId xmlns:p14="http://schemas.microsoft.com/office/powerpoint/2010/main" xmlns="" val="14359398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blinds(horizontal)">
                                      <p:cBhvr>
                                        <p:cTn id="7" dur="500"/>
                                        <p:tgtEl>
                                          <p:spTgt spid="15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3">
                                            <p:txEl>
                                              <p:pRg st="2" end="2"/>
                                            </p:txEl>
                                          </p:spTgt>
                                        </p:tgtEl>
                                        <p:attrNameLst>
                                          <p:attrName>style.visibility</p:attrName>
                                        </p:attrNameLst>
                                      </p:cBhvr>
                                      <p:to>
                                        <p:strVal val="visible"/>
                                      </p:to>
                                    </p:set>
                                    <p:animEffect transition="in" filter="blinds(horizontal)">
                                      <p:cBhvr>
                                        <p:cTn id="12" dur="500"/>
                                        <p:tgtEl>
                                          <p:spTgt spid="1536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3">
                                            <p:txEl>
                                              <p:pRg st="3" end="3"/>
                                            </p:txEl>
                                          </p:spTgt>
                                        </p:tgtEl>
                                        <p:attrNameLst>
                                          <p:attrName>style.visibility</p:attrName>
                                        </p:attrNameLst>
                                      </p:cBhvr>
                                      <p:to>
                                        <p:strVal val="visible"/>
                                      </p:to>
                                    </p:set>
                                    <p:animEffect transition="in" filter="blinds(horizontal)">
                                      <p:cBhvr>
                                        <p:cTn id="17" dur="500"/>
                                        <p:tgtEl>
                                          <p:spTgt spid="1536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3">
                                            <p:txEl>
                                              <p:pRg st="4" end="4"/>
                                            </p:txEl>
                                          </p:spTgt>
                                        </p:tgtEl>
                                        <p:attrNameLst>
                                          <p:attrName>style.visibility</p:attrName>
                                        </p:attrNameLst>
                                      </p:cBhvr>
                                      <p:to>
                                        <p:strVal val="visible"/>
                                      </p:to>
                                    </p:set>
                                    <p:animEffect transition="in" filter="blinds(horizontal)">
                                      <p:cBhvr>
                                        <p:cTn id="22" dur="500"/>
                                        <p:tgtEl>
                                          <p:spTgt spid="1536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363">
                                            <p:txEl>
                                              <p:pRg st="5" end="5"/>
                                            </p:txEl>
                                          </p:spTgt>
                                        </p:tgtEl>
                                        <p:attrNameLst>
                                          <p:attrName>style.visibility</p:attrName>
                                        </p:attrNameLst>
                                      </p:cBhvr>
                                      <p:to>
                                        <p:strVal val="visible"/>
                                      </p:to>
                                    </p:set>
                                    <p:animEffect transition="in" filter="blinds(horizontal)">
                                      <p:cBhvr>
                                        <p:cTn id="27" dur="500"/>
                                        <p:tgtEl>
                                          <p:spTgt spid="1536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solidFill>
            <a:srgbClr val="FFFF00"/>
          </a:solidFill>
        </p:spPr>
        <p:txBody>
          <a:bodyPr/>
          <a:lstStyle/>
          <a:p>
            <a:r>
              <a:rPr lang="en-US" altLang="zh-CN" sz="3600" dirty="0" smtClean="0"/>
              <a:t/>
            </a:r>
            <a:br>
              <a:rPr lang="en-US" altLang="zh-CN" sz="3600" dirty="0" smtClean="0"/>
            </a:br>
            <a:r>
              <a:rPr lang="zh-CN" altLang="en-US" sz="3600" b="1" dirty="0" smtClean="0"/>
              <a:t>知识梳理：党和政府怎样解民生之忧？</a:t>
            </a:r>
            <a:br>
              <a:rPr lang="zh-CN" altLang="en-US" sz="3600" b="1" dirty="0" smtClean="0"/>
            </a:br>
            <a:endParaRPr lang="zh-CN" altLang="zh-CN" sz="3600" b="1" dirty="0"/>
          </a:p>
        </p:txBody>
      </p:sp>
      <p:sp>
        <p:nvSpPr>
          <p:cNvPr id="16387" name="Rectangle 3"/>
          <p:cNvSpPr>
            <a:spLocks noGrp="1" noChangeArrowheads="1"/>
          </p:cNvSpPr>
          <p:nvPr>
            <p:ph type="body" idx="1"/>
          </p:nvPr>
        </p:nvSpPr>
        <p:spPr/>
        <p:txBody>
          <a:bodyPr/>
          <a:lstStyle/>
          <a:p>
            <a:pPr marL="0" indent="0">
              <a:buNone/>
            </a:pPr>
            <a:r>
              <a:rPr lang="zh-CN" altLang="en-US" sz="3600" b="1" dirty="0" smtClean="0">
                <a:solidFill>
                  <a:srgbClr val="FF3300"/>
                </a:solidFill>
                <a:latin typeface="黑体" pitchFamily="49" charset="-122"/>
                <a:ea typeface="黑体" pitchFamily="49" charset="-122"/>
              </a:rPr>
              <a:t>(</a:t>
            </a:r>
            <a:r>
              <a:rPr lang="zh-CN" altLang="en-US" sz="3600" b="1" dirty="0">
                <a:solidFill>
                  <a:srgbClr val="FF3300"/>
                </a:solidFill>
                <a:latin typeface="黑体" pitchFamily="49" charset="-122"/>
                <a:ea typeface="黑体" pitchFamily="49" charset="-122"/>
              </a:rPr>
              <a:t>一)、提高教育质量，促进教育公平，做到学有所</a:t>
            </a:r>
            <a:r>
              <a:rPr lang="zh-CN" altLang="en-US" sz="3600" b="1" dirty="0" smtClean="0">
                <a:solidFill>
                  <a:srgbClr val="FF3300"/>
                </a:solidFill>
                <a:latin typeface="黑体" pitchFamily="49" charset="-122"/>
                <a:ea typeface="黑体" pitchFamily="49" charset="-122"/>
              </a:rPr>
              <a:t>教</a:t>
            </a:r>
            <a:endParaRPr lang="en-US" altLang="zh-CN" sz="3600" b="1" dirty="0" smtClean="0">
              <a:solidFill>
                <a:srgbClr val="FF3300"/>
              </a:solidFill>
              <a:latin typeface="黑体" pitchFamily="49" charset="-122"/>
              <a:ea typeface="黑体" pitchFamily="49" charset="-122"/>
            </a:endParaRPr>
          </a:p>
          <a:p>
            <a:pPr marL="0" indent="0">
              <a:buNone/>
            </a:pPr>
            <a:r>
              <a:rPr lang="zh-CN" altLang="en-US" sz="3600" b="1" dirty="0">
                <a:solidFill>
                  <a:srgbClr val="FF3300"/>
                </a:solidFill>
                <a:latin typeface="黑体" pitchFamily="49" charset="-122"/>
                <a:ea typeface="黑体" pitchFamily="49" charset="-122"/>
              </a:rPr>
              <a:t/>
            </a:r>
            <a:br>
              <a:rPr lang="zh-CN" altLang="en-US" sz="3600" b="1" dirty="0">
                <a:solidFill>
                  <a:srgbClr val="FF3300"/>
                </a:solidFill>
                <a:latin typeface="黑体" pitchFamily="49" charset="-122"/>
                <a:ea typeface="黑体" pitchFamily="49" charset="-122"/>
              </a:rPr>
            </a:br>
            <a:r>
              <a:rPr lang="zh-CN" altLang="en-US" sz="3600" b="1" dirty="0">
                <a:solidFill>
                  <a:srgbClr val="FF3300"/>
                </a:solidFill>
                <a:latin typeface="黑体" pitchFamily="49" charset="-122"/>
                <a:ea typeface="黑体" pitchFamily="49" charset="-122"/>
              </a:rPr>
              <a:t>(二)、促进就业，实现劳有</a:t>
            </a:r>
            <a:r>
              <a:rPr lang="zh-CN" altLang="en-US" sz="3600" b="1" dirty="0" smtClean="0">
                <a:solidFill>
                  <a:srgbClr val="FF3300"/>
                </a:solidFill>
                <a:latin typeface="黑体" pitchFamily="49" charset="-122"/>
                <a:ea typeface="黑体" pitchFamily="49" charset="-122"/>
              </a:rPr>
              <a:t>所得</a:t>
            </a:r>
            <a:endParaRPr lang="en-US" altLang="zh-CN" sz="3600" b="1" dirty="0" smtClean="0">
              <a:solidFill>
                <a:srgbClr val="FF3300"/>
              </a:solidFill>
              <a:latin typeface="黑体" pitchFamily="49" charset="-122"/>
              <a:ea typeface="黑体" pitchFamily="49" charset="-122"/>
            </a:endParaRPr>
          </a:p>
          <a:p>
            <a:pPr marL="0" indent="0">
              <a:buNone/>
            </a:pPr>
            <a:endParaRPr lang="zh-CN" altLang="en-US" sz="3600" b="1" dirty="0">
              <a:solidFill>
                <a:srgbClr val="FF3300"/>
              </a:solidFill>
              <a:latin typeface="黑体" pitchFamily="49" charset="-122"/>
              <a:ea typeface="黑体" pitchFamily="49" charset="-122"/>
            </a:endParaRPr>
          </a:p>
          <a:p>
            <a:pPr marL="0" indent="0">
              <a:buNone/>
            </a:pPr>
            <a:r>
              <a:rPr lang="zh-CN" altLang="en-US" sz="3600" b="1" dirty="0">
                <a:solidFill>
                  <a:srgbClr val="FF3300"/>
                </a:solidFill>
                <a:latin typeface="黑体" pitchFamily="49" charset="-122"/>
                <a:ea typeface="黑体" pitchFamily="49" charset="-122"/>
              </a:rPr>
              <a:t>(三)、健全社会保障制度，实现病有所医、老有所养、住有所居</a:t>
            </a:r>
          </a:p>
          <a:p>
            <a:endParaRPr lang="zh-CN" altLang="en-US" b="1" dirty="0">
              <a:solidFill>
                <a:srgbClr val="FF3300"/>
              </a:solidFill>
            </a:endParaRPr>
          </a:p>
          <a:p>
            <a:endParaRPr lang="zh-CN" altLang="en-US" dirty="0"/>
          </a:p>
        </p:txBody>
      </p:sp>
    </p:spTree>
    <p:extLst>
      <p:ext uri="{BB962C8B-B14F-4D97-AF65-F5344CB8AC3E}">
        <p14:creationId xmlns:p14="http://schemas.microsoft.com/office/powerpoint/2010/main" xmlns="" val="23040823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7" dur="500"/>
                                        <p:tgtEl>
                                          <p:spTgt spid="1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blinds(horizontal)">
                                      <p:cBhvr>
                                        <p:cTn id="12" dur="500"/>
                                        <p:tgtEl>
                                          <p:spTgt spid="163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87">
                                            <p:txEl>
                                              <p:pRg st="3" end="3"/>
                                            </p:txEl>
                                          </p:spTgt>
                                        </p:tgtEl>
                                        <p:attrNameLst>
                                          <p:attrName>style.visibility</p:attrName>
                                        </p:attrNameLst>
                                      </p:cBhvr>
                                      <p:to>
                                        <p:strVal val="visible"/>
                                      </p:to>
                                    </p:set>
                                    <p:animEffect transition="in" filter="blinds(horizontal)">
                                      <p:cBhvr>
                                        <p:cTn id="17"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18457" y="1700808"/>
            <a:ext cx="8545195" cy="4031873"/>
          </a:xfrm>
          <a:prstGeom prst="rect">
            <a:avLst/>
          </a:prstGeom>
          <a:noFill/>
        </p:spPr>
        <p:txBody>
          <a:bodyPr wrap="square" rtlCol="0" anchor="t">
            <a:spAutoFit/>
          </a:bodyPr>
          <a:lstStyle/>
          <a:p>
            <a:endParaRPr lang="en-US" altLang="zh-CN" sz="3200" b="1" dirty="0">
              <a:latin typeface="微软雅黑" panose="020B0503020204020204" pitchFamily="34" charset="-122"/>
              <a:ea typeface="微软雅黑" panose="020B0503020204020204" pitchFamily="34" charset="-122"/>
              <a:sym typeface="+mn-ea"/>
            </a:endParaRPr>
          </a:p>
          <a:p>
            <a:r>
              <a:rPr lang="en-US" altLang="zh-CN" sz="3200" b="1" dirty="0" smtClean="0">
                <a:latin typeface="微软雅黑" panose="020B0503020204020204" pitchFamily="34" charset="-122"/>
                <a:ea typeface="微软雅黑" panose="020B0503020204020204" pitchFamily="34" charset="-122"/>
                <a:sym typeface="+mn-ea"/>
              </a:rPr>
              <a:t>1</a:t>
            </a:r>
            <a:r>
              <a:rPr lang="zh-CN" altLang="en-US" sz="3200" b="1" dirty="0">
                <a:latin typeface="微软雅黑" panose="020B0503020204020204" pitchFamily="34" charset="-122"/>
                <a:ea typeface="微软雅黑" panose="020B0503020204020204" pitchFamily="34" charset="-122"/>
                <a:sym typeface="+mn-ea"/>
              </a:rPr>
              <a:t>、我国贯彻</a:t>
            </a:r>
            <a:r>
              <a:rPr lang="zh-CN" altLang="en-US" sz="3200" b="1" dirty="0" smtClean="0">
                <a:latin typeface="微软雅黑" panose="020B0503020204020204" pitchFamily="34" charset="-122"/>
                <a:ea typeface="微软雅黑" panose="020B0503020204020204" pitchFamily="34" charset="-122"/>
                <a:sym typeface="+mn-ea"/>
              </a:rPr>
              <a:t>落实以人为本的科学发展观；</a:t>
            </a:r>
          </a:p>
          <a:p>
            <a:r>
              <a:rPr lang="en-US" altLang="zh-CN" sz="3200" b="1" dirty="0" smtClean="0">
                <a:latin typeface="微软雅黑" panose="020B0503020204020204" pitchFamily="34" charset="-122"/>
                <a:ea typeface="微软雅黑" panose="020B0503020204020204" pitchFamily="34" charset="-122"/>
                <a:sym typeface="+mn-ea"/>
              </a:rPr>
              <a:t>2</a:t>
            </a:r>
            <a:r>
              <a:rPr lang="zh-CN" altLang="en-US" sz="3200" b="1" dirty="0" smtClean="0">
                <a:latin typeface="微软雅黑" panose="020B0503020204020204" pitchFamily="34" charset="-122"/>
                <a:ea typeface="微软雅黑" panose="020B0503020204020204" pitchFamily="34" charset="-122"/>
                <a:sym typeface="+mn-ea"/>
              </a:rPr>
              <a:t>、党和政府坚持共同富裕的根本原则；</a:t>
            </a:r>
          </a:p>
          <a:p>
            <a:r>
              <a:rPr lang="en-US" altLang="zh-CN" sz="3200" b="1" dirty="0" smtClean="0">
                <a:latin typeface="微软雅黑" panose="020B0503020204020204" pitchFamily="34" charset="-122"/>
                <a:ea typeface="微软雅黑" panose="020B0503020204020204" pitchFamily="34" charset="-122"/>
                <a:sym typeface="+mn-ea"/>
              </a:rPr>
              <a:t>3</a:t>
            </a:r>
            <a:r>
              <a:rPr lang="zh-CN" altLang="en-US" sz="3200" b="1" dirty="0" smtClean="0">
                <a:latin typeface="微软雅黑" panose="020B0503020204020204" pitchFamily="34" charset="-122"/>
                <a:ea typeface="微软雅黑" panose="020B0503020204020204" pitchFamily="34" charset="-122"/>
                <a:sym typeface="+mn-ea"/>
              </a:rPr>
              <a:t>、社会主义制度具有无比的优越性；</a:t>
            </a:r>
          </a:p>
          <a:p>
            <a:r>
              <a:rPr lang="en-US" altLang="zh-CN" sz="3200" b="1" dirty="0" smtClean="0">
                <a:latin typeface="微软雅黑" panose="020B0503020204020204" pitchFamily="34" charset="-122"/>
                <a:ea typeface="微软雅黑" panose="020B0503020204020204" pitchFamily="34" charset="-122"/>
                <a:sym typeface="+mn-ea"/>
              </a:rPr>
              <a:t>4</a:t>
            </a:r>
            <a:r>
              <a:rPr lang="zh-CN" altLang="en-US" sz="3200" b="1" dirty="0">
                <a:latin typeface="微软雅黑" panose="020B0503020204020204" pitchFamily="34" charset="-122"/>
                <a:ea typeface="微软雅黑" panose="020B0503020204020204" pitchFamily="34" charset="-122"/>
                <a:sym typeface="+mn-ea"/>
              </a:rPr>
              <a:t>、中国共产党代表广大人民的根本利益。</a:t>
            </a:r>
          </a:p>
          <a:p>
            <a:r>
              <a:rPr lang="en-US" altLang="zh-CN" sz="3200" b="1" dirty="0" smtClean="0">
                <a:latin typeface="微软雅黑" panose="020B0503020204020204" pitchFamily="34" charset="-122"/>
                <a:ea typeface="微软雅黑" panose="020B0503020204020204" pitchFamily="34" charset="-122"/>
                <a:sym typeface="+mn-ea"/>
              </a:rPr>
              <a:t>5</a:t>
            </a:r>
            <a:r>
              <a:rPr lang="zh-CN" altLang="en-US" sz="3200" b="1" dirty="0">
                <a:latin typeface="微软雅黑" panose="020B0503020204020204" pitchFamily="34" charset="-122"/>
                <a:ea typeface="微软雅黑" panose="020B0503020204020204" pitchFamily="34" charset="-122"/>
                <a:sym typeface="+mn-ea"/>
              </a:rPr>
              <a:t>、中国共产党坚持立党为公、执政为民。</a:t>
            </a:r>
          </a:p>
          <a:p>
            <a:r>
              <a:rPr lang="en-US" altLang="zh-CN" sz="3200" b="1" dirty="0" smtClean="0">
                <a:latin typeface="微软雅黑" panose="020B0503020204020204" pitchFamily="34" charset="-122"/>
                <a:ea typeface="微软雅黑" panose="020B0503020204020204" pitchFamily="34" charset="-122"/>
                <a:sym typeface="+mn-ea"/>
              </a:rPr>
              <a:t>6</a:t>
            </a:r>
            <a:r>
              <a:rPr lang="zh-CN" altLang="en-US" sz="3200" b="1" dirty="0" smtClean="0">
                <a:latin typeface="微软雅黑" panose="020B0503020204020204" pitchFamily="34" charset="-122"/>
                <a:ea typeface="微软雅黑" panose="020B0503020204020204" pitchFamily="34" charset="-122"/>
                <a:sym typeface="+mn-ea"/>
              </a:rPr>
              <a:t>、党和政府加强社会建设，构建和谐社会。</a:t>
            </a:r>
          </a:p>
          <a:p>
            <a:endParaRPr lang="zh-CN" altLang="en-US" sz="3200" b="1" dirty="0" smtClean="0">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539552" y="483930"/>
            <a:ext cx="7992888" cy="1077218"/>
          </a:xfrm>
          <a:prstGeom prst="rect">
            <a:avLst/>
          </a:prstGeom>
          <a:solidFill>
            <a:srgbClr val="FFFF00"/>
          </a:solidFill>
        </p:spPr>
        <p:txBody>
          <a:bodyPr wrap="square">
            <a:spAutoFit/>
          </a:bodyPr>
          <a:lstStyle/>
          <a:p>
            <a:pPr lvl="0"/>
            <a:r>
              <a:rPr lang="zh-CN" altLang="en-US" sz="3200" b="1" dirty="0" smtClean="0">
                <a:solidFill>
                  <a:srgbClr val="FF0000"/>
                </a:solidFill>
                <a:latin typeface="微软雅黑" panose="020B0503020204020204" pitchFamily="34" charset="-122"/>
                <a:ea typeface="微软雅黑" panose="020B0503020204020204" pitchFamily="34" charset="-122"/>
                <a:sym typeface="+mn-ea"/>
              </a:rPr>
              <a:t>三</a:t>
            </a:r>
            <a:r>
              <a:rPr lang="zh-CN" altLang="en-US" sz="3200" b="1" dirty="0">
                <a:solidFill>
                  <a:srgbClr val="FF0000"/>
                </a:solidFill>
                <a:latin typeface="微软雅黑" panose="020B0503020204020204" pitchFamily="34" charset="-122"/>
                <a:ea typeface="微软雅黑" panose="020B0503020204020204" pitchFamily="34" charset="-122"/>
                <a:sym typeface="+mn-ea"/>
              </a:rPr>
              <a:t>、党和政府高度重视民生问题说明了什么？</a:t>
            </a:r>
            <a:endParaRPr lang="en-US" altLang="zh-CN" b="1" dirty="0">
              <a:solidFill>
                <a:srgbClr val="FF0000"/>
              </a:solidFill>
              <a:latin typeface="微软雅黑" panose="020B0503020204020204" pitchFamily="34" charset="-122"/>
              <a:ea typeface="微软雅黑" panose="020B0503020204020204" pitchFamily="34" charset="-122"/>
            </a:endParaRPr>
          </a:p>
          <a:p>
            <a:pPr lvl="0"/>
            <a:endParaRPr lang="en-US" altLang="zh-CN" sz="3200" b="1" dirty="0">
              <a:solidFill>
                <a:srgbClr val="0033CC"/>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内容占位符 2"/>
          <p:cNvSpPr>
            <a:spLocks noGrp="1" noChangeArrowheads="1"/>
          </p:cNvSpPr>
          <p:nvPr>
            <p:ph idx="4294967295"/>
          </p:nvPr>
        </p:nvSpPr>
        <p:spPr>
          <a:xfrm>
            <a:off x="0" y="620713"/>
            <a:ext cx="9144000" cy="7559675"/>
          </a:xfrm>
          <a:prstGeom prst="rect">
            <a:avLst/>
          </a:prstGeom>
        </p:spPr>
        <p:txBody>
          <a:bodyPr/>
          <a:lstStyle/>
          <a:p>
            <a:pPr marL="0" indent="0">
              <a:buFont typeface="Arial" pitchFamily="34" charset="0"/>
              <a:buNone/>
            </a:pPr>
            <a:r>
              <a:rPr lang="zh-CN" sz="2800" b="1" dirty="0" smtClean="0">
                <a:ea typeface="宋体" pitchFamily="2" charset="-122"/>
              </a:rPr>
              <a:t>阅读材料</a:t>
            </a:r>
            <a:r>
              <a:rPr lang="zh-CN" altLang="zh-CN" sz="2800" b="1" dirty="0" smtClean="0">
                <a:ea typeface="宋体" pitchFamily="2" charset="-122"/>
              </a:rPr>
              <a:t>,</a:t>
            </a:r>
            <a:r>
              <a:rPr lang="zh-CN" sz="2800" b="1" dirty="0" smtClean="0">
                <a:ea typeface="宋体" pitchFamily="2" charset="-122"/>
              </a:rPr>
              <a:t>回答问题</a:t>
            </a:r>
          </a:p>
          <a:p>
            <a:pPr marL="0" indent="0"/>
            <a:r>
              <a:rPr lang="zh-CN" sz="2800" b="1" dirty="0" smtClean="0">
                <a:ea typeface="宋体" pitchFamily="2" charset="-122"/>
              </a:rPr>
              <a:t>材料一党的十九大报告提出</a:t>
            </a:r>
            <a:r>
              <a:rPr lang="zh-CN" altLang="zh-CN" sz="2800" b="1" dirty="0" smtClean="0">
                <a:ea typeface="宋体" pitchFamily="2" charset="-122"/>
              </a:rPr>
              <a:t>,“</a:t>
            </a:r>
            <a:r>
              <a:rPr lang="zh-CN" sz="2800" b="1" dirty="0" smtClean="0">
                <a:ea typeface="宋体" pitchFamily="2" charset="-122"/>
              </a:rPr>
              <a:t>必须多谋民生之利、多解民生之忧</a:t>
            </a:r>
            <a:r>
              <a:rPr lang="zh-CN" altLang="zh-CN" sz="2800" b="1" dirty="0" smtClean="0">
                <a:ea typeface="宋体" pitchFamily="2" charset="-122"/>
              </a:rPr>
              <a:t>,</a:t>
            </a:r>
            <a:r>
              <a:rPr lang="zh-CN" sz="2800" b="1" dirty="0" smtClean="0">
                <a:ea typeface="宋体" pitchFamily="2" charset="-122"/>
              </a:rPr>
              <a:t>在发展中补齐民生短板、促进社会公平正义</a:t>
            </a:r>
            <a:r>
              <a:rPr lang="zh-CN" altLang="zh-CN" sz="2800" b="1" dirty="0" smtClean="0">
                <a:ea typeface="宋体" pitchFamily="2" charset="-122"/>
              </a:rPr>
              <a:t>,</a:t>
            </a:r>
            <a:r>
              <a:rPr lang="zh-CN" sz="2800" b="1" dirty="0" smtClean="0">
                <a:ea typeface="宋体" pitchFamily="2" charset="-122"/>
              </a:rPr>
              <a:t>在幼有所育、学有所教、劳有所得、病有所医、老有所养、住有所居、弱有所扶上不断取得新进展</a:t>
            </a:r>
            <a:r>
              <a:rPr lang="zh-CN" altLang="zh-CN" sz="2800" b="1" dirty="0" smtClean="0">
                <a:ea typeface="宋体" pitchFamily="2" charset="-122"/>
              </a:rPr>
              <a:t>,</a:t>
            </a:r>
            <a:r>
              <a:rPr lang="zh-CN" sz="2800" b="1" dirty="0" smtClean="0">
                <a:ea typeface="宋体" pitchFamily="2" charset="-122"/>
              </a:rPr>
              <a:t>深入开展脱贫攻坚</a:t>
            </a:r>
            <a:r>
              <a:rPr lang="zh-CN" altLang="zh-CN" sz="2800" b="1" dirty="0" smtClean="0">
                <a:ea typeface="宋体" pitchFamily="2" charset="-122"/>
              </a:rPr>
              <a:t>,</a:t>
            </a:r>
            <a:r>
              <a:rPr lang="zh-CN" sz="2800" b="1" dirty="0" smtClean="0">
                <a:ea typeface="宋体" pitchFamily="2" charset="-122"/>
              </a:rPr>
              <a:t>保证全体人民在共建共享发展中有更多获得感</a:t>
            </a:r>
            <a:r>
              <a:rPr lang="zh-CN" altLang="zh-CN" sz="2800" b="1" dirty="0" smtClean="0">
                <a:ea typeface="宋体" pitchFamily="2" charset="-122"/>
              </a:rPr>
              <a:t>,</a:t>
            </a:r>
            <a:r>
              <a:rPr lang="zh-CN" sz="2800" b="1" dirty="0" smtClean="0">
                <a:ea typeface="宋体" pitchFamily="2" charset="-122"/>
              </a:rPr>
              <a:t>不断促进人的全面发展、全体人民共同富裕＂</a:t>
            </a:r>
          </a:p>
          <a:p>
            <a:pPr marL="0" indent="0">
              <a:buNone/>
            </a:pPr>
            <a:r>
              <a:rPr lang="zh-CN" altLang="en-US" sz="2800" b="1" dirty="0" smtClean="0">
                <a:ea typeface="宋体" pitchFamily="2" charset="-122"/>
              </a:rPr>
              <a:t>（</a:t>
            </a:r>
            <a:r>
              <a:rPr lang="en-US" altLang="zh-CN" sz="2800" b="1" dirty="0" smtClean="0">
                <a:ea typeface="宋体" pitchFamily="2" charset="-122"/>
              </a:rPr>
              <a:t>1</a:t>
            </a:r>
            <a:r>
              <a:rPr lang="zh-CN" altLang="en-US" sz="2800" b="1" dirty="0" smtClean="0">
                <a:ea typeface="宋体" pitchFamily="2" charset="-122"/>
              </a:rPr>
              <a:t>）</a:t>
            </a:r>
            <a:r>
              <a:rPr lang="zh-CN" sz="2800" b="1" dirty="0" smtClean="0">
                <a:ea typeface="宋体" pitchFamily="2" charset="-122"/>
              </a:rPr>
              <a:t>党和国家为什么要“把保障和改善民生作为政府工作的重要任务”</a:t>
            </a:r>
            <a:r>
              <a:rPr lang="zh-CN" altLang="zh-CN" sz="2800" b="1" dirty="0" smtClean="0">
                <a:ea typeface="宋体" pitchFamily="2" charset="-122"/>
              </a:rPr>
              <a:t>?</a:t>
            </a:r>
          </a:p>
          <a:p>
            <a:pPr marL="0" indent="0">
              <a:buNone/>
            </a:pPr>
            <a:r>
              <a:rPr lang="zh-CN" altLang="en-US" sz="2800" b="1" dirty="0" smtClean="0">
                <a:ea typeface="宋体" pitchFamily="2" charset="-122"/>
              </a:rPr>
              <a:t>（</a:t>
            </a:r>
            <a:r>
              <a:rPr lang="en-US" altLang="zh-CN" sz="2800" b="1" dirty="0" smtClean="0">
                <a:ea typeface="宋体" pitchFamily="2" charset="-122"/>
              </a:rPr>
              <a:t>2</a:t>
            </a:r>
            <a:r>
              <a:rPr lang="zh-CN" altLang="en-US" sz="2800" b="1" dirty="0" smtClean="0">
                <a:ea typeface="宋体" pitchFamily="2" charset="-122"/>
              </a:rPr>
              <a:t>）</a:t>
            </a:r>
            <a:r>
              <a:rPr lang="zh-CN" sz="2800" b="1" dirty="0" smtClean="0">
                <a:ea typeface="宋体" pitchFamily="2" charset="-122"/>
              </a:rPr>
              <a:t>请你谈谈应如何解决民生问题。</a:t>
            </a:r>
          </a:p>
          <a:p>
            <a:pPr marL="0" indent="0">
              <a:buNone/>
            </a:pPr>
            <a:r>
              <a:rPr lang="zh-CN" altLang="en-US" sz="2800" b="1" dirty="0" smtClean="0">
                <a:ea typeface="宋体" pitchFamily="2" charset="-122"/>
              </a:rPr>
              <a:t>（</a:t>
            </a:r>
            <a:r>
              <a:rPr lang="en-US" altLang="zh-CN" sz="2800" b="1" dirty="0" smtClean="0">
                <a:ea typeface="宋体" pitchFamily="2" charset="-122"/>
              </a:rPr>
              <a:t>3</a:t>
            </a:r>
            <a:r>
              <a:rPr lang="zh-CN" altLang="en-US" sz="2800" b="1" dirty="0" smtClean="0">
                <a:ea typeface="宋体" pitchFamily="2" charset="-122"/>
              </a:rPr>
              <a:t>）</a:t>
            </a:r>
            <a:r>
              <a:rPr lang="zh-CN" sz="2800" b="1" dirty="0" smtClean="0">
                <a:ea typeface="宋体" pitchFamily="2" charset="-122"/>
              </a:rPr>
              <a:t>改善民生，人人有责．作为中学生，你有什么打算？</a:t>
            </a:r>
          </a:p>
        </p:txBody>
      </p:sp>
    </p:spTree>
    <p:extLst>
      <p:ext uri="{BB962C8B-B14F-4D97-AF65-F5344CB8AC3E}">
        <p14:creationId xmlns:p14="http://schemas.microsoft.com/office/powerpoint/2010/main" xmlns="" val="2330888519"/>
      </p:ext>
    </p:extLst>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内容占位符 2"/>
          <p:cNvSpPr>
            <a:spLocks noGrp="1" noChangeArrowheads="1"/>
          </p:cNvSpPr>
          <p:nvPr>
            <p:ph idx="4294967295"/>
          </p:nvPr>
        </p:nvSpPr>
        <p:spPr>
          <a:xfrm>
            <a:off x="0" y="620713"/>
            <a:ext cx="9144000" cy="7559675"/>
          </a:xfrm>
          <a:prstGeom prst="rect">
            <a:avLst/>
          </a:prstGeom>
        </p:spPr>
        <p:txBody>
          <a:bodyPr/>
          <a:lstStyle/>
          <a:p>
            <a:pPr marL="0" indent="0">
              <a:buNone/>
            </a:pPr>
            <a:r>
              <a:rPr lang="zh-CN" altLang="en-US" sz="2800" b="1" dirty="0" smtClean="0">
                <a:ea typeface="宋体" pitchFamily="2" charset="-122"/>
              </a:rPr>
              <a:t>（</a:t>
            </a:r>
            <a:r>
              <a:rPr lang="en-US" altLang="zh-CN" sz="2800" b="1" dirty="0" smtClean="0">
                <a:ea typeface="宋体" pitchFamily="2" charset="-122"/>
              </a:rPr>
              <a:t>1</a:t>
            </a:r>
            <a:r>
              <a:rPr lang="zh-CN" altLang="en-US" sz="2800" b="1" dirty="0" smtClean="0">
                <a:ea typeface="宋体" pitchFamily="2" charset="-122"/>
              </a:rPr>
              <a:t>）</a:t>
            </a:r>
            <a:r>
              <a:rPr lang="zh-CN" sz="2800" b="1" dirty="0" smtClean="0">
                <a:ea typeface="宋体" pitchFamily="2" charset="-122"/>
              </a:rPr>
              <a:t>党和国家为什么要“把保障和改善民生作为政府工作的重要任务”</a:t>
            </a:r>
            <a:r>
              <a:rPr lang="zh-CN" altLang="zh-CN" sz="2800" b="1" dirty="0" smtClean="0">
                <a:ea typeface="宋体" pitchFamily="2" charset="-122"/>
              </a:rPr>
              <a:t>?</a:t>
            </a:r>
            <a:endParaRPr lang="en-US" altLang="zh-CN" sz="2800" b="1" dirty="0" smtClean="0">
              <a:ea typeface="宋体" pitchFamily="2" charset="-122"/>
            </a:endParaRPr>
          </a:p>
          <a:p>
            <a:pPr marL="0" indent="0">
              <a:buNone/>
            </a:pPr>
            <a:endParaRPr lang="en-US" altLang="zh-CN" sz="2800" b="1" dirty="0" smtClean="0">
              <a:solidFill>
                <a:schemeClr val="tx2">
                  <a:lumMod val="50000"/>
                </a:schemeClr>
              </a:solidFill>
              <a:latin typeface="华文楷体" pitchFamily="2" charset="-122"/>
              <a:ea typeface="华文楷体" pitchFamily="2" charset="-122"/>
            </a:endParaRPr>
          </a:p>
          <a:p>
            <a:pPr marL="0" indent="0">
              <a:buNone/>
            </a:pPr>
            <a:r>
              <a:rPr lang="zh-CN" altLang="en-US" sz="2800" b="1" dirty="0" smtClean="0">
                <a:solidFill>
                  <a:schemeClr val="tx2">
                    <a:lumMod val="50000"/>
                  </a:schemeClr>
                </a:solidFill>
                <a:latin typeface="华文楷体" pitchFamily="2" charset="-122"/>
                <a:ea typeface="华文楷体" pitchFamily="2" charset="-122"/>
              </a:rPr>
              <a:t>①</a:t>
            </a:r>
            <a:r>
              <a:rPr lang="zh-CN" altLang="en-US" sz="2800" b="1" dirty="0">
                <a:solidFill>
                  <a:schemeClr val="tx2">
                    <a:lumMod val="50000"/>
                  </a:schemeClr>
                </a:solidFill>
                <a:latin typeface="华文楷体" pitchFamily="2" charset="-122"/>
                <a:ea typeface="华文楷体" pitchFamily="2" charset="-122"/>
              </a:rPr>
              <a:t>重视民生问题是由我国的基本国情和国家性质决定的。我国还处于社会主义初级阶段，我国是人民当家作主的社会主义国家，人民是国家的主人</a:t>
            </a:r>
          </a:p>
          <a:p>
            <a:pPr marL="0" indent="0">
              <a:buNone/>
            </a:pPr>
            <a:r>
              <a:rPr lang="zh-CN" altLang="en-US" sz="2800" b="1" dirty="0">
                <a:solidFill>
                  <a:schemeClr val="tx2">
                    <a:lumMod val="50000"/>
                  </a:schemeClr>
                </a:solidFill>
                <a:latin typeface="华文楷体" pitchFamily="2" charset="-122"/>
                <a:ea typeface="华文楷体" pitchFamily="2" charset="-122"/>
              </a:rPr>
              <a:t>②增进民生福址是发展的根本目的。重视民生问题是践行三个代表重要思想的体现；是贯彻和落实科学发展观的体现；有利于实现共同富裕；有利于维护社会公平正义，构建和谐社会</a:t>
            </a:r>
            <a:r>
              <a:rPr lang="zh-CN" altLang="en-US" sz="2800" b="1" dirty="0">
                <a:ea typeface="宋体" pitchFamily="2" charset="-122"/>
              </a:rPr>
              <a:t>。</a:t>
            </a:r>
          </a:p>
          <a:p>
            <a:pPr marL="0" indent="0">
              <a:buNone/>
            </a:pPr>
            <a:endParaRPr lang="zh-CN" altLang="zh-CN" sz="2800" b="1" dirty="0" smtClean="0">
              <a:ea typeface="宋体" pitchFamily="2" charset="-122"/>
            </a:endParaRPr>
          </a:p>
        </p:txBody>
      </p:sp>
    </p:spTree>
    <p:extLst>
      <p:ext uri="{BB962C8B-B14F-4D97-AF65-F5344CB8AC3E}">
        <p14:creationId xmlns:p14="http://schemas.microsoft.com/office/powerpoint/2010/main" xmlns="" val="2529297979"/>
      </p:ext>
    </p:extLst>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0005" y="40010"/>
            <a:ext cx="7065169" cy="6831965"/>
          </a:xfrm>
          <a:prstGeom prst="rect">
            <a:avLst/>
          </a:prstGeom>
        </p:spPr>
      </p:pic>
    </p:spTree>
    <p:custDataLst>
      <p:tags r:id="rId1"/>
    </p:custDataLst>
    <p:extLst>
      <p:ext uri="{BB962C8B-B14F-4D97-AF65-F5344CB8AC3E}">
        <p14:creationId xmlns:p14="http://schemas.microsoft.com/office/powerpoint/2010/main" xmlns="" val="38623097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内容占位符 2"/>
          <p:cNvSpPr>
            <a:spLocks noGrp="1" noChangeArrowheads="1"/>
          </p:cNvSpPr>
          <p:nvPr>
            <p:ph idx="4294967295"/>
          </p:nvPr>
        </p:nvSpPr>
        <p:spPr>
          <a:xfrm>
            <a:off x="0" y="0"/>
            <a:ext cx="9144000" cy="7100888"/>
          </a:xfrm>
          <a:prstGeom prst="rect">
            <a:avLst/>
          </a:prstGeom>
          <a:solidFill>
            <a:schemeClr val="bg1"/>
          </a:solidFill>
        </p:spPr>
        <p:txBody>
          <a:bodyPr/>
          <a:lstStyle/>
          <a:p>
            <a:pPr marL="0" indent="0">
              <a:buNone/>
            </a:pPr>
            <a:r>
              <a:rPr lang="zh-CN" altLang="en-US" sz="2800" b="1" dirty="0" smtClean="0">
                <a:ea typeface="宋体" pitchFamily="2" charset="-122"/>
              </a:rPr>
              <a:t>（</a:t>
            </a:r>
            <a:r>
              <a:rPr lang="en-US" altLang="zh-CN" sz="2800" b="1" dirty="0" smtClean="0">
                <a:ea typeface="宋体" pitchFamily="2" charset="-122"/>
              </a:rPr>
              <a:t>2</a:t>
            </a:r>
            <a:r>
              <a:rPr lang="zh-CN" altLang="en-US" sz="2800" b="1" dirty="0" smtClean="0">
                <a:ea typeface="宋体" pitchFamily="2" charset="-122"/>
              </a:rPr>
              <a:t>）</a:t>
            </a:r>
            <a:r>
              <a:rPr lang="zh-CN" sz="2800" b="1" dirty="0" smtClean="0">
                <a:ea typeface="宋体" pitchFamily="2" charset="-122"/>
              </a:rPr>
              <a:t>请你谈谈应如何解决民生问题。</a:t>
            </a:r>
            <a:endParaRPr lang="en-US" altLang="zh-CN" sz="2800" b="1" dirty="0" smtClean="0">
              <a:ea typeface="宋体" pitchFamily="2" charset="-122"/>
            </a:endParaRPr>
          </a:p>
          <a:p>
            <a:pPr marL="0" indent="0">
              <a:buNone/>
            </a:pPr>
            <a:r>
              <a:rPr lang="zh-CN" altLang="en-US" sz="2400" b="1" dirty="0">
                <a:ea typeface="宋体" pitchFamily="2" charset="-122"/>
              </a:rPr>
              <a:t>我们必须解决好人民最关心、最直接、最现实的利益问题，在幼有所育、学有所教、劳有所得、病有所医、老有所养、住有所居、弱有所扶上取得新进展，努力让人人过上更美好的生活</a:t>
            </a:r>
          </a:p>
          <a:p>
            <a:pPr marL="0" indent="0">
              <a:buNone/>
            </a:pPr>
            <a:r>
              <a:rPr lang="zh-CN" altLang="en-US" sz="2800" b="1" dirty="0">
                <a:ea typeface="宋体" pitchFamily="2" charset="-122"/>
              </a:rPr>
              <a:t>教育</a:t>
            </a:r>
            <a:r>
              <a:rPr lang="en-US" altLang="zh-CN" sz="2800" b="1" dirty="0">
                <a:ea typeface="宋体" pitchFamily="2" charset="-122"/>
              </a:rPr>
              <a:t>:</a:t>
            </a:r>
            <a:r>
              <a:rPr lang="zh-CN" altLang="en-US" sz="2800" b="1" dirty="0">
                <a:ea typeface="宋体" pitchFamily="2" charset="-122"/>
              </a:rPr>
              <a:t>促进义务教育均衡发展</a:t>
            </a:r>
            <a:r>
              <a:rPr lang="en-US" altLang="zh-CN" sz="2800" b="1" dirty="0">
                <a:ea typeface="宋体" pitchFamily="2" charset="-122"/>
              </a:rPr>
              <a:t>,</a:t>
            </a:r>
            <a:r>
              <a:rPr lang="zh-CN" altLang="en-US" sz="2800" b="1" dirty="0">
                <a:ea typeface="宋体" pitchFamily="2" charset="-122"/>
              </a:rPr>
              <a:t>不断提高教育质量</a:t>
            </a:r>
            <a:r>
              <a:rPr lang="en-US" altLang="zh-CN" sz="2800" b="1" dirty="0">
                <a:ea typeface="宋体" pitchFamily="2" charset="-122"/>
              </a:rPr>
              <a:t>;</a:t>
            </a:r>
            <a:r>
              <a:rPr lang="zh-CN" altLang="en-US" sz="2800" b="1" dirty="0">
                <a:ea typeface="宋体" pitchFamily="2" charset="-122"/>
              </a:rPr>
              <a:t>深化教育体制改革</a:t>
            </a:r>
            <a:r>
              <a:rPr lang="en-US" altLang="zh-CN" sz="2800" b="1" dirty="0">
                <a:ea typeface="宋体" pitchFamily="2" charset="-122"/>
              </a:rPr>
              <a:t>,</a:t>
            </a:r>
            <a:r>
              <a:rPr lang="zh-CN" altLang="en-US" sz="2800" b="1" dirty="0">
                <a:ea typeface="宋体" pitchFamily="2" charset="-122"/>
              </a:rPr>
              <a:t>培养高素质人才</a:t>
            </a:r>
            <a:r>
              <a:rPr lang="en-US" altLang="zh-CN" sz="2800" b="1" dirty="0">
                <a:ea typeface="宋体" pitchFamily="2" charset="-122"/>
              </a:rPr>
              <a:t>;</a:t>
            </a:r>
            <a:r>
              <a:rPr lang="zh-CN" altLang="en-US" sz="2800" b="1" dirty="0">
                <a:ea typeface="宋体" pitchFamily="2" charset="-122"/>
              </a:rPr>
              <a:t>实施希望工程</a:t>
            </a:r>
            <a:r>
              <a:rPr lang="en-US" altLang="zh-CN" sz="2800" b="1" dirty="0">
                <a:ea typeface="宋体" pitchFamily="2" charset="-122"/>
              </a:rPr>
              <a:t>,</a:t>
            </a:r>
            <a:r>
              <a:rPr lang="zh-CN" altLang="en-US" sz="2800" b="1" dirty="0">
                <a:ea typeface="宋体" pitchFamily="2" charset="-122"/>
              </a:rPr>
              <a:t>让贫困地区的孩子也接受良好教育</a:t>
            </a:r>
          </a:p>
          <a:p>
            <a:pPr marL="0" indent="0">
              <a:buNone/>
            </a:pPr>
            <a:r>
              <a:rPr lang="zh-CN" altLang="en-US" sz="2800" b="1" dirty="0">
                <a:ea typeface="宋体" pitchFamily="2" charset="-122"/>
              </a:rPr>
              <a:t>医疗</a:t>
            </a:r>
            <a:r>
              <a:rPr lang="en-US" altLang="zh-CN" sz="2800" b="1" dirty="0">
                <a:ea typeface="宋体" pitchFamily="2" charset="-122"/>
              </a:rPr>
              <a:t>:</a:t>
            </a:r>
            <a:r>
              <a:rPr lang="zh-CN" altLang="en-US" sz="2800" b="1" dirty="0">
                <a:ea typeface="宋体" pitchFamily="2" charset="-122"/>
              </a:rPr>
              <a:t>完善医疗保障制度</a:t>
            </a:r>
            <a:r>
              <a:rPr lang="en-US" altLang="zh-CN" sz="2800" b="1" dirty="0">
                <a:ea typeface="宋体" pitchFamily="2" charset="-122"/>
              </a:rPr>
              <a:t>;</a:t>
            </a:r>
            <a:r>
              <a:rPr lang="zh-CN" altLang="en-US" sz="2800" b="1" dirty="0">
                <a:ea typeface="宋体" pitchFamily="2" charset="-122"/>
              </a:rPr>
              <a:t>加大资金投入</a:t>
            </a:r>
            <a:r>
              <a:rPr lang="en-US" altLang="zh-CN" sz="2800" b="1" dirty="0">
                <a:ea typeface="宋体" pitchFamily="2" charset="-122"/>
              </a:rPr>
              <a:t>,</a:t>
            </a:r>
            <a:r>
              <a:rPr lang="zh-CN" altLang="en-US" sz="2800" b="1" dirty="0">
                <a:ea typeface="宋体" pitchFamily="2" charset="-122"/>
              </a:rPr>
              <a:t>解决看病难的问题</a:t>
            </a:r>
            <a:r>
              <a:rPr lang="en-US" altLang="zh-CN" sz="2800" b="1" dirty="0">
                <a:ea typeface="宋体" pitchFamily="2" charset="-122"/>
              </a:rPr>
              <a:t>;</a:t>
            </a:r>
            <a:r>
              <a:rPr lang="zh-CN" altLang="en-US" sz="2800" b="1" dirty="0">
                <a:ea typeface="宋体" pitchFamily="2" charset="-122"/>
              </a:rPr>
              <a:t>加快医疗体制革步伐</a:t>
            </a:r>
            <a:r>
              <a:rPr lang="zh-CN" altLang="en-US" sz="2800" b="1" dirty="0" smtClean="0">
                <a:ea typeface="宋体" pitchFamily="2" charset="-122"/>
              </a:rPr>
              <a:t>。</a:t>
            </a:r>
            <a:endParaRPr lang="en-US" altLang="zh-CN" sz="2800" b="1" dirty="0" smtClean="0">
              <a:ea typeface="宋体" pitchFamily="2" charset="-122"/>
            </a:endParaRPr>
          </a:p>
          <a:p>
            <a:pPr marL="0" indent="0">
              <a:buNone/>
            </a:pPr>
            <a:r>
              <a:rPr lang="zh-CN" altLang="en-US" sz="2800" b="1" dirty="0" smtClean="0">
                <a:ea typeface="宋体" pitchFamily="2" charset="-122"/>
              </a:rPr>
              <a:t>就业</a:t>
            </a:r>
            <a:r>
              <a:rPr lang="en-US" altLang="zh-CN" sz="2800" b="1" dirty="0">
                <a:ea typeface="宋体" pitchFamily="2" charset="-122"/>
              </a:rPr>
              <a:t>:</a:t>
            </a:r>
            <a:r>
              <a:rPr lang="zh-CN" altLang="en-US" sz="2800" b="1" dirty="0">
                <a:ea typeface="宋体" pitchFamily="2" charset="-122"/>
              </a:rPr>
              <a:t>采取积极的就业政策</a:t>
            </a:r>
            <a:r>
              <a:rPr lang="en-US" altLang="zh-CN" sz="2800" b="1" dirty="0">
                <a:ea typeface="宋体" pitchFamily="2" charset="-122"/>
              </a:rPr>
              <a:t>,</a:t>
            </a:r>
            <a:r>
              <a:rPr lang="zh-CN" altLang="en-US" sz="2800" b="1" dirty="0">
                <a:ea typeface="宋体" pitchFamily="2" charset="-122"/>
              </a:rPr>
              <a:t>拓展就业渠道</a:t>
            </a:r>
            <a:r>
              <a:rPr lang="en-US" altLang="zh-CN" sz="2800" b="1" dirty="0">
                <a:ea typeface="宋体" pitchFamily="2" charset="-122"/>
              </a:rPr>
              <a:t>,</a:t>
            </a:r>
            <a:r>
              <a:rPr lang="zh-CN" altLang="en-US" sz="2800" b="1" dirty="0">
                <a:ea typeface="宋体" pitchFamily="2" charset="-122"/>
              </a:rPr>
              <a:t>增加就业岗位</a:t>
            </a:r>
            <a:r>
              <a:rPr lang="en-US" altLang="zh-CN" sz="2800" b="1" dirty="0">
                <a:ea typeface="宋体" pitchFamily="2" charset="-122"/>
              </a:rPr>
              <a:t>,</a:t>
            </a:r>
            <a:r>
              <a:rPr lang="zh-CN" altLang="en-US" sz="2800" b="1" dirty="0">
                <a:ea typeface="宋体" pitchFamily="2" charset="-122"/>
              </a:rPr>
              <a:t>消除就歧视</a:t>
            </a:r>
            <a:r>
              <a:rPr lang="en-US" altLang="zh-CN" sz="2800" b="1" dirty="0">
                <a:ea typeface="宋体" pitchFamily="2" charset="-122"/>
              </a:rPr>
              <a:t>;</a:t>
            </a:r>
            <a:r>
              <a:rPr lang="zh-CN" altLang="en-US" sz="2800" b="1" dirty="0">
                <a:ea typeface="宋体" pitchFamily="2" charset="-122"/>
              </a:rPr>
              <a:t>努力提升劳动者素质</a:t>
            </a:r>
            <a:r>
              <a:rPr lang="en-US" altLang="zh-CN" sz="2800" b="1" dirty="0">
                <a:ea typeface="宋体" pitchFamily="2" charset="-122"/>
              </a:rPr>
              <a:t>,</a:t>
            </a:r>
            <a:r>
              <a:rPr lang="zh-CN" altLang="en-US" sz="2800" b="1" dirty="0">
                <a:ea typeface="宋体" pitchFamily="2" charset="-122"/>
              </a:rPr>
              <a:t>提高劳动者收入。</a:t>
            </a:r>
          </a:p>
          <a:p>
            <a:pPr marL="0" indent="0">
              <a:buNone/>
            </a:pPr>
            <a:r>
              <a:rPr lang="zh-CN" altLang="en-US" sz="2800" b="1" dirty="0">
                <a:ea typeface="宋体" pitchFamily="2" charset="-122"/>
              </a:rPr>
              <a:t>社会保障</a:t>
            </a:r>
            <a:r>
              <a:rPr lang="en-US" altLang="zh-CN" sz="2800" b="1" dirty="0">
                <a:ea typeface="宋体" pitchFamily="2" charset="-122"/>
              </a:rPr>
              <a:t>:</a:t>
            </a:r>
            <a:r>
              <a:rPr lang="zh-CN" altLang="en-US" sz="2800" b="1" dirty="0">
                <a:ea typeface="宋体" pitchFamily="2" charset="-122"/>
              </a:rPr>
              <a:t>完善社会保障制度，实施病有所医、老有所养、住有所</a:t>
            </a:r>
            <a:r>
              <a:rPr lang="zh-CN" altLang="en-US" sz="2800" b="1" dirty="0" smtClean="0">
                <a:ea typeface="宋体" pitchFamily="2" charset="-122"/>
              </a:rPr>
              <a:t>居。</a:t>
            </a:r>
            <a:endParaRPr lang="zh-CN" altLang="en-US" sz="2800" b="1" dirty="0">
              <a:ea typeface="宋体" pitchFamily="2" charset="-122"/>
            </a:endParaRPr>
          </a:p>
          <a:p>
            <a:pPr marL="0" indent="0">
              <a:buNone/>
            </a:pPr>
            <a:r>
              <a:rPr lang="zh-CN" altLang="en-US" sz="2800" b="1" dirty="0">
                <a:ea typeface="宋体" pitchFamily="2" charset="-122"/>
              </a:rPr>
              <a:t>解决民生问题的根本途径是坚持以经济建设为中心，大力发展生产力</a:t>
            </a:r>
          </a:p>
          <a:p>
            <a:pPr marL="0" indent="0">
              <a:buNone/>
            </a:pPr>
            <a:endParaRPr lang="zh-CN" sz="2800" b="1" dirty="0" smtClean="0">
              <a:ea typeface="宋体" pitchFamily="2" charset="-122"/>
            </a:endParaRPr>
          </a:p>
        </p:txBody>
      </p:sp>
    </p:spTree>
    <p:extLst>
      <p:ext uri="{BB962C8B-B14F-4D97-AF65-F5344CB8AC3E}">
        <p14:creationId xmlns:p14="http://schemas.microsoft.com/office/powerpoint/2010/main" xmlns="" val="2108696813"/>
      </p:ext>
    </p:extLst>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内容占位符 2"/>
          <p:cNvSpPr>
            <a:spLocks noGrp="1" noChangeArrowheads="1"/>
          </p:cNvSpPr>
          <p:nvPr>
            <p:ph idx="4294967295"/>
          </p:nvPr>
        </p:nvSpPr>
        <p:spPr>
          <a:xfrm>
            <a:off x="0" y="620713"/>
            <a:ext cx="9144000" cy="7559675"/>
          </a:xfrm>
          <a:prstGeom prst="rect">
            <a:avLst/>
          </a:prstGeom>
        </p:spPr>
        <p:txBody>
          <a:bodyPr/>
          <a:lstStyle/>
          <a:p>
            <a:pPr marL="0" indent="0">
              <a:buNone/>
            </a:pPr>
            <a:r>
              <a:rPr lang="zh-CN" altLang="en-US" sz="2800" b="1" dirty="0" smtClean="0">
                <a:ea typeface="宋体" pitchFamily="2" charset="-122"/>
              </a:rPr>
              <a:t>（</a:t>
            </a:r>
            <a:r>
              <a:rPr lang="en-US" altLang="zh-CN" sz="2800" b="1" dirty="0" smtClean="0">
                <a:ea typeface="宋体" pitchFamily="2" charset="-122"/>
              </a:rPr>
              <a:t>3</a:t>
            </a:r>
            <a:r>
              <a:rPr lang="zh-CN" altLang="en-US" sz="2800" b="1" dirty="0" smtClean="0">
                <a:ea typeface="宋体" pitchFamily="2" charset="-122"/>
              </a:rPr>
              <a:t>）</a:t>
            </a:r>
            <a:r>
              <a:rPr lang="zh-CN" sz="2800" b="1" dirty="0" smtClean="0">
                <a:ea typeface="宋体" pitchFamily="2" charset="-122"/>
              </a:rPr>
              <a:t>改善民生，人人有责．作为中学生，你有什么打算？</a:t>
            </a:r>
            <a:endParaRPr lang="en-US" altLang="zh-CN" sz="2800" b="1" dirty="0" smtClean="0">
              <a:ea typeface="宋体" pitchFamily="2" charset="-122"/>
            </a:endParaRPr>
          </a:p>
          <a:p>
            <a:pPr marL="0" indent="0">
              <a:buNone/>
            </a:pPr>
            <a:endParaRPr lang="en-US" altLang="zh-CN" sz="2800" b="1" dirty="0" smtClean="0">
              <a:ea typeface="宋体" pitchFamily="2" charset="-122"/>
            </a:endParaRPr>
          </a:p>
          <a:p>
            <a:pPr marL="0" indent="0">
              <a:buNone/>
            </a:pPr>
            <a:endParaRPr lang="en-US" altLang="zh-CN" sz="2800" b="1" dirty="0">
              <a:ea typeface="宋体" pitchFamily="2" charset="-122"/>
            </a:endParaRPr>
          </a:p>
          <a:p>
            <a:pPr marL="0" indent="0">
              <a:buNone/>
            </a:pPr>
            <a:r>
              <a:rPr lang="zh-CN" altLang="en-US" sz="2800" b="1" dirty="0" smtClean="0">
                <a:ea typeface="宋体" pitchFamily="2" charset="-122"/>
              </a:rPr>
              <a:t>①</a:t>
            </a:r>
            <a:r>
              <a:rPr lang="zh-CN" altLang="en-US" sz="2800" b="1" dirty="0">
                <a:ea typeface="宋体" pitchFamily="2" charset="-122"/>
              </a:rPr>
              <a:t>树立远大理想和为人民服务的观念</a:t>
            </a:r>
            <a:r>
              <a:rPr lang="zh-CN" altLang="en-US" sz="2800" b="1" dirty="0" smtClean="0">
                <a:ea typeface="宋体" pitchFamily="2" charset="-122"/>
              </a:rPr>
              <a:t>。</a:t>
            </a:r>
            <a:endParaRPr lang="en-US" altLang="zh-CN" sz="2800" b="1" dirty="0" smtClean="0">
              <a:ea typeface="宋体" pitchFamily="2" charset="-122"/>
            </a:endParaRPr>
          </a:p>
          <a:p>
            <a:pPr marL="0" indent="0">
              <a:buNone/>
            </a:pPr>
            <a:r>
              <a:rPr lang="zh-CN" altLang="en-US" sz="2800" b="1" dirty="0" smtClean="0">
                <a:ea typeface="宋体" pitchFamily="2" charset="-122"/>
              </a:rPr>
              <a:t>②</a:t>
            </a:r>
            <a:r>
              <a:rPr lang="zh-CN" altLang="en-US" sz="2800" b="1" dirty="0">
                <a:ea typeface="宋体" pitchFamily="2" charset="-122"/>
              </a:rPr>
              <a:t>积极参与社会公益活动</a:t>
            </a:r>
            <a:r>
              <a:rPr lang="en-US" altLang="zh-CN" sz="2800" b="1" dirty="0">
                <a:ea typeface="宋体" pitchFamily="2" charset="-122"/>
              </a:rPr>
              <a:t>,</a:t>
            </a:r>
            <a:r>
              <a:rPr lang="zh-CN" altLang="en-US" sz="2800" b="1" dirty="0">
                <a:ea typeface="宋体" pitchFamily="2" charset="-122"/>
              </a:rPr>
              <a:t>关爱他人、服务社会</a:t>
            </a:r>
            <a:r>
              <a:rPr lang="zh-CN" altLang="en-US" sz="2800" b="1" dirty="0" smtClean="0">
                <a:ea typeface="宋体" pitchFamily="2" charset="-122"/>
              </a:rPr>
              <a:t>。</a:t>
            </a:r>
            <a:endParaRPr lang="en-US" altLang="zh-CN" sz="2800" b="1" dirty="0" smtClean="0">
              <a:ea typeface="宋体" pitchFamily="2" charset="-122"/>
            </a:endParaRPr>
          </a:p>
          <a:p>
            <a:pPr marL="0" indent="0">
              <a:buNone/>
            </a:pPr>
            <a:r>
              <a:rPr lang="zh-CN" altLang="en-US" sz="2800" b="1" dirty="0" smtClean="0">
                <a:ea typeface="宋体" pitchFamily="2" charset="-122"/>
              </a:rPr>
              <a:t>③</a:t>
            </a:r>
            <a:r>
              <a:rPr lang="zh-CN" altLang="en-US" sz="2800" b="1" dirty="0">
                <a:ea typeface="宋体" pitchFamily="2" charset="-122"/>
              </a:rPr>
              <a:t>主动承担社会责任，为改善民生献计献策</a:t>
            </a:r>
            <a:r>
              <a:rPr lang="en-US" altLang="zh-CN" sz="2800" b="1" dirty="0">
                <a:ea typeface="宋体" pitchFamily="2" charset="-122"/>
              </a:rPr>
              <a:t>,</a:t>
            </a:r>
            <a:r>
              <a:rPr lang="zh-CN" altLang="en-US" sz="2800" b="1" dirty="0">
                <a:ea typeface="宋体" pitchFamily="2" charset="-122"/>
              </a:rPr>
              <a:t>为国家富强、人民幸福、社会和谐做出自己应有的贡献等</a:t>
            </a:r>
          </a:p>
          <a:p>
            <a:pPr marL="0" indent="0">
              <a:buNone/>
            </a:pPr>
            <a:endParaRPr lang="zh-CN" sz="2800" b="1" dirty="0" smtClean="0">
              <a:ea typeface="宋体" pitchFamily="2" charset="-122"/>
            </a:endParaRPr>
          </a:p>
        </p:txBody>
      </p:sp>
    </p:spTree>
    <p:extLst>
      <p:ext uri="{BB962C8B-B14F-4D97-AF65-F5344CB8AC3E}">
        <p14:creationId xmlns:p14="http://schemas.microsoft.com/office/powerpoint/2010/main" xmlns="" val="2488764314"/>
      </p:ext>
    </p:extLst>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01624" y="260648"/>
            <a:ext cx="8540750" cy="1143000"/>
          </a:xfrm>
        </p:spPr>
        <p:txBody>
          <a:bodyPr/>
          <a:lstStyle/>
          <a:p>
            <a:r>
              <a:rPr lang="zh-CN" altLang="zh-CN" dirty="0">
                <a:sym typeface="宋体" panose="02010600030101010101" pitchFamily="2" charset="-122"/>
              </a:rPr>
              <a:t>典例精析</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dirty="0"/>
          </a:p>
        </p:txBody>
      </p:sp>
      <p:sp>
        <p:nvSpPr>
          <p:cNvPr id="3" name="内容占位符 2"/>
          <p:cNvSpPr>
            <a:spLocks noGrp="1"/>
          </p:cNvSpPr>
          <p:nvPr>
            <p:ph idx="1"/>
          </p:nvPr>
        </p:nvSpPr>
        <p:spPr>
          <a:xfrm>
            <a:off x="323528" y="764704"/>
            <a:ext cx="8203406" cy="5015230"/>
          </a:xfrm>
        </p:spPr>
        <p:txBody>
          <a:bodyPr/>
          <a:lstStyle/>
          <a:p>
            <a:r>
              <a:rPr lang="zh-CN" altLang="en-US" dirty="0">
                <a:solidFill>
                  <a:srgbClr val="07047B"/>
                </a:solidFill>
              </a:rPr>
              <a:t>例</a:t>
            </a:r>
            <a:r>
              <a:rPr lang="en-US" altLang="zh-CN" dirty="0">
                <a:solidFill>
                  <a:srgbClr val="07047B"/>
                </a:solidFill>
              </a:rPr>
              <a:t>1</a:t>
            </a:r>
            <a:r>
              <a:rPr lang="zh-CN" altLang="en-US" dirty="0">
                <a:solidFill>
                  <a:srgbClr val="07047B"/>
                </a:solidFill>
              </a:rPr>
              <a:t>、(2018年新疆生产建设兵团中考)2017年12月，教育部等部门联合印发《援藏援疆万名教师支教计划方案》，帮助西藏、新疆整体提升教育发展水平。国家重视教育事业发展是因为（    ）</a:t>
            </a:r>
          </a:p>
          <a:p>
            <a:r>
              <a:rPr lang="zh-CN" altLang="en-US" dirty="0">
                <a:solidFill>
                  <a:srgbClr val="07047B"/>
                </a:solidFill>
              </a:rPr>
              <a:t>①教育为人的幸福生活奠基</a:t>
            </a:r>
          </a:p>
          <a:p>
            <a:r>
              <a:rPr lang="zh-CN" altLang="en-US" dirty="0">
                <a:solidFill>
                  <a:srgbClr val="07047B"/>
                </a:solidFill>
              </a:rPr>
              <a:t>②发展教育是现阶段的中心工作</a:t>
            </a:r>
          </a:p>
          <a:p>
            <a:r>
              <a:rPr lang="zh-CN" altLang="en-US" dirty="0">
                <a:solidFill>
                  <a:srgbClr val="07047B"/>
                </a:solidFill>
              </a:rPr>
              <a:t>③教育是一个国家、民族最根本的事业</a:t>
            </a:r>
          </a:p>
          <a:p>
            <a:r>
              <a:rPr lang="zh-CN" altLang="en-US" dirty="0">
                <a:solidFill>
                  <a:srgbClr val="07047B"/>
                </a:solidFill>
              </a:rPr>
              <a:t>④教育能够提高各族人民的科学文化素质</a:t>
            </a:r>
          </a:p>
          <a:p>
            <a:r>
              <a:rPr lang="zh-CN" altLang="en-US" dirty="0">
                <a:solidFill>
                  <a:srgbClr val="07047B"/>
                </a:solidFill>
              </a:rPr>
              <a:t>A．①②③    B．①②④    </a:t>
            </a:r>
            <a:endParaRPr lang="en-US" altLang="zh-CN" dirty="0" smtClean="0">
              <a:solidFill>
                <a:srgbClr val="07047B"/>
              </a:solidFill>
            </a:endParaRPr>
          </a:p>
          <a:p>
            <a:r>
              <a:rPr lang="zh-CN" altLang="en-US" dirty="0" smtClean="0">
                <a:solidFill>
                  <a:srgbClr val="07047B"/>
                </a:solidFill>
              </a:rPr>
              <a:t>C</a:t>
            </a:r>
            <a:r>
              <a:rPr lang="zh-CN" altLang="en-US" dirty="0">
                <a:solidFill>
                  <a:srgbClr val="07047B"/>
                </a:solidFill>
              </a:rPr>
              <a:t>．②③④    D．①③④</a:t>
            </a:r>
          </a:p>
        </p:txBody>
      </p:sp>
      <p:sp>
        <p:nvSpPr>
          <p:cNvPr id="4" name="矩形 3"/>
          <p:cNvSpPr/>
          <p:nvPr/>
        </p:nvSpPr>
        <p:spPr>
          <a:xfrm>
            <a:off x="4242422" y="2564904"/>
            <a:ext cx="68480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ustDataLst>
      <p:tags r:id="rId1"/>
    </p:custDataLst>
    <p:extLst>
      <p:ext uri="{BB962C8B-B14F-4D97-AF65-F5344CB8AC3E}">
        <p14:creationId xmlns:p14="http://schemas.microsoft.com/office/powerpoint/2010/main" xmlns="" val="703537920"/>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394336"/>
            <a:ext cx="8784976" cy="5782945"/>
          </a:xfrm>
        </p:spPr>
        <p:txBody>
          <a:bodyPr/>
          <a:lstStyle/>
          <a:p>
            <a:r>
              <a:rPr lang="zh-CN" altLang="en-US" dirty="0">
                <a:solidFill>
                  <a:srgbClr val="07047B"/>
                </a:solidFill>
              </a:rPr>
              <a:t>例</a:t>
            </a:r>
            <a:r>
              <a:rPr lang="en-US" altLang="zh-CN" dirty="0">
                <a:solidFill>
                  <a:srgbClr val="07047B"/>
                </a:solidFill>
              </a:rPr>
              <a:t>2</a:t>
            </a:r>
            <a:r>
              <a:rPr lang="zh-CN" altLang="en-US" dirty="0">
                <a:solidFill>
                  <a:srgbClr val="07047B"/>
                </a:solidFill>
              </a:rPr>
              <a:t>、（2018年江苏宿迁中考）2018年中央一号文件《中共中央国务院关于实施乡村振兴战略的意见》提出:到2050年，乡村全面振兴，农业强、农村美、农民富全面实现，实施乡村振兴战略有利于（     ）</a:t>
            </a:r>
          </a:p>
          <a:p>
            <a:r>
              <a:rPr lang="zh-CN" altLang="en-US" dirty="0">
                <a:solidFill>
                  <a:srgbClr val="07047B"/>
                </a:solidFill>
              </a:rPr>
              <a:t>①缩小城乡差距</a:t>
            </a:r>
          </a:p>
          <a:p>
            <a:r>
              <a:rPr lang="zh-CN" altLang="en-US" dirty="0">
                <a:solidFill>
                  <a:srgbClr val="07047B"/>
                </a:solidFill>
              </a:rPr>
              <a:t>②建设美丽中国</a:t>
            </a:r>
          </a:p>
          <a:p>
            <a:r>
              <a:rPr lang="zh-CN" altLang="en-US" dirty="0">
                <a:solidFill>
                  <a:srgbClr val="07047B"/>
                </a:solidFill>
              </a:rPr>
              <a:t>③确保同步富裕</a:t>
            </a:r>
          </a:p>
          <a:p>
            <a:r>
              <a:rPr lang="zh-CN" altLang="en-US" dirty="0">
                <a:solidFill>
                  <a:srgbClr val="07047B"/>
                </a:solidFill>
              </a:rPr>
              <a:t>④共享发展成果</a:t>
            </a:r>
          </a:p>
          <a:p>
            <a:r>
              <a:rPr lang="zh-CN" altLang="en-US" dirty="0">
                <a:solidFill>
                  <a:srgbClr val="07047B"/>
                </a:solidFill>
              </a:rPr>
              <a:t>A.①②③    B.①③④    C.①②④    D.②③④</a:t>
            </a:r>
          </a:p>
        </p:txBody>
      </p:sp>
      <p:sp>
        <p:nvSpPr>
          <p:cNvPr id="2" name="矩形 1"/>
          <p:cNvSpPr/>
          <p:nvPr/>
        </p:nvSpPr>
        <p:spPr>
          <a:xfrm>
            <a:off x="3923928" y="2348880"/>
            <a:ext cx="68480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ustDataLst>
      <p:tags r:id="rId1"/>
    </p:custDataLst>
    <p:extLst>
      <p:ext uri="{BB962C8B-B14F-4D97-AF65-F5344CB8AC3E}">
        <p14:creationId xmlns:p14="http://schemas.microsoft.com/office/powerpoint/2010/main" xmlns="" val="3816327572"/>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1002" y="408940"/>
            <a:ext cx="8124349" cy="5768340"/>
          </a:xfrm>
        </p:spPr>
        <p:txBody>
          <a:bodyPr/>
          <a:lstStyle/>
          <a:p>
            <a:r>
              <a:rPr lang="zh-CN" altLang="en-US" dirty="0">
                <a:solidFill>
                  <a:srgbClr val="07047B"/>
                </a:solidFill>
              </a:rPr>
              <a:t>例</a:t>
            </a:r>
            <a:r>
              <a:rPr lang="en-US" altLang="zh-CN" dirty="0">
                <a:solidFill>
                  <a:srgbClr val="07047B"/>
                </a:solidFill>
              </a:rPr>
              <a:t>3</a:t>
            </a:r>
            <a:r>
              <a:rPr lang="zh-CN" altLang="en-US" dirty="0">
                <a:solidFill>
                  <a:srgbClr val="07047B"/>
                </a:solidFill>
              </a:rPr>
              <a:t>、（2018年黑龙江齐齐哈尔中考）人民日报报道2017年全国义务教育发展基本均衡县名单中，齐齐哈尔市有龙沙区、 铁锋区、昂溪区、碾子山区、梅里斯达斡尔族区、克东县等六个县区榜上有名。国家促进义务教育的均衡发展是维护公民的（  ）</a:t>
            </a:r>
          </a:p>
          <a:p>
            <a:r>
              <a:rPr lang="zh-CN" altLang="en-US" dirty="0">
                <a:solidFill>
                  <a:srgbClr val="07047B"/>
                </a:solidFill>
              </a:rPr>
              <a:t>A．受教育权   </a:t>
            </a:r>
          </a:p>
          <a:p>
            <a:r>
              <a:rPr lang="zh-CN" altLang="en-US" dirty="0">
                <a:solidFill>
                  <a:srgbClr val="07047B"/>
                </a:solidFill>
              </a:rPr>
              <a:t> B．自主选择权 </a:t>
            </a:r>
          </a:p>
          <a:p>
            <a:r>
              <a:rPr lang="zh-CN" altLang="en-US" dirty="0">
                <a:solidFill>
                  <a:srgbClr val="07047B"/>
                </a:solidFill>
              </a:rPr>
              <a:t> C．建议权   </a:t>
            </a:r>
          </a:p>
          <a:p>
            <a:r>
              <a:rPr lang="zh-CN" altLang="en-US" dirty="0">
                <a:solidFill>
                  <a:srgbClr val="07047B"/>
                </a:solidFill>
              </a:rPr>
              <a:t> D．监督权</a:t>
            </a:r>
          </a:p>
        </p:txBody>
      </p:sp>
      <p:sp>
        <p:nvSpPr>
          <p:cNvPr id="2" name="矩形 1"/>
          <p:cNvSpPr/>
          <p:nvPr/>
        </p:nvSpPr>
        <p:spPr>
          <a:xfrm>
            <a:off x="7956376" y="2636912"/>
            <a:ext cx="684803" cy="923330"/>
          </a:xfrm>
          <a:prstGeom prst="rect">
            <a:avLst/>
          </a:prstGeom>
          <a:noFill/>
        </p:spPr>
        <p:txBody>
          <a:bodyPr wrap="none" lIns="91440" tIns="45720" rIns="91440" bIns="45720">
            <a:spAutoFit/>
          </a:bodyPr>
          <a:lstStyle/>
          <a:p>
            <a:pPr algn="ctr"/>
            <a:r>
              <a:rPr lang="en-US" altLang="zh-CN"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a:t>
            </a:r>
            <a:endParaRPr lang="zh-CN" alt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ustDataLst>
      <p:tags r:id="rId1"/>
    </p:custDataLst>
    <p:extLst>
      <p:ext uri="{BB962C8B-B14F-4D97-AF65-F5344CB8AC3E}">
        <p14:creationId xmlns:p14="http://schemas.microsoft.com/office/powerpoint/2010/main" xmlns="" val="1423064391"/>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1"/>
          <p:cNvSpPr>
            <a:spLocks noGrp="1"/>
          </p:cNvSpPr>
          <p:nvPr>
            <p:ph type="title"/>
          </p:nvPr>
        </p:nvSpPr>
        <p:spPr>
          <a:xfrm>
            <a:off x="301624" y="260648"/>
            <a:ext cx="8540750" cy="1143000"/>
          </a:xfrm>
        </p:spPr>
        <p:txBody>
          <a:bodyPr/>
          <a:lstStyle/>
          <a:p>
            <a:r>
              <a:rPr lang="zh-CN" altLang="en-US" kern="1200" dirty="0" smtClean="0">
                <a:latin typeface="+mj-lt"/>
                <a:ea typeface="+mj-ea"/>
                <a:cs typeface="+mj-cs"/>
                <a:sym typeface="宋体" panose="02010600030101010101" pitchFamily="2" charset="-122"/>
              </a:rPr>
              <a:t>当堂训练</a:t>
            </a:r>
            <a:r>
              <a:rPr lang="zh-CN" altLang="zh-CN" kern="1200" dirty="0">
                <a:latin typeface="+mj-lt"/>
                <a:ea typeface="+mj-ea"/>
                <a:cs typeface="+mj-cs"/>
                <a:sym typeface="宋体" panose="02010600030101010101" pitchFamily="2" charset="-122"/>
              </a:rPr>
              <a:t/>
            </a:r>
            <a:br>
              <a:rPr lang="zh-CN" altLang="zh-CN" kern="1200" dirty="0">
                <a:latin typeface="+mj-lt"/>
                <a:ea typeface="+mj-ea"/>
                <a:cs typeface="+mj-cs"/>
                <a:sym typeface="宋体" panose="02010600030101010101" pitchFamily="2" charset="-122"/>
              </a:rPr>
            </a:br>
            <a:endParaRPr lang="zh-CN" altLang="en-US" dirty="0"/>
          </a:p>
        </p:txBody>
      </p:sp>
      <p:sp>
        <p:nvSpPr>
          <p:cNvPr id="17411" name="Rectangle 3"/>
          <p:cNvSpPr>
            <a:spLocks noGrp="1" noChangeArrowheads="1"/>
          </p:cNvSpPr>
          <p:nvPr>
            <p:ph idx="1"/>
          </p:nvPr>
        </p:nvSpPr>
        <p:spPr>
          <a:xfrm>
            <a:off x="612775" y="1485900"/>
            <a:ext cx="8229600" cy="4525963"/>
          </a:xfrm>
        </p:spPr>
        <p:txBody>
          <a:bodyPr/>
          <a:lstStyle/>
          <a:p>
            <a:pPr>
              <a:lnSpc>
                <a:spcPct val="90000"/>
              </a:lnSpc>
            </a:pPr>
            <a:r>
              <a:rPr lang="zh-CN" altLang="en-US" b="1" dirty="0"/>
              <a:t>1.发展的根本目的是（      ）</a:t>
            </a:r>
          </a:p>
          <a:p>
            <a:pPr>
              <a:lnSpc>
                <a:spcPct val="90000"/>
              </a:lnSpc>
            </a:pPr>
            <a:r>
              <a:rPr lang="zh-CN" altLang="en-US" b="1" dirty="0"/>
              <a:t>A</a:t>
            </a:r>
            <a:r>
              <a:rPr lang="zh-CN" altLang="en-US" b="1" dirty="0" smtClean="0"/>
              <a:t>增强</a:t>
            </a:r>
            <a:r>
              <a:rPr lang="zh-CN" altLang="en-US" b="1" dirty="0"/>
              <a:t>经济</a:t>
            </a:r>
            <a:r>
              <a:rPr lang="zh-CN" altLang="en-US" b="1" dirty="0" smtClean="0"/>
              <a:t>实力</a:t>
            </a:r>
            <a:r>
              <a:rPr lang="zh-CN" altLang="en-US" b="1" dirty="0"/>
              <a:t>B.增强综合国力</a:t>
            </a:r>
          </a:p>
          <a:p>
            <a:pPr>
              <a:lnSpc>
                <a:spcPct val="90000"/>
              </a:lnSpc>
            </a:pPr>
            <a:r>
              <a:rPr lang="zh-CN" altLang="en-US" b="1" dirty="0"/>
              <a:t>C增强民生福祉D.提高国际地位</a:t>
            </a:r>
          </a:p>
          <a:p>
            <a:pPr>
              <a:lnSpc>
                <a:spcPct val="90000"/>
              </a:lnSpc>
            </a:pPr>
            <a:endParaRPr lang="zh-CN" altLang="en-US" b="1" dirty="0"/>
          </a:p>
          <a:p>
            <a:pPr>
              <a:lnSpc>
                <a:spcPct val="90000"/>
              </a:lnSpc>
            </a:pPr>
            <a:r>
              <a:rPr lang="zh-CN" altLang="en-US" b="1" dirty="0"/>
              <a:t>2.增进民生福祉是发展的根本目的。我们必须首先解决好的问题是人民（   ）</a:t>
            </a:r>
          </a:p>
          <a:p>
            <a:pPr>
              <a:lnSpc>
                <a:spcPct val="90000"/>
              </a:lnSpc>
            </a:pPr>
            <a:r>
              <a:rPr lang="zh-CN" altLang="en-US" b="1" dirty="0"/>
              <a:t>①最关心的利益问题  ②最直接的利益问题</a:t>
            </a:r>
          </a:p>
          <a:p>
            <a:pPr>
              <a:lnSpc>
                <a:spcPct val="90000"/>
              </a:lnSpc>
            </a:pPr>
            <a:r>
              <a:rPr lang="zh-CN" altLang="en-US" b="1" dirty="0"/>
              <a:t>③最现实的利益问题  ④最重要的利益问题</a:t>
            </a:r>
          </a:p>
          <a:p>
            <a:pPr>
              <a:lnSpc>
                <a:spcPct val="90000"/>
              </a:lnSpc>
            </a:pPr>
            <a:r>
              <a:rPr lang="en-US" altLang="zh-CN" b="1" dirty="0"/>
              <a:t>A.①②③ B.①②④  C.②③④  D.①③④</a:t>
            </a:r>
          </a:p>
        </p:txBody>
      </p:sp>
      <p:sp>
        <p:nvSpPr>
          <p:cNvPr id="17412" name="Text Box 4"/>
          <p:cNvSpPr txBox="1">
            <a:spLocks noChangeArrowheads="1"/>
          </p:cNvSpPr>
          <p:nvPr/>
        </p:nvSpPr>
        <p:spPr bwMode="auto">
          <a:xfrm>
            <a:off x="5219700" y="1268760"/>
            <a:ext cx="6223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4800" b="1" dirty="0">
                <a:solidFill>
                  <a:srgbClr val="FF3300"/>
                </a:solidFill>
              </a:rPr>
              <a:t>C</a:t>
            </a:r>
          </a:p>
        </p:txBody>
      </p:sp>
      <p:sp>
        <p:nvSpPr>
          <p:cNvPr id="17413" name="Text Box 5"/>
          <p:cNvSpPr txBox="1">
            <a:spLocks noChangeArrowheads="1"/>
          </p:cNvSpPr>
          <p:nvPr/>
        </p:nvSpPr>
        <p:spPr bwMode="auto">
          <a:xfrm>
            <a:off x="6300192" y="3933056"/>
            <a:ext cx="628698"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4800" b="1" dirty="0" smtClean="0">
                <a:solidFill>
                  <a:srgbClr val="FF3300"/>
                </a:solidFill>
              </a:rPr>
              <a:t>A</a:t>
            </a:r>
            <a:endParaRPr lang="zh-CN" altLang="en-US" sz="4800" b="1" dirty="0">
              <a:solidFill>
                <a:srgbClr val="FF3300"/>
              </a:solidFill>
            </a:endParaRPr>
          </a:p>
        </p:txBody>
      </p:sp>
    </p:spTree>
    <p:extLst>
      <p:ext uri="{BB962C8B-B14F-4D97-AF65-F5344CB8AC3E}">
        <p14:creationId xmlns:p14="http://schemas.microsoft.com/office/powerpoint/2010/main" xmlns="" val="4073479084"/>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blinds(horizontal)">
                                      <p:cBhvr>
                                        <p:cTn id="7" dur="500"/>
                                        <p:tgtEl>
                                          <p:spTgt spid="174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Effect transition="in" filter="blinds(horizontal)">
                                      <p:cBhvr>
                                        <p:cTn id="12" dur="5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bldLvl="0" autoUpdateAnimBg="0"/>
      <p:bldP spid="1741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0" y="260648"/>
            <a:ext cx="8892480" cy="4525963"/>
          </a:xfrm>
        </p:spPr>
        <p:txBody>
          <a:bodyPr/>
          <a:lstStyle/>
          <a:p>
            <a:r>
              <a:rPr lang="zh-CN" altLang="en-US" sz="2800" b="1" dirty="0"/>
              <a:t>3.教育是民生之基。我们已经解决了“有学上”的间题,现在“上好学”成为人民新的需求和期望为此,我们需要</a:t>
            </a:r>
          </a:p>
          <a:p>
            <a:r>
              <a:rPr lang="zh-CN" altLang="en-US" sz="2800" b="1" dirty="0"/>
              <a:t>①提高教育质量②促进教育</a:t>
            </a:r>
            <a:r>
              <a:rPr lang="zh-CN" altLang="en-US" sz="2800" b="1" dirty="0" smtClean="0"/>
              <a:t>公平</a:t>
            </a:r>
            <a:endParaRPr lang="en-US" altLang="zh-CN" sz="2800" b="1" dirty="0" smtClean="0"/>
          </a:p>
          <a:p>
            <a:r>
              <a:rPr lang="zh-CN" altLang="en-US" sz="2800" b="1" dirty="0" smtClean="0"/>
              <a:t>③</a:t>
            </a:r>
            <a:r>
              <a:rPr lang="zh-CN" altLang="en-US" sz="2800" b="1" dirty="0"/>
              <a:t>做到学有所教④大力发展应试教育</a:t>
            </a:r>
          </a:p>
          <a:p>
            <a:r>
              <a:rPr lang="zh-CN" altLang="en-US" sz="2800" b="1" dirty="0"/>
              <a:t>A.①②③  B.②③④  C.①②④ D.②③</a:t>
            </a:r>
            <a:r>
              <a:rPr lang="zh-CN" altLang="en-US" sz="2800" b="1" dirty="0" smtClean="0"/>
              <a:t>④</a:t>
            </a:r>
            <a:endParaRPr lang="en-US" altLang="zh-CN" sz="2800" b="1" dirty="0" smtClean="0"/>
          </a:p>
          <a:p>
            <a:r>
              <a:rPr lang="en-US" altLang="zh-CN" sz="2800" b="1" dirty="0"/>
              <a:t>4.</a:t>
            </a:r>
            <a:r>
              <a:rPr lang="zh-CN" altLang="en-US" sz="2800" b="1" dirty="0"/>
              <a:t>新中国成立以来，我国的教育事业取得了举世瞩目的成就，包括（  ）</a:t>
            </a:r>
          </a:p>
          <a:p>
            <a:r>
              <a:rPr lang="zh-CN" altLang="en-US" sz="2800" b="1" dirty="0"/>
              <a:t>①九年义务教育全面</a:t>
            </a:r>
            <a:r>
              <a:rPr lang="zh-CN" altLang="en-US" sz="2800" b="1" dirty="0" smtClean="0"/>
              <a:t>普及</a:t>
            </a:r>
            <a:endParaRPr lang="en-US" altLang="zh-CN" sz="2800" b="1" dirty="0" smtClean="0"/>
          </a:p>
          <a:p>
            <a:r>
              <a:rPr lang="zh-CN" altLang="en-US" sz="2800" b="1" dirty="0" smtClean="0"/>
              <a:t>②高等教育大众化得以实现</a:t>
            </a:r>
          </a:p>
          <a:p>
            <a:r>
              <a:rPr lang="zh-CN" altLang="en-US" sz="2800" b="1" dirty="0" smtClean="0"/>
              <a:t>③</a:t>
            </a:r>
            <a:r>
              <a:rPr lang="zh-CN" altLang="en-US" sz="2800" b="1" dirty="0"/>
              <a:t>职业教育不断发展    </a:t>
            </a:r>
            <a:endParaRPr lang="en-US" altLang="zh-CN" sz="2800" b="1" dirty="0" smtClean="0"/>
          </a:p>
          <a:p>
            <a:r>
              <a:rPr lang="zh-CN" altLang="en-US" sz="2800" b="1" dirty="0" smtClean="0"/>
              <a:t>④</a:t>
            </a:r>
            <a:r>
              <a:rPr lang="zh-CN" altLang="en-US" sz="2800" b="1" dirty="0"/>
              <a:t>确立了我国社会主义教育体制的基本框架</a:t>
            </a:r>
          </a:p>
          <a:p>
            <a:r>
              <a:rPr lang="en-US" altLang="zh-CN" sz="2800" b="1" dirty="0"/>
              <a:t>A.①②③④ B.①②④  C.②③④  D.①②③</a:t>
            </a:r>
          </a:p>
          <a:p>
            <a:endParaRPr lang="zh-CN" altLang="en-US" dirty="0"/>
          </a:p>
          <a:p>
            <a:endParaRPr lang="zh-CN" altLang="en-US" dirty="0"/>
          </a:p>
          <a:p>
            <a:endParaRPr lang="zh-CN" altLang="en-US" dirty="0"/>
          </a:p>
        </p:txBody>
      </p:sp>
      <p:sp>
        <p:nvSpPr>
          <p:cNvPr id="18436" name="Text Box 4"/>
          <p:cNvSpPr txBox="1">
            <a:spLocks noChangeArrowheads="1"/>
          </p:cNvSpPr>
          <p:nvPr/>
        </p:nvSpPr>
        <p:spPr bwMode="auto">
          <a:xfrm rot="3001629">
            <a:off x="7740352" y="1340768"/>
            <a:ext cx="6223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4800" b="1" dirty="0">
                <a:solidFill>
                  <a:srgbClr val="FF3300"/>
                </a:solidFill>
              </a:rPr>
              <a:t>A</a:t>
            </a:r>
          </a:p>
        </p:txBody>
      </p:sp>
      <p:sp>
        <p:nvSpPr>
          <p:cNvPr id="5" name="Text Box 4"/>
          <p:cNvSpPr txBox="1">
            <a:spLocks noChangeArrowheads="1"/>
          </p:cNvSpPr>
          <p:nvPr/>
        </p:nvSpPr>
        <p:spPr bwMode="auto">
          <a:xfrm rot="11378977" flipV="1">
            <a:off x="7412124" y="3933056"/>
            <a:ext cx="1278756"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zh-CN" altLang="en-US" sz="4800" b="1" dirty="0">
                <a:solidFill>
                  <a:srgbClr val="FF3300"/>
                </a:solidFill>
              </a:rPr>
              <a:t>A</a:t>
            </a:r>
          </a:p>
        </p:txBody>
      </p:sp>
    </p:spTree>
    <p:extLst>
      <p:ext uri="{BB962C8B-B14F-4D97-AF65-F5344CB8AC3E}">
        <p14:creationId xmlns:p14="http://schemas.microsoft.com/office/powerpoint/2010/main" xmlns="" val="507846791"/>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blinds(horizontal)">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utoUpdateAnimBg="0"/>
      <p:bldP spid="5"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idx="1"/>
          </p:nvPr>
        </p:nvSpPr>
        <p:spPr>
          <a:xfrm>
            <a:off x="396875" y="620713"/>
            <a:ext cx="8496300" cy="5761037"/>
          </a:xfrm>
        </p:spPr>
        <p:txBody>
          <a:bodyPr/>
          <a:lstStyle/>
          <a:p>
            <a:pPr>
              <a:lnSpc>
                <a:spcPct val="90000"/>
              </a:lnSpc>
            </a:pPr>
            <a:r>
              <a:rPr lang="en-US" altLang="zh-CN" sz="2800" b="1" dirty="0" smtClean="0"/>
              <a:t>5</a:t>
            </a:r>
            <a:r>
              <a:rPr lang="zh-CN" altLang="en-US" sz="2800" b="1" dirty="0" smtClean="0"/>
              <a:t>.</a:t>
            </a:r>
            <a:r>
              <a:rPr lang="zh-CN" altLang="en-US" sz="2800" b="1" dirty="0"/>
              <a:t>党和政府之所以要创造条件促进就业,主要是因为</a:t>
            </a:r>
          </a:p>
          <a:p>
            <a:pPr>
              <a:lnSpc>
                <a:spcPct val="90000"/>
              </a:lnSpc>
            </a:pPr>
            <a:r>
              <a:rPr lang="zh-CN" altLang="en-US" sz="2800" b="1" dirty="0"/>
              <a:t>①就业是立国之本 </a:t>
            </a:r>
            <a:r>
              <a:rPr lang="zh-CN" altLang="en-US" sz="2800" b="1" dirty="0" smtClean="0"/>
              <a:t>   ②</a:t>
            </a:r>
            <a:r>
              <a:rPr lang="zh-CN" altLang="en-US" sz="2800" b="1" dirty="0"/>
              <a:t>就业是民生之</a:t>
            </a:r>
            <a:r>
              <a:rPr lang="zh-CN" altLang="en-US" sz="2800" b="1" dirty="0" smtClean="0"/>
              <a:t>本</a:t>
            </a:r>
            <a:endParaRPr lang="en-US" altLang="zh-CN" sz="2800" b="1" dirty="0" smtClean="0"/>
          </a:p>
          <a:p>
            <a:pPr>
              <a:lnSpc>
                <a:spcPct val="90000"/>
              </a:lnSpc>
            </a:pPr>
            <a:r>
              <a:rPr lang="zh-CN" altLang="en-US" sz="2800" b="1" dirty="0" smtClean="0"/>
              <a:t>③</a:t>
            </a:r>
            <a:r>
              <a:rPr lang="zh-CN" altLang="en-US" sz="2800" b="1" dirty="0"/>
              <a:t>就业关乎个人生计 ④就业关乎人生价值的实现</a:t>
            </a:r>
          </a:p>
          <a:p>
            <a:pPr>
              <a:lnSpc>
                <a:spcPct val="90000"/>
              </a:lnSpc>
            </a:pPr>
            <a:r>
              <a:rPr lang="zh-CN" altLang="en-US" sz="2800" b="1" dirty="0"/>
              <a:t>A.①③ B.②④  C.①②④ D.②③</a:t>
            </a:r>
            <a:r>
              <a:rPr lang="zh-CN" altLang="en-US" sz="2800" b="1" dirty="0" smtClean="0"/>
              <a:t>④</a:t>
            </a:r>
            <a:endParaRPr lang="en-US" altLang="zh-CN" sz="2800" b="1" dirty="0" smtClean="0"/>
          </a:p>
          <a:p>
            <a:pPr>
              <a:lnSpc>
                <a:spcPct val="90000"/>
              </a:lnSpc>
            </a:pPr>
            <a:endParaRPr lang="zh-CN" altLang="en-US" sz="2800" b="1" dirty="0"/>
          </a:p>
          <a:p>
            <a:pPr>
              <a:lnSpc>
                <a:spcPct val="90000"/>
              </a:lnSpc>
            </a:pPr>
            <a:r>
              <a:rPr lang="en-US" altLang="zh-CN" sz="2800" b="1" dirty="0" smtClean="0"/>
              <a:t>6</a:t>
            </a:r>
            <a:r>
              <a:rPr lang="zh-CN" altLang="en-US" sz="2800" b="1" dirty="0" smtClean="0"/>
              <a:t>.</a:t>
            </a:r>
            <a:r>
              <a:rPr lang="zh-CN" altLang="en-US" sz="2800" b="1" dirty="0"/>
              <a:t>为促进就业,实现劳有所得,党和政府要</a:t>
            </a:r>
          </a:p>
          <a:p>
            <a:pPr>
              <a:lnSpc>
                <a:spcPct val="90000"/>
              </a:lnSpc>
            </a:pPr>
            <a:r>
              <a:rPr lang="zh-CN" altLang="en-US" sz="2800" b="1" dirty="0"/>
              <a:t>①采取积极的就业</a:t>
            </a:r>
            <a:r>
              <a:rPr lang="zh-CN" altLang="en-US" sz="2800" b="1" dirty="0" smtClean="0"/>
              <a:t>政策</a:t>
            </a:r>
            <a:endParaRPr lang="en-US" altLang="zh-CN" sz="2800" b="1" dirty="0" smtClean="0"/>
          </a:p>
          <a:p>
            <a:pPr>
              <a:lnSpc>
                <a:spcPct val="90000"/>
              </a:lnSpc>
            </a:pPr>
            <a:r>
              <a:rPr lang="zh-CN" altLang="en-US" sz="2800" b="1" dirty="0" smtClean="0"/>
              <a:t>②</a:t>
            </a:r>
            <a:r>
              <a:rPr lang="zh-CN" altLang="en-US" sz="2800" b="1" dirty="0"/>
              <a:t>千方百计拓展就业渠道,增加就业</a:t>
            </a:r>
            <a:r>
              <a:rPr lang="zh-CN" altLang="en-US" sz="2800" b="1" dirty="0" smtClean="0"/>
              <a:t>岗位</a:t>
            </a:r>
            <a:endParaRPr lang="en-US" altLang="zh-CN" sz="2800" b="1" dirty="0" smtClean="0"/>
          </a:p>
          <a:p>
            <a:pPr>
              <a:lnSpc>
                <a:spcPct val="90000"/>
              </a:lnSpc>
            </a:pPr>
            <a:r>
              <a:rPr lang="zh-CN" altLang="en-US" sz="2800" b="1" dirty="0" smtClean="0"/>
              <a:t>③</a:t>
            </a:r>
            <a:r>
              <a:rPr lang="zh-CN" altLang="en-US" sz="2800" b="1" dirty="0"/>
              <a:t>努力提升劳动者</a:t>
            </a:r>
            <a:r>
              <a:rPr lang="zh-CN" altLang="en-US" sz="2800" b="1" dirty="0" smtClean="0"/>
              <a:t>素质</a:t>
            </a:r>
            <a:endParaRPr lang="en-US" altLang="zh-CN" sz="2800" b="1" dirty="0" smtClean="0"/>
          </a:p>
          <a:p>
            <a:pPr>
              <a:lnSpc>
                <a:spcPct val="90000"/>
              </a:lnSpc>
            </a:pPr>
            <a:r>
              <a:rPr lang="zh-CN" altLang="en-US" sz="2800" b="1" dirty="0" smtClean="0"/>
              <a:t>④</a:t>
            </a:r>
            <a:r>
              <a:rPr lang="zh-CN" altLang="en-US" sz="2800" b="1" dirty="0"/>
              <a:t>提高劳动者收入</a:t>
            </a:r>
          </a:p>
          <a:p>
            <a:pPr>
              <a:lnSpc>
                <a:spcPct val="90000"/>
              </a:lnSpc>
            </a:pPr>
            <a:r>
              <a:rPr lang="zh-CN" altLang="en-US" sz="2800" b="1" dirty="0"/>
              <a:t>A.①②③</a:t>
            </a:r>
            <a:r>
              <a:rPr lang="zh-CN" altLang="en-US" sz="2800" b="1" dirty="0" smtClean="0"/>
              <a:t>④    B</a:t>
            </a:r>
            <a:r>
              <a:rPr lang="zh-CN" altLang="en-US" sz="2800" b="1" dirty="0"/>
              <a:t>.②③④</a:t>
            </a:r>
          </a:p>
          <a:p>
            <a:pPr>
              <a:lnSpc>
                <a:spcPct val="90000"/>
              </a:lnSpc>
            </a:pPr>
            <a:r>
              <a:rPr lang="zh-CN" altLang="en-US" sz="2800" b="1" dirty="0"/>
              <a:t>C.①②</a:t>
            </a:r>
            <a:r>
              <a:rPr lang="zh-CN" altLang="en-US" sz="2800" b="1" dirty="0" smtClean="0"/>
              <a:t>④       D</a:t>
            </a:r>
            <a:r>
              <a:rPr lang="zh-CN" altLang="en-US" sz="2800" b="1" dirty="0"/>
              <a:t>①③④</a:t>
            </a:r>
          </a:p>
          <a:p>
            <a:pPr>
              <a:lnSpc>
                <a:spcPct val="90000"/>
              </a:lnSpc>
            </a:pPr>
            <a:endParaRPr lang="zh-CN" altLang="en-US" sz="2800" dirty="0"/>
          </a:p>
          <a:p>
            <a:pPr>
              <a:lnSpc>
                <a:spcPct val="90000"/>
              </a:lnSpc>
            </a:pPr>
            <a:endParaRPr lang="zh-CN" altLang="en-US" sz="2800" dirty="0"/>
          </a:p>
        </p:txBody>
      </p:sp>
      <p:sp>
        <p:nvSpPr>
          <p:cNvPr id="19459" name="Text Box 3"/>
          <p:cNvSpPr txBox="1">
            <a:spLocks noChangeArrowheads="1"/>
          </p:cNvSpPr>
          <p:nvPr/>
        </p:nvSpPr>
        <p:spPr bwMode="auto">
          <a:xfrm rot="2203835">
            <a:off x="7380312" y="2060848"/>
            <a:ext cx="6223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4800" b="1" dirty="0">
                <a:solidFill>
                  <a:srgbClr val="FF3300"/>
                </a:solidFill>
              </a:rPr>
              <a:t>D</a:t>
            </a:r>
          </a:p>
        </p:txBody>
      </p:sp>
      <p:sp>
        <p:nvSpPr>
          <p:cNvPr id="19460" name="Text Box 4"/>
          <p:cNvSpPr txBox="1">
            <a:spLocks noChangeArrowheads="1"/>
          </p:cNvSpPr>
          <p:nvPr/>
        </p:nvSpPr>
        <p:spPr bwMode="auto">
          <a:xfrm rot="20823736">
            <a:off x="7501210" y="5131480"/>
            <a:ext cx="62230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zh-CN" altLang="en-US" sz="4800" b="1" dirty="0">
                <a:solidFill>
                  <a:srgbClr val="FF3300"/>
                </a:solidFill>
              </a:rPr>
              <a:t>A</a:t>
            </a:r>
          </a:p>
        </p:txBody>
      </p:sp>
    </p:spTree>
    <p:extLst>
      <p:ext uri="{BB962C8B-B14F-4D97-AF65-F5344CB8AC3E}">
        <p14:creationId xmlns:p14="http://schemas.microsoft.com/office/powerpoint/2010/main" xmlns="" val="391790489"/>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linds(horizontal)">
                                      <p:cBhvr>
                                        <p:cTn id="7" dur="500"/>
                                        <p:tgtEl>
                                          <p:spTgt spid="194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Effect transition="in" filter="blinds(horizontal)">
                                      <p:cBhvr>
                                        <p:cTn id="12"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utoUpdateAnimBg="0"/>
      <p:bldP spid="19460"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7165" y="242570"/>
            <a:ext cx="8338185" cy="6426790"/>
          </a:xfrm>
        </p:spPr>
        <p:txBody>
          <a:bodyPr>
            <a:normAutofit lnSpcReduction="10000"/>
          </a:bodyPr>
          <a:lstStyle/>
          <a:p>
            <a:r>
              <a:rPr lang="en-US" altLang="zh-CN" b="1" dirty="0" smtClean="0"/>
              <a:t>7</a:t>
            </a:r>
            <a:r>
              <a:rPr lang="zh-CN" altLang="en-US" b="1" dirty="0" smtClean="0"/>
              <a:t>、</a:t>
            </a:r>
            <a:r>
              <a:rPr lang="zh-CN" altLang="en-US" b="1" dirty="0"/>
              <a:t>李克强总理在2018年6月6日的国务院常务会议上强调：“改革要从老百姓和企业日常最关心的身边事做起，不能让老百姓为了许多的繁琐证明东奔西跑了，必须下决心全面清理各类证明事项。”这（      </a:t>
            </a:r>
            <a:r>
              <a:rPr lang="zh-CN" altLang="en-US" b="1" dirty="0" smtClean="0"/>
              <a:t>）</a:t>
            </a:r>
            <a:endParaRPr lang="en-US" altLang="zh-CN" b="1" dirty="0" smtClean="0"/>
          </a:p>
          <a:p>
            <a:endParaRPr lang="zh-CN" altLang="en-US" b="1" dirty="0"/>
          </a:p>
          <a:p>
            <a:r>
              <a:rPr lang="zh-CN" altLang="en-US" b="1" dirty="0"/>
              <a:t>①体现了党和政府重视改善民生，为民服务  </a:t>
            </a:r>
          </a:p>
          <a:p>
            <a:r>
              <a:rPr lang="zh-CN" altLang="en-US" b="1" dirty="0"/>
              <a:t>②能够加强社会建设，改进公共服务方式  </a:t>
            </a:r>
          </a:p>
          <a:p>
            <a:r>
              <a:rPr lang="zh-CN" altLang="en-US" b="1" dirty="0"/>
              <a:t>③有利于提高政府办事效率，促进社会和谐  </a:t>
            </a:r>
          </a:p>
          <a:p>
            <a:r>
              <a:rPr lang="zh-CN" altLang="en-US" b="1" dirty="0"/>
              <a:t>④有利于简政放权，政府不再开具任何证明</a:t>
            </a:r>
          </a:p>
          <a:p>
            <a:r>
              <a:rPr lang="zh-CN" altLang="en-US" b="1" dirty="0"/>
              <a:t>A.①②③                B.①③④  </a:t>
            </a:r>
          </a:p>
          <a:p>
            <a:r>
              <a:rPr lang="zh-CN" altLang="en-US" b="1" dirty="0"/>
              <a:t>C.①②④                D.②③④</a:t>
            </a:r>
          </a:p>
        </p:txBody>
      </p:sp>
      <p:sp>
        <p:nvSpPr>
          <p:cNvPr id="4" name="文本框 3"/>
          <p:cNvSpPr txBox="1"/>
          <p:nvPr/>
        </p:nvSpPr>
        <p:spPr>
          <a:xfrm rot="398814">
            <a:off x="5940152" y="1916832"/>
            <a:ext cx="730568" cy="768350"/>
          </a:xfrm>
          <a:prstGeom prst="rect">
            <a:avLst/>
          </a:prstGeom>
          <a:noFill/>
        </p:spPr>
        <p:txBody>
          <a:bodyPr wrap="square" rtlCol="0">
            <a:spAutoFit/>
          </a:bodyPr>
          <a:lstStyle/>
          <a:p>
            <a:r>
              <a:rPr lang="en-US" altLang="zh-CN" sz="4400" dirty="0">
                <a:solidFill>
                  <a:srgbClr val="FF0000"/>
                </a:solidFill>
              </a:rPr>
              <a:t>A</a:t>
            </a:r>
          </a:p>
        </p:txBody>
      </p:sp>
    </p:spTree>
    <p:custDataLst>
      <p:tags r:id="rId1"/>
    </p:custDataLst>
    <p:extLst>
      <p:ext uri="{BB962C8B-B14F-4D97-AF65-F5344CB8AC3E}">
        <p14:creationId xmlns:p14="http://schemas.microsoft.com/office/powerpoint/2010/main" xmlns="" val="3087323201"/>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文本占位符 22530"/>
          <p:cNvSpPr>
            <a:spLocks noGrp="1" noChangeArrowheads="1"/>
          </p:cNvSpPr>
          <p:nvPr>
            <p:ph type="body" idx="4294967295"/>
          </p:nvPr>
        </p:nvSpPr>
        <p:spPr>
          <a:xfrm>
            <a:off x="0" y="530225"/>
            <a:ext cx="8540750" cy="3886200"/>
          </a:xfrm>
          <a:prstGeom prst="rect">
            <a:avLst/>
          </a:prstGeom>
        </p:spPr>
        <p:txBody>
          <a:bodyPr/>
          <a:lstStyle/>
          <a:p>
            <a:r>
              <a:rPr lang="en-US" altLang="zh-CN" b="1" dirty="0" smtClean="0">
                <a:ea typeface="宋体" pitchFamily="2" charset="-122"/>
              </a:rPr>
              <a:t>8</a:t>
            </a:r>
            <a:r>
              <a:rPr lang="zh-CN" altLang="en-US" b="1" dirty="0" smtClean="0">
                <a:ea typeface="宋体" pitchFamily="2" charset="-122"/>
              </a:rPr>
              <a:t>、</a:t>
            </a:r>
            <a:r>
              <a:rPr lang="zh-CN" b="1" dirty="0" smtClean="0">
                <a:ea typeface="宋体" pitchFamily="2" charset="-122"/>
              </a:rPr>
              <a:t>习近平总书记提到一定要做到“精准扶贫、精准脱贫、精准到户、精准到人“。发出这一“重音”是因为</a:t>
            </a:r>
          </a:p>
          <a:p>
            <a:endParaRPr lang="zh-CN" sz="2800" b="1" dirty="0" smtClean="0">
              <a:ea typeface="宋体" pitchFamily="2" charset="-122"/>
            </a:endParaRPr>
          </a:p>
          <a:p>
            <a:r>
              <a:rPr lang="zh-CN" altLang="zh-CN" b="1" dirty="0" smtClean="0">
                <a:ea typeface="宋体" pitchFamily="2" charset="-122"/>
              </a:rPr>
              <a:t>A.“</a:t>
            </a:r>
            <a:r>
              <a:rPr lang="zh-CN" b="1" dirty="0" smtClean="0">
                <a:ea typeface="宋体" pitchFamily="2" charset="-122"/>
              </a:rPr>
              <a:t>精准扶贫”是解民生之忧</a:t>
            </a:r>
            <a:r>
              <a:rPr lang="zh-CN" altLang="zh-CN" b="1" dirty="0" smtClean="0">
                <a:ea typeface="宋体" pitchFamily="2" charset="-122"/>
              </a:rPr>
              <a:t>,</a:t>
            </a:r>
            <a:r>
              <a:rPr lang="zh-CN" b="1" dirty="0" smtClean="0">
                <a:ea typeface="宋体" pitchFamily="2" charset="-122"/>
              </a:rPr>
              <a:t>加强社会建设的重要内容</a:t>
            </a:r>
          </a:p>
          <a:p>
            <a:r>
              <a:rPr lang="zh-CN" altLang="zh-CN" b="1" dirty="0" smtClean="0">
                <a:ea typeface="宋体" pitchFamily="2" charset="-122"/>
              </a:rPr>
              <a:t>B“</a:t>
            </a:r>
            <a:r>
              <a:rPr lang="zh-CN" b="1" dirty="0" smtClean="0">
                <a:ea typeface="宋体" pitchFamily="2" charset="-122"/>
              </a:rPr>
              <a:t>精准扶贫”是当今社会的中心工作</a:t>
            </a:r>
          </a:p>
          <a:p>
            <a:r>
              <a:rPr lang="zh-CN" altLang="zh-CN" b="1" dirty="0" smtClean="0">
                <a:ea typeface="宋体" pitchFamily="2" charset="-122"/>
              </a:rPr>
              <a:t>C.</a:t>
            </a:r>
            <a:r>
              <a:rPr lang="zh-CN" b="1" dirty="0" smtClean="0">
                <a:ea typeface="宋体" pitchFamily="2" charset="-122"/>
              </a:rPr>
              <a:t>同步富裕是中国特色社会主义的根本原则</a:t>
            </a:r>
          </a:p>
          <a:p>
            <a:r>
              <a:rPr lang="zh-CN" altLang="zh-CN" b="1" dirty="0" smtClean="0">
                <a:ea typeface="宋体" pitchFamily="2" charset="-122"/>
              </a:rPr>
              <a:t>D.“</a:t>
            </a:r>
            <a:r>
              <a:rPr lang="zh-CN" b="1" dirty="0" smtClean="0">
                <a:ea typeface="宋体" pitchFamily="2" charset="-122"/>
              </a:rPr>
              <a:t>脱贫攻坚”是建设中国特色社会主义的总任务</a:t>
            </a:r>
          </a:p>
        </p:txBody>
      </p:sp>
      <p:sp>
        <p:nvSpPr>
          <p:cNvPr id="15364" name="文本框 22531"/>
          <p:cNvSpPr txBox="1">
            <a:spLocks noChangeArrowheads="1"/>
          </p:cNvSpPr>
          <p:nvPr/>
        </p:nvSpPr>
        <p:spPr bwMode="auto">
          <a:xfrm rot="19703959">
            <a:off x="7640442" y="1772816"/>
            <a:ext cx="6223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宋体" pitchFamily="2" charset="-122"/>
              </a:defRPr>
            </a:lvl1pPr>
            <a:lvl2pPr marL="742950" indent="-285750" eaLnBrk="0" hangingPunct="0">
              <a:defRPr sz="2400">
                <a:solidFill>
                  <a:schemeClr val="tx1"/>
                </a:solidFill>
                <a:latin typeface="Arial" pitchFamily="34" charset="0"/>
                <a:ea typeface="宋体" pitchFamily="2" charset="-122"/>
              </a:defRPr>
            </a:lvl2pPr>
            <a:lvl3pPr marL="1143000" indent="-228600" eaLnBrk="0" hangingPunct="0">
              <a:defRPr sz="2400">
                <a:solidFill>
                  <a:schemeClr val="tx1"/>
                </a:solidFill>
                <a:latin typeface="Arial" pitchFamily="34" charset="0"/>
                <a:ea typeface="宋体" pitchFamily="2" charset="-122"/>
              </a:defRPr>
            </a:lvl3pPr>
            <a:lvl4pPr marL="1600200" indent="-228600" eaLnBrk="0" hangingPunct="0">
              <a:defRPr sz="2400">
                <a:solidFill>
                  <a:schemeClr val="tx1"/>
                </a:solidFill>
                <a:latin typeface="Arial" pitchFamily="34" charset="0"/>
                <a:ea typeface="宋体" pitchFamily="2" charset="-122"/>
              </a:defRPr>
            </a:lvl4pPr>
            <a:lvl5pPr marL="2057400" indent="-228600" eaLnBrk="0" hangingPunct="0">
              <a:defRPr sz="24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400">
                <a:solidFill>
                  <a:schemeClr val="tx1"/>
                </a:solidFill>
                <a:latin typeface="Arial" pitchFamily="34" charset="0"/>
                <a:ea typeface="宋体" pitchFamily="2" charset="-122"/>
              </a:defRPr>
            </a:lvl9pPr>
          </a:lstStyle>
          <a:p>
            <a:pPr eaLnBrk="1" hangingPunct="1"/>
            <a:r>
              <a:rPr lang="zh-CN" altLang="en-US" sz="4800" b="1" dirty="0">
                <a:solidFill>
                  <a:srgbClr val="FF3300"/>
                </a:solidFill>
              </a:rPr>
              <a:t>A</a:t>
            </a:r>
            <a:endParaRPr lang="zh-CN" altLang="en-US" dirty="0"/>
          </a:p>
        </p:txBody>
      </p:sp>
    </p:spTree>
    <p:extLst>
      <p:ext uri="{BB962C8B-B14F-4D97-AF65-F5344CB8AC3E}">
        <p14:creationId xmlns:p14="http://schemas.microsoft.com/office/powerpoint/2010/main" xmlns="" val="3105025598"/>
      </p:ext>
    </p:ext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zh-CN" altLang="en-US"/>
              <a:t>第1单元构建和谐社会</a:t>
            </a:r>
            <a:br>
              <a:rPr lang="zh-CN" altLang="en-US"/>
            </a:br>
            <a:r>
              <a:rPr lang="zh-CN" altLang="en-US"/>
              <a:t>第1课加强社会建设</a:t>
            </a:r>
          </a:p>
        </p:txBody>
      </p:sp>
      <p:sp>
        <p:nvSpPr>
          <p:cNvPr id="3" name="副标题 2"/>
          <p:cNvSpPr>
            <a:spLocks noGrp="1"/>
          </p:cNvSpPr>
          <p:nvPr>
            <p:ph type="subTitle" idx="1"/>
          </p:nvPr>
        </p:nvSpPr>
        <p:spPr/>
        <p:txBody>
          <a:bodyPr>
            <a:noAutofit/>
          </a:bodyPr>
          <a:lstStyle/>
          <a:p>
            <a:pPr algn="l"/>
            <a:r>
              <a:rPr lang="en-US" altLang="zh-CN" sz="4800">
                <a:solidFill>
                  <a:srgbClr val="FF0000"/>
                </a:solidFill>
              </a:rPr>
              <a:t>           </a:t>
            </a:r>
            <a:r>
              <a:rPr lang="zh-CN" altLang="en-US" sz="4800">
                <a:solidFill>
                  <a:srgbClr val="FF0000"/>
                </a:solidFill>
              </a:rPr>
              <a:t>第2站解民生之忧</a:t>
            </a:r>
          </a:p>
        </p:txBody>
      </p:sp>
    </p:spTree>
    <p:custDataLst>
      <p:tags r:id="rId1"/>
    </p:custDataLst>
    <p:extLst>
      <p:ext uri="{BB962C8B-B14F-4D97-AF65-F5344CB8AC3E}">
        <p14:creationId xmlns:p14="http://schemas.microsoft.com/office/powerpoint/2010/main" xmlns="" val="11236519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43206"/>
            <a:ext cx="8892480" cy="5934075"/>
          </a:xfrm>
        </p:spPr>
        <p:txBody>
          <a:bodyPr>
            <a:noAutofit/>
          </a:bodyPr>
          <a:lstStyle/>
          <a:p>
            <a:r>
              <a:rPr lang="en-US" altLang="zh-CN" sz="2800" b="1" dirty="0" smtClean="0"/>
              <a:t>9</a:t>
            </a:r>
            <a:r>
              <a:rPr lang="zh-CN" altLang="en-US" sz="2800" b="1" dirty="0" smtClean="0"/>
              <a:t>、</a:t>
            </a:r>
            <a:r>
              <a:rPr lang="zh-CN" altLang="en-US" sz="2800" b="1" dirty="0"/>
              <a:t>第一条为积极稳妥地逐步推进异地务工人员随迁子女（以下简称“随迁子女”）接受义务教育后在我市参加高中阶段升学考试工作，促使人口合理有序流动，促进教育公平和社会和谐稳定，根据</a:t>
            </a:r>
            <a:r>
              <a:rPr lang="zh-CN" altLang="en-US" sz="2800" b="1" dirty="0" smtClean="0"/>
              <a:t>《广东省人民政府办公厅转发省教育厅等部门关于做好进城务工人员随迁子女接受义务教育后在我省参加升学考试工作意见的通知》（粤府办〔2012〕137号）要求，结合</a:t>
            </a:r>
            <a:r>
              <a:rPr lang="zh-CN" altLang="en-US" sz="2800" b="1" dirty="0"/>
              <a:t>随迁子女升学的需求和我市城市资源特别是教育资源承载能力的实际，坚持量力而为、报考从宽、逐年安排、考录分开、择优录取的原则，制定本办法。</a:t>
            </a:r>
          </a:p>
          <a:p>
            <a:r>
              <a:rPr lang="zh-CN" altLang="en-US" sz="2800" b="1" dirty="0"/>
              <a:t>对此，小明和小白表达了自己的看法。</a:t>
            </a:r>
          </a:p>
          <a:p>
            <a:r>
              <a:rPr lang="zh-CN" altLang="en-US" sz="2800" b="1" dirty="0"/>
              <a:t>小明：学有所教，随迁子女的受教育问题将逐步得到解决。</a:t>
            </a:r>
          </a:p>
          <a:p>
            <a:r>
              <a:rPr lang="zh-CN" altLang="en-US" sz="2800" b="1" dirty="0"/>
              <a:t>小白：随迁子女与本市户籍的录取分数有差别，但已最大限度地维护了公平。</a:t>
            </a:r>
          </a:p>
          <a:p>
            <a:r>
              <a:rPr lang="zh-CN" altLang="en-US" sz="2800" b="1" dirty="0"/>
              <a:t>请对小明和小白的观点进行评析。</a:t>
            </a:r>
          </a:p>
        </p:txBody>
      </p:sp>
    </p:spTree>
    <p:custDataLst>
      <p:tags r:id="rId1"/>
    </p:custDataLst>
    <p:extLst>
      <p:ext uri="{BB962C8B-B14F-4D97-AF65-F5344CB8AC3E}">
        <p14:creationId xmlns:p14="http://schemas.microsoft.com/office/powerpoint/2010/main" xmlns="" val="3397684685"/>
      </p:ext>
    </p:extLst>
  </p:cSld>
  <p:clrMapOvr>
    <a:masterClrMapping/>
  </p:clrMapOvr>
  <p:transition>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0"/>
            <a:ext cx="8540750" cy="3886200"/>
          </a:xfrm>
        </p:spPr>
        <p:txBody>
          <a:bodyPr/>
          <a:lstStyle/>
          <a:p>
            <a:r>
              <a:rPr lang="zh-CN" altLang="en-US" sz="2800" dirty="0">
                <a:solidFill>
                  <a:srgbClr val="FF0000"/>
                </a:solidFill>
              </a:rPr>
              <a:t>小明和小白的观点都是正确的。</a:t>
            </a:r>
          </a:p>
          <a:p>
            <a:r>
              <a:rPr lang="zh-CN" altLang="en-US" sz="2800" dirty="0">
                <a:solidFill>
                  <a:srgbClr val="FF0000"/>
                </a:solidFill>
              </a:rPr>
              <a:t>（1）“学有所教”是改善民生的七个重要方面之一。满足人民群众在教育方面的基本需求能体现党和政府以人民为中心的思想。国家发展经济的目的就是为了让人民过上更美好的生活，使发展成果为人民共享。随迁子女受教育问题是关乎社会和谐的民生问题。对此，学有所教，随迁子女的受教育问题一定会得到解决</a:t>
            </a:r>
            <a:r>
              <a:rPr lang="zh-CN" altLang="en-US" sz="2800" dirty="0" smtClean="0">
                <a:solidFill>
                  <a:srgbClr val="FF0000"/>
                </a:solidFill>
              </a:rPr>
              <a:t>。</a:t>
            </a:r>
            <a:endParaRPr lang="en-US" altLang="zh-CN" sz="2800" dirty="0" smtClean="0">
              <a:solidFill>
                <a:srgbClr val="FF0000"/>
              </a:solidFill>
            </a:endParaRPr>
          </a:p>
          <a:p>
            <a:endParaRPr lang="zh-CN" altLang="en-US" sz="2800" dirty="0">
              <a:solidFill>
                <a:srgbClr val="FF0000"/>
              </a:solidFill>
            </a:endParaRPr>
          </a:p>
          <a:p>
            <a:r>
              <a:rPr lang="zh-CN" altLang="en-US" sz="2800" dirty="0">
                <a:solidFill>
                  <a:srgbClr val="FF0000"/>
                </a:solidFill>
              </a:rPr>
              <a:t>（2）公平是相对的。在表格中我们看到了，录取分数线的差距越来越小。由于当地教育资源有限，党和政府要解决学有所教的民生问题，而平衡教育资源对外来务工子女的分配，这较好解决了民生方面的公平问题。</a:t>
            </a:r>
          </a:p>
        </p:txBody>
      </p:sp>
    </p:spTree>
    <p:custDataLst>
      <p:tags r:id="rId1"/>
    </p:custDataLst>
    <p:extLst>
      <p:ext uri="{BB962C8B-B14F-4D97-AF65-F5344CB8AC3E}">
        <p14:creationId xmlns:p14="http://schemas.microsoft.com/office/powerpoint/2010/main" xmlns="" val="1173056252"/>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文本占位符 25601"/>
          <p:cNvSpPr>
            <a:spLocks noGrp="1" noChangeArrowheads="1"/>
          </p:cNvSpPr>
          <p:nvPr>
            <p:ph type="body" idx="4294967295"/>
          </p:nvPr>
        </p:nvSpPr>
        <p:spPr>
          <a:xfrm>
            <a:off x="636588" y="261938"/>
            <a:ext cx="8507412" cy="6407150"/>
          </a:xfrm>
          <a:prstGeom prst="rect">
            <a:avLst/>
          </a:prstGeom>
        </p:spPr>
        <p:txBody>
          <a:bodyPr/>
          <a:lstStyle/>
          <a:p>
            <a:pPr>
              <a:lnSpc>
                <a:spcPct val="80000"/>
              </a:lnSpc>
            </a:pPr>
            <a:r>
              <a:rPr lang="zh-CN" sz="2800" smtClean="0">
                <a:ea typeface="宋体" pitchFamily="2" charset="-122"/>
              </a:rPr>
              <a:t>今年开学季</a:t>
            </a:r>
            <a:r>
              <a:rPr lang="zh-CN" altLang="zh-CN" sz="2800" smtClean="0">
                <a:ea typeface="宋体" pitchFamily="2" charset="-122"/>
              </a:rPr>
              <a:t>,</a:t>
            </a:r>
            <a:r>
              <a:rPr lang="zh-CN" sz="2800" smtClean="0">
                <a:ea typeface="宋体" pitchFamily="2" charset="-122"/>
              </a:rPr>
              <a:t>中山市不少适龄儿童都入读了新建幼儿园</a:t>
            </a:r>
            <a:r>
              <a:rPr lang="zh-CN" altLang="zh-CN" sz="2800" smtClean="0">
                <a:ea typeface="宋体" pitchFamily="2" charset="-122"/>
              </a:rPr>
              <a:t>,</a:t>
            </a:r>
            <a:r>
              <a:rPr lang="zh-CN" sz="2800" smtClean="0">
                <a:ea typeface="宋体" pitchFamily="2" charset="-122"/>
              </a:rPr>
              <a:t>而一些已有的民办幼儿园则从本学期起转为公益普惠性幼儿园</a:t>
            </a:r>
            <a:r>
              <a:rPr lang="zh-CN" altLang="zh-CN" sz="2800" smtClean="0">
                <a:ea typeface="宋体" pitchFamily="2" charset="-122"/>
              </a:rPr>
              <a:t>,</a:t>
            </a:r>
            <a:r>
              <a:rPr lang="zh-CN" sz="2800" smtClean="0">
                <a:ea typeface="宋体" pitchFamily="2" charset="-122"/>
              </a:rPr>
              <a:t>学费有较大幅度下降</a:t>
            </a:r>
            <a:r>
              <a:rPr lang="zh-CN" altLang="zh-CN" sz="2800" smtClean="0">
                <a:ea typeface="宋体" pitchFamily="2" charset="-122"/>
              </a:rPr>
              <a:t>,</a:t>
            </a:r>
            <a:r>
              <a:rPr lang="zh-CN" sz="2800" smtClean="0">
                <a:ea typeface="宋体" pitchFamily="2" charset="-122"/>
              </a:rPr>
              <a:t>公益普惠性幼儿园也越来越受到家长青睐。“扩充教育资源”是今年中山十件民生实事之一</a:t>
            </a:r>
            <a:r>
              <a:rPr lang="zh-CN" altLang="zh-CN" sz="2800" smtClean="0">
                <a:ea typeface="宋体" pitchFamily="2" charset="-122"/>
              </a:rPr>
              <a:t>,</a:t>
            </a:r>
            <a:r>
              <a:rPr lang="zh-CN" sz="2800" smtClean="0">
                <a:ea typeface="宋体" pitchFamily="2" charset="-122"/>
              </a:rPr>
              <a:t>记者从中山市政府办解公室了解到</a:t>
            </a:r>
            <a:r>
              <a:rPr lang="zh-CN" altLang="zh-CN" sz="2800" smtClean="0">
                <a:ea typeface="宋体" pitchFamily="2" charset="-122"/>
              </a:rPr>
              <a:t>,</a:t>
            </a:r>
            <a:r>
              <a:rPr lang="zh-CN" sz="2800" smtClean="0">
                <a:ea typeface="宋体" pitchFamily="2" charset="-122"/>
              </a:rPr>
              <a:t>截至</a:t>
            </a:r>
            <a:r>
              <a:rPr lang="zh-CN" altLang="zh-CN" sz="2800" smtClean="0">
                <a:ea typeface="宋体" pitchFamily="2" charset="-122"/>
              </a:rPr>
              <a:t>8</a:t>
            </a:r>
            <a:r>
              <a:rPr lang="zh-CN" sz="2800" smtClean="0">
                <a:ea typeface="宋体" pitchFamily="2" charset="-122"/>
              </a:rPr>
              <a:t>月底</a:t>
            </a:r>
            <a:r>
              <a:rPr lang="zh-CN" altLang="zh-CN" sz="2800" smtClean="0">
                <a:ea typeface="宋体" pitchFamily="2" charset="-122"/>
              </a:rPr>
              <a:t>,</a:t>
            </a:r>
            <a:r>
              <a:rPr lang="zh-CN" sz="2800" smtClean="0">
                <a:ea typeface="宋体" pitchFamily="2" charset="-122"/>
              </a:rPr>
              <a:t>今年中山市共新开办幼儿民园</a:t>
            </a:r>
            <a:r>
              <a:rPr lang="zh-CN" altLang="zh-CN" sz="2800" smtClean="0">
                <a:ea typeface="宋体" pitchFamily="2" charset="-122"/>
              </a:rPr>
              <a:t>7</a:t>
            </a:r>
            <a:r>
              <a:rPr lang="zh-CN" sz="2800" smtClean="0">
                <a:ea typeface="宋体" pitchFamily="2" charset="-122"/>
              </a:rPr>
              <a:t>所</a:t>
            </a:r>
            <a:r>
              <a:rPr lang="zh-CN" altLang="zh-CN" sz="2800" smtClean="0">
                <a:ea typeface="宋体" pitchFamily="2" charset="-122"/>
              </a:rPr>
              <a:t>,</a:t>
            </a:r>
            <a:r>
              <a:rPr lang="zh-CN" sz="2800" smtClean="0">
                <a:ea typeface="宋体" pitchFamily="2" charset="-122"/>
              </a:rPr>
              <a:t>新增规范化幼儿园学位</a:t>
            </a:r>
            <a:r>
              <a:rPr lang="zh-CN" altLang="zh-CN" sz="2800" smtClean="0">
                <a:ea typeface="宋体" pitchFamily="2" charset="-122"/>
              </a:rPr>
              <a:t>2880</a:t>
            </a:r>
            <a:r>
              <a:rPr lang="zh-CN" sz="2800" smtClean="0">
                <a:ea typeface="宋体" pitchFamily="2" charset="-122"/>
              </a:rPr>
              <a:t>个</a:t>
            </a:r>
            <a:r>
              <a:rPr lang="zh-CN" altLang="zh-CN" sz="2800" smtClean="0">
                <a:ea typeface="宋体" pitchFamily="2" charset="-122"/>
              </a:rPr>
              <a:t>,</a:t>
            </a:r>
            <a:r>
              <a:rPr lang="zh-CN" sz="2800" smtClean="0">
                <a:ea typeface="宋体" pitchFamily="2" charset="-122"/>
              </a:rPr>
              <a:t>新增公益普惠性幼儿园</a:t>
            </a:r>
            <a:r>
              <a:rPr lang="zh-CN" altLang="zh-CN" sz="2800" smtClean="0">
                <a:ea typeface="宋体" pitchFamily="2" charset="-122"/>
              </a:rPr>
              <a:t>18</a:t>
            </a:r>
            <a:r>
              <a:rPr lang="zh-CN" sz="2800" smtClean="0">
                <a:ea typeface="宋体" pitchFamily="2" charset="-122"/>
              </a:rPr>
              <a:t>所</a:t>
            </a:r>
            <a:r>
              <a:rPr lang="zh-CN" altLang="zh-CN" sz="2800" smtClean="0">
                <a:ea typeface="宋体" pitchFamily="2" charset="-122"/>
              </a:rPr>
              <a:t>;</a:t>
            </a:r>
            <a:r>
              <a:rPr lang="zh-CN" sz="2800" smtClean="0">
                <a:ea typeface="宋体" pitchFamily="2" charset="-122"/>
              </a:rPr>
              <a:t>同时印发</a:t>
            </a:r>
            <a:r>
              <a:rPr lang="zh-CN" altLang="zh-CN" sz="2800" smtClean="0">
                <a:ea typeface="宋体" pitchFamily="2" charset="-122"/>
              </a:rPr>
              <a:t>《</a:t>
            </a:r>
            <a:r>
              <a:rPr lang="zh-CN" sz="2800" smtClean="0">
                <a:ea typeface="宋体" pitchFamily="2" charset="-122"/>
              </a:rPr>
              <a:t>中山市</a:t>
            </a:r>
            <a:r>
              <a:rPr lang="zh-CN" altLang="zh-CN" sz="2800" smtClean="0">
                <a:ea typeface="宋体" pitchFamily="2" charset="-122"/>
              </a:rPr>
              <a:t>2018</a:t>
            </a:r>
            <a:r>
              <a:rPr lang="zh-CN" sz="2800" smtClean="0">
                <a:ea typeface="宋体" pitchFamily="2" charset="-122"/>
              </a:rPr>
              <a:t>年</a:t>
            </a:r>
            <a:r>
              <a:rPr lang="zh-CN" altLang="zh-CN" sz="2800" smtClean="0">
                <a:ea typeface="宋体" pitchFamily="2" charset="-122"/>
              </a:rPr>
              <a:t>3-6</a:t>
            </a:r>
            <a:r>
              <a:rPr lang="zh-CN" sz="2800" smtClean="0">
                <a:ea typeface="宋体" pitchFamily="2" charset="-122"/>
              </a:rPr>
              <a:t>岁儿童学习与发展指南实验园名单及实验项目</a:t>
            </a:r>
            <a:r>
              <a:rPr lang="zh-CN" altLang="zh-CN" sz="2800" smtClean="0">
                <a:ea typeface="宋体" pitchFamily="2" charset="-122"/>
              </a:rPr>
              <a:t>》,</a:t>
            </a:r>
            <a:r>
              <a:rPr lang="zh-CN" sz="2800" smtClean="0">
                <a:ea typeface="宋体" pitchFamily="2" charset="-122"/>
              </a:rPr>
              <a:t>认定了</a:t>
            </a:r>
            <a:r>
              <a:rPr lang="zh-CN" altLang="zh-CN" sz="2800" smtClean="0">
                <a:ea typeface="宋体" pitchFamily="2" charset="-122"/>
              </a:rPr>
              <a:t>20</a:t>
            </a:r>
            <a:r>
              <a:rPr lang="zh-CN" sz="2800" smtClean="0">
                <a:ea typeface="宋体" pitchFamily="2" charset="-122"/>
              </a:rPr>
              <a:t>所</a:t>
            </a:r>
            <a:r>
              <a:rPr lang="zh-CN" altLang="zh-CN" sz="2800" smtClean="0">
                <a:ea typeface="宋体" pitchFamily="2" charset="-122"/>
              </a:rPr>
              <a:t>《</a:t>
            </a:r>
            <a:r>
              <a:rPr lang="zh-CN" sz="2800" smtClean="0">
                <a:ea typeface="宋体" pitchFamily="2" charset="-122"/>
              </a:rPr>
              <a:t>指南</a:t>
            </a:r>
            <a:r>
              <a:rPr lang="zh-CN" altLang="zh-CN" sz="2800" smtClean="0">
                <a:ea typeface="宋体" pitchFamily="2" charset="-122"/>
              </a:rPr>
              <a:t>》</a:t>
            </a:r>
            <a:r>
              <a:rPr lang="zh-CN" sz="2800" smtClean="0">
                <a:ea typeface="宋体" pitchFamily="2" charset="-122"/>
              </a:rPr>
              <a:t>实验园。学前教育资源的量与质都得到了一定提升。据了解</a:t>
            </a:r>
            <a:r>
              <a:rPr lang="zh-CN" altLang="zh-CN" sz="2800" smtClean="0">
                <a:ea typeface="宋体" pitchFamily="2" charset="-122"/>
              </a:rPr>
              <a:t>,</a:t>
            </a:r>
            <a:r>
              <a:rPr lang="zh-CN" sz="2800" smtClean="0">
                <a:ea typeface="宋体" pitchFamily="2" charset="-122"/>
              </a:rPr>
              <a:t>其他民生实事项目总体进展也较为顺利</a:t>
            </a:r>
          </a:p>
          <a:p>
            <a:pPr>
              <a:lnSpc>
                <a:spcPct val="80000"/>
              </a:lnSpc>
            </a:pPr>
            <a:r>
              <a:rPr lang="zh-CN" altLang="zh-CN" sz="2800" smtClean="0">
                <a:ea typeface="宋体" pitchFamily="2" charset="-122"/>
              </a:rPr>
              <a:t>(1)</a:t>
            </a:r>
            <a:r>
              <a:rPr lang="zh-CN" sz="2800" smtClean="0">
                <a:ea typeface="宋体" pitchFamily="2" charset="-122"/>
              </a:rPr>
              <a:t>党和政府高度重视民生问题说明了什么</a:t>
            </a:r>
            <a:r>
              <a:rPr lang="zh-CN" altLang="zh-CN" sz="2800" smtClean="0">
                <a:ea typeface="宋体" pitchFamily="2" charset="-122"/>
              </a:rPr>
              <a:t>?</a:t>
            </a:r>
          </a:p>
          <a:p>
            <a:pPr>
              <a:lnSpc>
                <a:spcPct val="80000"/>
              </a:lnSpc>
            </a:pPr>
            <a:endParaRPr lang="zh-CN" altLang="zh-CN" sz="2800" smtClean="0">
              <a:ea typeface="宋体" pitchFamily="2" charset="-122"/>
            </a:endParaRPr>
          </a:p>
          <a:p>
            <a:pPr>
              <a:lnSpc>
                <a:spcPct val="80000"/>
              </a:lnSpc>
            </a:pPr>
            <a:r>
              <a:rPr lang="zh-CN" altLang="zh-CN" sz="2800" smtClean="0">
                <a:ea typeface="宋体" pitchFamily="2" charset="-122"/>
              </a:rPr>
              <a:t>2)</a:t>
            </a:r>
            <a:r>
              <a:rPr lang="zh-CN" sz="2800" smtClean="0">
                <a:ea typeface="宋体" pitchFamily="2" charset="-122"/>
              </a:rPr>
              <a:t>说说你身边还有哪些民生问题有待解决。</a:t>
            </a:r>
          </a:p>
          <a:p>
            <a:pPr>
              <a:lnSpc>
                <a:spcPct val="80000"/>
              </a:lnSpc>
            </a:pPr>
            <a:r>
              <a:rPr lang="zh-CN" sz="2800" smtClean="0">
                <a:ea typeface="宋体" pitchFamily="2" charset="-122"/>
              </a:rPr>
              <a:t>（</a:t>
            </a:r>
            <a:r>
              <a:rPr lang="zh-CN" altLang="zh-CN" sz="2800" smtClean="0">
                <a:ea typeface="宋体" pitchFamily="2" charset="-122"/>
              </a:rPr>
              <a:t>3</a:t>
            </a:r>
            <a:r>
              <a:rPr lang="zh-CN" sz="2800" smtClean="0">
                <a:ea typeface="宋体" pitchFamily="2" charset="-122"/>
              </a:rPr>
              <a:t>）党和政府为保障和改善民生采取了哪些措施</a:t>
            </a:r>
          </a:p>
          <a:p>
            <a:pPr>
              <a:lnSpc>
                <a:spcPct val="80000"/>
              </a:lnSpc>
            </a:pPr>
            <a:endParaRPr lang="zh-CN" altLang="zh-CN" sz="2800" smtClean="0">
              <a:ea typeface="宋体" pitchFamily="2" charset="-122"/>
            </a:endParaRPr>
          </a:p>
        </p:txBody>
      </p:sp>
    </p:spTree>
    <p:extLst>
      <p:ext uri="{BB962C8B-B14F-4D97-AF65-F5344CB8AC3E}">
        <p14:creationId xmlns:p14="http://schemas.microsoft.com/office/powerpoint/2010/main" xmlns="" val="2882495959"/>
      </p:ext>
    </p:extLst>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764704"/>
            <a:ext cx="7886700" cy="1325563"/>
          </a:xfrm>
        </p:spPr>
        <p:txBody>
          <a:bodyPr>
            <a:normAutofit fontScale="90000"/>
          </a:bodyPr>
          <a:lstStyle/>
          <a:p>
            <a:r>
              <a:rPr lang="zh-CN" altLang="en-US" dirty="0">
                <a:sym typeface="黑体" panose="02010609060101010101" pitchFamily="2" charset="-122"/>
              </a:rPr>
              <a:t>学习目标</a:t>
            </a:r>
            <a:r>
              <a:rPr lang="zh-CN" altLang="en-US" kern="1200" dirty="0">
                <a:latin typeface="+mj-lt"/>
                <a:ea typeface="+mj-ea"/>
                <a:cs typeface="+mj-cs"/>
                <a:sym typeface="黑体" panose="02010609060101010101" pitchFamily="2" charset="-122"/>
              </a:rPr>
              <a:t/>
            </a:r>
            <a:br>
              <a:rPr lang="zh-CN" altLang="en-US" kern="1200" dirty="0">
                <a:latin typeface="+mj-lt"/>
                <a:ea typeface="+mj-ea"/>
                <a:cs typeface="+mj-cs"/>
                <a:sym typeface="黑体" panose="02010609060101010101" pitchFamily="2" charset="-122"/>
              </a:rPr>
            </a:br>
            <a:endParaRPr lang="zh-CN" altLang="en-US" dirty="0"/>
          </a:p>
        </p:txBody>
      </p:sp>
      <p:sp>
        <p:nvSpPr>
          <p:cNvPr id="3" name="内容占位符 2"/>
          <p:cNvSpPr>
            <a:spLocks noGrp="1"/>
          </p:cNvSpPr>
          <p:nvPr>
            <p:ph idx="1"/>
          </p:nvPr>
        </p:nvSpPr>
        <p:spPr>
          <a:xfrm>
            <a:off x="0" y="1556792"/>
            <a:ext cx="9179790" cy="4996815"/>
          </a:xfrm>
        </p:spPr>
        <p:txBody>
          <a:bodyPr>
            <a:noAutofit/>
          </a:bodyPr>
          <a:lstStyle/>
          <a:p>
            <a:r>
              <a:rPr lang="en-US" altLang="zh-CN" sz="3200" dirty="0"/>
              <a:t>1</a:t>
            </a:r>
            <a:r>
              <a:rPr lang="zh-CN" altLang="en-US" sz="3200" dirty="0"/>
              <a:t>、了解我国解民生之忧的措施。</a:t>
            </a:r>
          </a:p>
          <a:p>
            <a:r>
              <a:rPr lang="en-US" altLang="zh-CN" sz="3200" dirty="0"/>
              <a:t>2</a:t>
            </a:r>
            <a:r>
              <a:rPr lang="zh-CN" altLang="en-US" sz="3200" dirty="0"/>
              <a:t>、理解解决好人民最关心、最直接、最现实的利益问题的现实意义。</a:t>
            </a:r>
          </a:p>
          <a:p>
            <a:r>
              <a:rPr lang="en-US" altLang="zh-CN" sz="3200" dirty="0"/>
              <a:t>3</a:t>
            </a:r>
            <a:r>
              <a:rPr lang="zh-CN" altLang="en-US" sz="3200" dirty="0"/>
              <a:t>、认识解决教育、就业、医疗方面问题的意义。</a:t>
            </a:r>
          </a:p>
        </p:txBody>
      </p:sp>
    </p:spTree>
    <p:custDataLst>
      <p:tags r:id="rId1"/>
    </p:custDataLst>
    <p:extLst>
      <p:ext uri="{BB962C8B-B14F-4D97-AF65-F5344CB8AC3E}">
        <p14:creationId xmlns:p14="http://schemas.microsoft.com/office/powerpoint/2010/main" xmlns="" val="42429860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文本框 7169"/>
          <p:cNvSpPr txBox="1">
            <a:spLocks noChangeArrowheads="1"/>
          </p:cNvSpPr>
          <p:nvPr/>
        </p:nvSpPr>
        <p:spPr bwMode="auto">
          <a:xfrm>
            <a:off x="42765" y="-70652"/>
            <a:ext cx="8939326" cy="6555641"/>
          </a:xfrm>
          <a:prstGeom prst="rect">
            <a:avLst/>
          </a:prstGeom>
          <a:noFill/>
          <a:ln>
            <a:noFill/>
          </a:ln>
          <a:extLst/>
        </p:spPr>
        <p:txBody>
          <a:bodyPr wrap="square">
            <a:spAutoFit/>
          </a:bodyPr>
          <a:lstStyle>
            <a:lvl1pPr>
              <a:defRPr b="1">
                <a:solidFill>
                  <a:schemeClr val="tx1"/>
                </a:solidFill>
                <a:latin typeface="Arial" panose="020B0604020202020204" pitchFamily="34" charset="0"/>
                <a:ea typeface="宋体" panose="02010600030101010101" pitchFamily="2" charset="-122"/>
              </a:defRPr>
            </a:lvl1pPr>
            <a:lvl2pPr>
              <a:defRPr b="1">
                <a:solidFill>
                  <a:schemeClr val="tx1"/>
                </a:solidFill>
                <a:latin typeface="Arial" panose="020B0604020202020204" pitchFamily="34" charset="0"/>
                <a:ea typeface="宋体" panose="02010600030101010101" pitchFamily="2" charset="-122"/>
              </a:defRPr>
            </a:lvl2pPr>
            <a:lvl3pPr>
              <a:defRPr b="1">
                <a:solidFill>
                  <a:schemeClr val="tx1"/>
                </a:solidFill>
                <a:latin typeface="Arial" panose="020B0604020202020204" pitchFamily="34" charset="0"/>
                <a:ea typeface="宋体" panose="02010600030101010101" pitchFamily="2" charset="-122"/>
              </a:defRPr>
            </a:lvl3pPr>
            <a:lvl4pPr>
              <a:defRPr b="1">
                <a:solidFill>
                  <a:schemeClr val="tx1"/>
                </a:solidFill>
                <a:latin typeface="Arial" panose="020B0604020202020204" pitchFamily="34" charset="0"/>
                <a:ea typeface="宋体" panose="02010600030101010101" pitchFamily="2" charset="-122"/>
              </a:defRPr>
            </a:lvl4pPr>
            <a:lvl5pPr>
              <a:defRPr b="1">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endParaRPr lang="en-US" altLang="zh-CN" sz="2800" dirty="0" smtClean="0">
              <a:solidFill>
                <a:srgbClr val="000066"/>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endParaRPr lang="en-US" altLang="zh-CN" sz="2800" dirty="0">
              <a:solidFill>
                <a:srgbClr val="000066"/>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zh-CN" altLang="en-US" sz="2800" dirty="0" smtClean="0">
                <a:solidFill>
                  <a:srgbClr val="000066"/>
                </a:solidFill>
                <a:latin typeface="微软雅黑" panose="020B0503020204020204" pitchFamily="34" charset="-122"/>
                <a:ea typeface="微软雅黑" panose="020B0503020204020204" pitchFamily="34" charset="-122"/>
              </a:rPr>
              <a:t>1、增进</a:t>
            </a:r>
            <a:r>
              <a:rPr lang="en-US" altLang="zh-CN" sz="2800" dirty="0" smtClean="0">
                <a:solidFill>
                  <a:srgbClr val="000066"/>
                </a:solidFill>
                <a:latin typeface="微软雅黑" panose="020B0503020204020204" pitchFamily="34" charset="-122"/>
                <a:ea typeface="微软雅黑" panose="020B0503020204020204" pitchFamily="34" charset="-122"/>
              </a:rPr>
              <a:t>__________</a:t>
            </a:r>
            <a:r>
              <a:rPr lang="zh-CN" altLang="en-US" sz="2800" dirty="0" smtClean="0">
                <a:solidFill>
                  <a:srgbClr val="000066"/>
                </a:solidFill>
                <a:latin typeface="微软雅黑" panose="020B0503020204020204" pitchFamily="34" charset="-122"/>
                <a:ea typeface="微软雅黑" panose="020B0503020204020204" pitchFamily="34" charset="-122"/>
              </a:rPr>
              <a:t>是</a:t>
            </a:r>
            <a:r>
              <a:rPr lang="zh-CN" altLang="en-US" sz="2800" dirty="0" smtClean="0">
                <a:solidFill>
                  <a:srgbClr val="FF0000"/>
                </a:solidFill>
                <a:latin typeface="微软雅黑" panose="020B0503020204020204" pitchFamily="34" charset="-122"/>
                <a:ea typeface="微软雅黑" panose="020B0503020204020204" pitchFamily="34" charset="-122"/>
              </a:rPr>
              <a:t>发展的根本目的。</a:t>
            </a:r>
            <a:endParaRPr lang="en-US" altLang="zh-CN" sz="2800" dirty="0" smtClean="0">
              <a:solidFill>
                <a:srgbClr val="FF0000"/>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2800" dirty="0" smtClean="0">
                <a:solidFill>
                  <a:srgbClr val="000066"/>
                </a:solidFill>
                <a:latin typeface="微软雅黑" panose="020B0503020204020204" pitchFamily="34" charset="-122"/>
                <a:ea typeface="微软雅黑" panose="020B0503020204020204" pitchFamily="34" charset="-122"/>
              </a:rPr>
              <a:t>2</a:t>
            </a:r>
            <a:r>
              <a:rPr lang="zh-CN" altLang="en-US" sz="2800" dirty="0" smtClean="0">
                <a:solidFill>
                  <a:srgbClr val="000066"/>
                </a:solidFill>
                <a:latin typeface="微软雅黑" panose="020B0503020204020204" pitchFamily="34" charset="-122"/>
                <a:ea typeface="微软雅黑" panose="020B0503020204020204" pitchFamily="34" charset="-122"/>
              </a:rPr>
              <a:t>、我们必须解决好人民</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zh-CN" sz="2800" dirty="0" smtClean="0">
                <a:solidFill>
                  <a:srgbClr val="000066"/>
                </a:solidFill>
                <a:latin typeface="微软雅黑" panose="020B0503020204020204" pitchFamily="34" charset="-122"/>
                <a:ea typeface="微软雅黑" panose="020B0503020204020204" pitchFamily="34" charset="-122"/>
                <a:sym typeface="+mn-ea"/>
              </a:rPr>
              <a:t>、</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000066"/>
                </a:solidFill>
                <a:latin typeface="微软雅黑" panose="020B0503020204020204" pitchFamily="34" charset="-122"/>
                <a:ea typeface="微软雅黑" panose="020B0503020204020204" pitchFamily="34" charset="-122"/>
                <a:sym typeface="+mn-ea"/>
              </a:rPr>
              <a:t>、</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a:t>
            </a:r>
            <a:r>
              <a:rPr lang="zh-CN" altLang="en-US" sz="2800" dirty="0" smtClean="0">
                <a:solidFill>
                  <a:srgbClr val="000066"/>
                </a:solidFill>
                <a:latin typeface="微软雅黑" panose="020B0503020204020204" pitchFamily="34" charset="-122"/>
                <a:ea typeface="微软雅黑" panose="020B0503020204020204" pitchFamily="34" charset="-122"/>
                <a:sym typeface="+mn-ea"/>
              </a:rPr>
              <a:t>、</a:t>
            </a:r>
            <a:r>
              <a:rPr lang="zh-CN" altLang="en-US" sz="2800" dirty="0" smtClean="0">
                <a:solidFill>
                  <a:srgbClr val="000066"/>
                </a:solidFill>
                <a:latin typeface="微软雅黑" panose="020B0503020204020204" pitchFamily="34" charset="-122"/>
                <a:ea typeface="微软雅黑" panose="020B0503020204020204" pitchFamily="34" charset="-122"/>
              </a:rPr>
              <a:t>的利益问题，努力让人民过上更美好的生活。</a:t>
            </a:r>
            <a:endParaRPr lang="en-US" altLang="zh-CN" sz="2800" dirty="0" smtClean="0">
              <a:solidFill>
                <a:srgbClr val="000066"/>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2800" dirty="0" smtClean="0">
                <a:solidFill>
                  <a:srgbClr val="000066"/>
                </a:solidFill>
                <a:latin typeface="微软雅黑" panose="020B0503020204020204" pitchFamily="34" charset="-122"/>
                <a:ea typeface="微软雅黑" panose="020B0503020204020204" pitchFamily="34" charset="-122"/>
              </a:rPr>
              <a:t>3</a:t>
            </a:r>
            <a:r>
              <a:rPr lang="zh-CN" altLang="en-US" sz="2800" dirty="0" smtClean="0">
                <a:solidFill>
                  <a:srgbClr val="000066"/>
                </a:solidFill>
                <a:latin typeface="微软雅黑" panose="020B0503020204020204" pitchFamily="34" charset="-122"/>
                <a:ea typeface="微软雅黑" panose="020B0503020204020204" pitchFamily="34" charset="-122"/>
              </a:rPr>
              <a:t>、</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FF0000"/>
                </a:solidFill>
                <a:latin typeface="微软雅黑" panose="020B0503020204020204" pitchFamily="34" charset="-122"/>
                <a:ea typeface="微软雅黑" panose="020B0503020204020204" pitchFamily="34" charset="-122"/>
              </a:rPr>
              <a:t>是民生之基</a:t>
            </a:r>
            <a:r>
              <a:rPr lang="zh-CN" altLang="en-US" sz="2800" dirty="0" smtClean="0">
                <a:solidFill>
                  <a:srgbClr val="000066"/>
                </a:solidFill>
                <a:latin typeface="微软雅黑" panose="020B0503020204020204" pitchFamily="34" charset="-122"/>
                <a:ea typeface="微软雅黑" panose="020B0503020204020204" pitchFamily="34" charset="-122"/>
              </a:rPr>
              <a:t>。我们已经</a:t>
            </a:r>
            <a:r>
              <a:rPr lang="zh-CN" altLang="en-US" sz="2800" dirty="0">
                <a:solidFill>
                  <a:srgbClr val="000066"/>
                </a:solidFill>
                <a:latin typeface="微软雅黑" panose="020B0503020204020204" pitchFamily="34" charset="-122"/>
                <a:ea typeface="微软雅黑" panose="020B0503020204020204" pitchFamily="34" charset="-122"/>
              </a:rPr>
              <a:t>解决</a:t>
            </a:r>
            <a:r>
              <a:rPr lang="zh-CN" altLang="en-US" sz="2800" dirty="0" smtClean="0">
                <a:solidFill>
                  <a:srgbClr val="000066"/>
                </a:solidFill>
                <a:latin typeface="微软雅黑" panose="020B0503020204020204" pitchFamily="34" charset="-122"/>
                <a:ea typeface="微软雅黑" panose="020B0503020204020204" pitchFamily="34" charset="-122"/>
              </a:rPr>
              <a:t>了“有学上”的问题，现在“</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000066"/>
                </a:solidFill>
                <a:latin typeface="微软雅黑" panose="020B0503020204020204" pitchFamily="34" charset="-122"/>
                <a:ea typeface="微软雅黑" panose="020B0503020204020204" pitchFamily="34" charset="-122"/>
              </a:rPr>
              <a:t>”成为人们新的需求和和期望。</a:t>
            </a:r>
            <a:endParaRPr lang="en-US" altLang="zh-CN" sz="2800" dirty="0" smtClean="0">
              <a:solidFill>
                <a:srgbClr val="000066"/>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2800" dirty="0" smtClean="0">
                <a:solidFill>
                  <a:srgbClr val="000066"/>
                </a:solidFill>
                <a:latin typeface="微软雅黑" panose="020B0503020204020204" pitchFamily="34" charset="-122"/>
                <a:ea typeface="微软雅黑" panose="020B0503020204020204" pitchFamily="34" charset="-122"/>
              </a:rPr>
              <a:t>4</a:t>
            </a:r>
            <a:r>
              <a:rPr lang="zh-CN" altLang="en-US" sz="2800" dirty="0" smtClean="0">
                <a:solidFill>
                  <a:srgbClr val="000066"/>
                </a:solidFill>
                <a:latin typeface="微软雅黑" panose="020B0503020204020204" pitchFamily="34" charset="-122"/>
                <a:ea typeface="微软雅黑" panose="020B0503020204020204" pitchFamily="34" charset="-122"/>
              </a:rPr>
              <a:t>、</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FF0000"/>
                </a:solidFill>
                <a:latin typeface="微软雅黑" panose="020B0503020204020204" pitchFamily="34" charset="-122"/>
                <a:ea typeface="微软雅黑" panose="020B0503020204020204" pitchFamily="34" charset="-122"/>
              </a:rPr>
              <a:t>是</a:t>
            </a:r>
            <a:r>
              <a:rPr lang="zh-CN" altLang="en-US" sz="2800" dirty="0">
                <a:solidFill>
                  <a:srgbClr val="FF0000"/>
                </a:solidFill>
                <a:latin typeface="微软雅黑" panose="020B0503020204020204" pitchFamily="34" charset="-122"/>
                <a:ea typeface="微软雅黑" panose="020B0503020204020204" pitchFamily="34" charset="-122"/>
              </a:rPr>
              <a:t>民生之本</a:t>
            </a:r>
            <a:r>
              <a:rPr lang="zh-CN" altLang="en-US" sz="2800" dirty="0" smtClean="0">
                <a:solidFill>
                  <a:srgbClr val="000066"/>
                </a:solidFill>
                <a:latin typeface="微软雅黑" panose="020B0503020204020204" pitchFamily="34" charset="-122"/>
                <a:ea typeface="微软雅黑" panose="020B0503020204020204" pitchFamily="34" charset="-122"/>
              </a:rPr>
              <a:t>，</a:t>
            </a:r>
            <a:r>
              <a:rPr lang="en-US" altLang="zh-CN" sz="2800" dirty="0" smtClean="0">
                <a:solidFill>
                  <a:srgbClr val="000066"/>
                </a:solidFill>
                <a:latin typeface="微软雅黑" panose="020B0503020204020204" pitchFamily="34" charset="-122"/>
                <a:ea typeface="微软雅黑" panose="020B0503020204020204" pitchFamily="34" charset="-122"/>
              </a:rPr>
              <a:t>____</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FF0000"/>
                </a:solidFill>
                <a:latin typeface="微软雅黑" panose="020B0503020204020204" pitchFamily="34" charset="-122"/>
                <a:ea typeface="微软雅黑" panose="020B0503020204020204" pitchFamily="34" charset="-122"/>
              </a:rPr>
              <a:t>是</a:t>
            </a:r>
            <a:r>
              <a:rPr lang="zh-CN" altLang="en-US" sz="2800" dirty="0">
                <a:solidFill>
                  <a:srgbClr val="FF0000"/>
                </a:solidFill>
                <a:latin typeface="微软雅黑" panose="020B0503020204020204" pitchFamily="34" charset="-122"/>
                <a:ea typeface="微软雅黑" panose="020B0503020204020204" pitchFamily="34" charset="-122"/>
              </a:rPr>
              <a:t>民生之源</a:t>
            </a:r>
            <a:r>
              <a:rPr lang="zh-CN" altLang="en-US" sz="2800" dirty="0">
                <a:solidFill>
                  <a:srgbClr val="000066"/>
                </a:solidFill>
                <a:latin typeface="微软雅黑" panose="020B0503020204020204" pitchFamily="34" charset="-122"/>
                <a:ea typeface="微软雅黑" panose="020B0503020204020204" pitchFamily="34" charset="-122"/>
              </a:rPr>
              <a:t>。就业关乎个人生计和价值实现。为促进就业，我们采取积极的就业政策，千方百计</a:t>
            </a:r>
            <a:r>
              <a:rPr lang="zh-CN" altLang="en-US" sz="2800" dirty="0" smtClean="0">
                <a:solidFill>
                  <a:srgbClr val="000066"/>
                </a:solidFill>
                <a:latin typeface="微软雅黑" panose="020B0503020204020204" pitchFamily="34" charset="-122"/>
                <a:ea typeface="微软雅黑" panose="020B0503020204020204" pitchFamily="34" charset="-122"/>
              </a:rPr>
              <a:t>拓展</a:t>
            </a:r>
            <a:r>
              <a:rPr lang="en-US" altLang="zh-CN" sz="2800" dirty="0" smtClean="0">
                <a:solidFill>
                  <a:srgbClr val="000066"/>
                </a:solidFill>
                <a:latin typeface="微软雅黑" panose="020B0503020204020204" pitchFamily="34" charset="-122"/>
                <a:ea typeface="微软雅黑" panose="020B0503020204020204" pitchFamily="34" charset="-122"/>
              </a:rPr>
              <a:t>____</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000066"/>
                </a:solidFill>
                <a:latin typeface="微软雅黑" panose="020B0503020204020204" pitchFamily="34" charset="-122"/>
                <a:ea typeface="微软雅黑" panose="020B0503020204020204" pitchFamily="34" charset="-122"/>
              </a:rPr>
              <a:t>，增加</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000066"/>
                </a:solidFill>
                <a:latin typeface="微软雅黑" panose="020B0503020204020204" pitchFamily="34" charset="-122"/>
                <a:ea typeface="微软雅黑" panose="020B0503020204020204" pitchFamily="34" charset="-122"/>
              </a:rPr>
              <a:t>，</a:t>
            </a:r>
            <a:r>
              <a:rPr lang="zh-CN" altLang="en-US" sz="2800" dirty="0">
                <a:solidFill>
                  <a:srgbClr val="000066"/>
                </a:solidFill>
                <a:latin typeface="微软雅黑" panose="020B0503020204020204" pitchFamily="34" charset="-122"/>
                <a:ea typeface="微软雅黑" panose="020B0503020204020204" pitchFamily="34" charset="-122"/>
              </a:rPr>
              <a:t>同时，提升</a:t>
            </a:r>
            <a:r>
              <a:rPr lang="zh-CN" altLang="en-US" sz="2800" dirty="0" smtClean="0">
                <a:solidFill>
                  <a:srgbClr val="000066"/>
                </a:solidFill>
                <a:latin typeface="微软雅黑" panose="020B0503020204020204" pitchFamily="34" charset="-122"/>
                <a:ea typeface="微软雅黑" panose="020B0503020204020204" pitchFamily="34" charset="-122"/>
              </a:rPr>
              <a:t>劳动者</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000066"/>
                </a:solidFill>
                <a:latin typeface="微软雅黑" panose="020B0503020204020204" pitchFamily="34" charset="-122"/>
                <a:ea typeface="微软雅黑" panose="020B0503020204020204" pitchFamily="34" charset="-122"/>
              </a:rPr>
              <a:t>，</a:t>
            </a:r>
            <a:r>
              <a:rPr lang="zh-CN" altLang="en-US" sz="2800" dirty="0">
                <a:solidFill>
                  <a:srgbClr val="000066"/>
                </a:solidFill>
                <a:latin typeface="微软雅黑" panose="020B0503020204020204" pitchFamily="34" charset="-122"/>
                <a:ea typeface="微软雅黑" panose="020B0503020204020204" pitchFamily="34" charset="-122"/>
              </a:rPr>
              <a:t>提高劳动者收入</a:t>
            </a:r>
            <a:r>
              <a:rPr lang="zh-CN" altLang="en-US" sz="2800" dirty="0" smtClean="0">
                <a:solidFill>
                  <a:srgbClr val="000066"/>
                </a:solidFill>
                <a:latin typeface="微软雅黑" panose="020B0503020204020204" pitchFamily="34" charset="-122"/>
                <a:ea typeface="微软雅黑" panose="020B0503020204020204" pitchFamily="34" charset="-122"/>
              </a:rPr>
              <a:t>。</a:t>
            </a:r>
            <a:endParaRPr lang="en-US" altLang="zh-CN" sz="2800" dirty="0" smtClean="0">
              <a:solidFill>
                <a:srgbClr val="000066"/>
              </a:solidFill>
              <a:latin typeface="微软雅黑" panose="020B0503020204020204" pitchFamily="34" charset="-122"/>
              <a:ea typeface="微软雅黑" panose="020B0503020204020204" pitchFamily="34" charset="-122"/>
            </a:endParaRPr>
          </a:p>
          <a:p>
            <a:pPr fontAlgn="base">
              <a:spcBef>
                <a:spcPct val="0"/>
              </a:spcBef>
              <a:spcAft>
                <a:spcPct val="0"/>
              </a:spcAft>
              <a:buFont typeface="Arial" panose="020B0604020202020204" pitchFamily="34" charset="0"/>
              <a:buNone/>
            </a:pPr>
            <a:r>
              <a:rPr lang="en-US" altLang="zh-CN" sz="2800" dirty="0" smtClean="0">
                <a:solidFill>
                  <a:srgbClr val="000066"/>
                </a:solidFill>
                <a:latin typeface="微软雅黑" panose="020B0503020204020204" pitchFamily="34" charset="-122"/>
                <a:ea typeface="微软雅黑" panose="020B0503020204020204" pitchFamily="34" charset="-122"/>
              </a:rPr>
              <a:t>5._____</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FF0000"/>
                </a:solidFill>
                <a:latin typeface="微软雅黑" panose="020B0503020204020204" pitchFamily="34" charset="-122"/>
                <a:ea typeface="微软雅黑" panose="020B0503020204020204" pitchFamily="34" charset="-122"/>
              </a:rPr>
              <a:t>是</a:t>
            </a:r>
            <a:r>
              <a:rPr lang="zh-CN" altLang="en-US" sz="2800" dirty="0">
                <a:solidFill>
                  <a:srgbClr val="FF0000"/>
                </a:solidFill>
                <a:latin typeface="微软雅黑" panose="020B0503020204020204" pitchFamily="34" charset="-122"/>
                <a:ea typeface="微软雅黑" panose="020B0503020204020204" pitchFamily="34" charset="-122"/>
              </a:rPr>
              <a:t>民生的安全网</a:t>
            </a:r>
            <a:r>
              <a:rPr lang="zh-CN" altLang="en-US" sz="2800" dirty="0">
                <a:solidFill>
                  <a:srgbClr val="000066"/>
                </a:solidFill>
                <a:latin typeface="微软雅黑" panose="020B0503020204020204" pitchFamily="34" charset="-122"/>
                <a:ea typeface="微软雅黑" panose="020B0503020204020204" pitchFamily="34" charset="-122"/>
              </a:rPr>
              <a:t>。政府保障和改善民生，要立足于满足人们基本</a:t>
            </a:r>
            <a:r>
              <a:rPr lang="zh-CN" altLang="en-US" sz="2800" dirty="0" smtClean="0">
                <a:solidFill>
                  <a:srgbClr val="000066"/>
                </a:solidFill>
                <a:latin typeface="微软雅黑" panose="020B0503020204020204" pitchFamily="34" charset="-122"/>
                <a:ea typeface="微软雅黑" panose="020B0503020204020204" pitchFamily="34" charset="-122"/>
              </a:rPr>
              <a:t>的</a:t>
            </a:r>
            <a:r>
              <a:rPr lang="en-US" altLang="zh-CN" sz="2800" dirty="0" smtClean="0">
                <a:solidFill>
                  <a:srgbClr val="000066"/>
                </a:solidFill>
                <a:latin typeface="微软雅黑" panose="020B0503020204020204" pitchFamily="34" charset="-122"/>
                <a:ea typeface="微软雅黑" panose="020B0503020204020204" pitchFamily="34" charset="-122"/>
              </a:rPr>
              <a:t>______</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000066"/>
                </a:solidFill>
                <a:latin typeface="微软雅黑" panose="020B0503020204020204" pitchFamily="34" charset="-122"/>
                <a:ea typeface="微软雅黑" panose="020B0503020204020204" pitchFamily="34" charset="-122"/>
              </a:rPr>
              <a:t>需要</a:t>
            </a:r>
            <a:r>
              <a:rPr lang="zh-CN" altLang="en-US" sz="2800" dirty="0">
                <a:solidFill>
                  <a:srgbClr val="000066"/>
                </a:solidFill>
                <a:latin typeface="微软雅黑" panose="020B0503020204020204" pitchFamily="34" charset="-122"/>
                <a:ea typeface="微软雅黑" panose="020B0503020204020204" pitchFamily="34" charset="-122"/>
              </a:rPr>
              <a:t>，同时对特殊困难人群进行特殊扶持和救助，发挥</a:t>
            </a:r>
            <a:r>
              <a:rPr lang="zh-CN" altLang="en-US" sz="2800" dirty="0" smtClean="0">
                <a:solidFill>
                  <a:srgbClr val="000066"/>
                </a:solidFill>
                <a:latin typeface="微软雅黑" panose="020B0503020204020204" pitchFamily="34" charset="-122"/>
                <a:ea typeface="微软雅黑" panose="020B0503020204020204" pitchFamily="34" charset="-122"/>
              </a:rPr>
              <a:t>好</a:t>
            </a:r>
            <a:r>
              <a:rPr lang="en-US" altLang="zh-CN" sz="2800" dirty="0" smtClean="0">
                <a:solidFill>
                  <a:srgbClr val="000066"/>
                </a:solidFill>
                <a:latin typeface="微软雅黑" panose="020B0503020204020204" pitchFamily="34" charset="-122"/>
                <a:ea typeface="微软雅黑" panose="020B0503020204020204" pitchFamily="34" charset="-122"/>
              </a:rPr>
              <a:t>______</a:t>
            </a:r>
            <a:r>
              <a:rPr lang="en-US" altLang="zh-CN" sz="2800" dirty="0" smtClean="0">
                <a:solidFill>
                  <a:srgbClr val="000066"/>
                </a:solidFill>
                <a:latin typeface="微软雅黑" panose="020B0503020204020204" pitchFamily="34" charset="-122"/>
                <a:ea typeface="微软雅黑" panose="020B0503020204020204" pitchFamily="34" charset="-122"/>
                <a:sym typeface="+mn-ea"/>
              </a:rPr>
              <a:t>_______</a:t>
            </a:r>
            <a:r>
              <a:rPr lang="zh-CN" altLang="en-US" sz="2800" dirty="0" smtClean="0">
                <a:solidFill>
                  <a:srgbClr val="000066"/>
                </a:solidFill>
                <a:latin typeface="微软雅黑" panose="020B0503020204020204" pitchFamily="34" charset="-122"/>
                <a:ea typeface="微软雅黑" panose="020B0503020204020204" pitchFamily="34" charset="-122"/>
              </a:rPr>
              <a:t>的</a:t>
            </a:r>
            <a:r>
              <a:rPr lang="zh-CN" altLang="en-US" sz="2800" dirty="0">
                <a:solidFill>
                  <a:srgbClr val="000066"/>
                </a:solidFill>
                <a:latin typeface="微软雅黑" panose="020B0503020204020204" pitchFamily="34" charset="-122"/>
                <a:ea typeface="微软雅黑" panose="020B0503020204020204" pitchFamily="34" charset="-122"/>
              </a:rPr>
              <a:t>作用</a:t>
            </a:r>
            <a:r>
              <a:rPr lang="zh-CN" altLang="en-US" sz="2800" dirty="0" smtClean="0">
                <a:solidFill>
                  <a:srgbClr val="000066"/>
                </a:solidFill>
                <a:latin typeface="微软雅黑" panose="020B0503020204020204" pitchFamily="34" charset="-122"/>
                <a:ea typeface="微软雅黑" panose="020B0503020204020204" pitchFamily="34" charset="-122"/>
              </a:rPr>
              <a:t>。</a:t>
            </a:r>
          </a:p>
        </p:txBody>
      </p:sp>
      <p:sp>
        <p:nvSpPr>
          <p:cNvPr id="2" name="矩形 1"/>
          <p:cNvSpPr/>
          <p:nvPr/>
        </p:nvSpPr>
        <p:spPr>
          <a:xfrm>
            <a:off x="3738488" y="1"/>
            <a:ext cx="1107996" cy="646331"/>
          </a:xfrm>
          <a:prstGeom prst="rect">
            <a:avLst/>
          </a:prstGeom>
          <a:solidFill>
            <a:srgbClr val="FFFF00"/>
          </a:solidFill>
        </p:spPr>
        <p:txBody>
          <a:bodyPr wrap="none">
            <a:spAutoFit/>
          </a:bodyPr>
          <a:lstStyle/>
          <a:p>
            <a:pPr lvl="0" algn="ctr" fontAlgn="base">
              <a:spcBef>
                <a:spcPct val="0"/>
              </a:spcBef>
              <a:spcAft>
                <a:spcPct val="0"/>
              </a:spcAft>
            </a:pPr>
            <a:r>
              <a:rPr lang="zh-CN" altLang="en-US" sz="3600" dirty="0">
                <a:solidFill>
                  <a:srgbClr val="FF0000"/>
                </a:solidFill>
                <a:latin typeface="黑体" panose="02010609060101010101" pitchFamily="49" charset="-122"/>
                <a:ea typeface="黑体" panose="02010609060101010101" pitchFamily="49" charset="-122"/>
              </a:rPr>
              <a:t>预习</a:t>
            </a:r>
            <a:endParaRPr lang="en-US" altLang="zh-CN" sz="3600" dirty="0">
              <a:solidFill>
                <a:srgbClr val="FF0000"/>
              </a:solidFill>
              <a:latin typeface="黑体" panose="02010609060101010101" pitchFamily="49" charset="-122"/>
              <a:ea typeface="黑体" panose="02010609060101010101" pitchFamily="49" charset="-122"/>
            </a:endParaRPr>
          </a:p>
        </p:txBody>
      </p:sp>
      <p:sp>
        <p:nvSpPr>
          <p:cNvPr id="4" name="矩形 3"/>
          <p:cNvSpPr/>
          <p:nvPr/>
        </p:nvSpPr>
        <p:spPr>
          <a:xfrm>
            <a:off x="1425243" y="6192601"/>
            <a:ext cx="9144000" cy="584775"/>
          </a:xfrm>
          <a:prstGeom prst="rect">
            <a:avLst/>
          </a:prstGeom>
        </p:spPr>
        <p:txBody>
          <a:bodyPr wrap="square">
            <a:spAutoFit/>
          </a:bodyPr>
          <a:lstStyle/>
          <a:p>
            <a:pPr lvl="0" fontAlgn="base">
              <a:spcBef>
                <a:spcPct val="0"/>
              </a:spcBef>
              <a:spcAft>
                <a:spcPct val="0"/>
              </a:spcAft>
            </a:pPr>
            <a:r>
              <a:rPr lang="en-US" altLang="zh-CN" sz="3200" dirty="0" smtClean="0">
                <a:solidFill>
                  <a:srgbClr val="FF0000"/>
                </a:solidFill>
                <a:latin typeface="微软雅黑" panose="020B0503020204020204" pitchFamily="34" charset="-122"/>
                <a:ea typeface="微软雅黑" panose="020B0503020204020204" pitchFamily="34" charset="-122"/>
              </a:rPr>
              <a:t>6.</a:t>
            </a:r>
            <a:r>
              <a:rPr lang="zh-CN" altLang="en-US" sz="3200" dirty="0" smtClean="0">
                <a:solidFill>
                  <a:srgbClr val="FF0000"/>
                </a:solidFill>
                <a:latin typeface="微软雅黑" panose="020B0503020204020204" pitchFamily="34" charset="-122"/>
                <a:ea typeface="微软雅黑" panose="020B0503020204020204" pitchFamily="34" charset="-122"/>
              </a:rPr>
              <a:t>党</a:t>
            </a:r>
            <a:r>
              <a:rPr lang="zh-CN" altLang="en-US" sz="3200" dirty="0">
                <a:solidFill>
                  <a:srgbClr val="FF0000"/>
                </a:solidFill>
                <a:latin typeface="微软雅黑" panose="020B0503020204020204" pitchFamily="34" charset="-122"/>
                <a:ea typeface="微软雅黑" panose="020B0503020204020204" pitchFamily="34" charset="-122"/>
              </a:rPr>
              <a:t>和政府怎样解决民生之忧？</a:t>
            </a:r>
          </a:p>
        </p:txBody>
      </p:sp>
      <p:sp>
        <p:nvSpPr>
          <p:cNvPr id="5" name="矩形 4"/>
          <p:cNvSpPr/>
          <p:nvPr/>
        </p:nvSpPr>
        <p:spPr>
          <a:xfrm>
            <a:off x="1403648" y="740598"/>
            <a:ext cx="162736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00000"/>
                </a:solidFill>
                <a:effectLst/>
                <a:uLnTx/>
                <a:uFillTx/>
              </a:rPr>
              <a:t>民生福祉</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6" name="矩形 5"/>
          <p:cNvSpPr/>
          <p:nvPr/>
        </p:nvSpPr>
        <p:spPr>
          <a:xfrm>
            <a:off x="3861479" y="1124744"/>
            <a:ext cx="126669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dirty="0">
                <a:solidFill>
                  <a:srgbClr val="000000"/>
                </a:solidFill>
              </a:rPr>
              <a:t>最关心</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8" name="矩形 7"/>
          <p:cNvSpPr/>
          <p:nvPr/>
        </p:nvSpPr>
        <p:spPr>
          <a:xfrm>
            <a:off x="6804247" y="1124744"/>
            <a:ext cx="126669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00000"/>
                </a:solidFill>
                <a:effectLst/>
                <a:uLnTx/>
                <a:uFillTx/>
              </a:rPr>
              <a:t>最现实</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9" name="矩形 8"/>
          <p:cNvSpPr/>
          <p:nvPr/>
        </p:nvSpPr>
        <p:spPr>
          <a:xfrm>
            <a:off x="5138573" y="1124744"/>
            <a:ext cx="126669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00000"/>
                </a:solidFill>
                <a:effectLst/>
                <a:uLnTx/>
                <a:uFillTx/>
              </a:rPr>
              <a:t>最直接</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1" name="矩形 10"/>
          <p:cNvSpPr/>
          <p:nvPr/>
        </p:nvSpPr>
        <p:spPr>
          <a:xfrm>
            <a:off x="611560" y="2060848"/>
            <a:ext cx="906017"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00000"/>
                </a:solidFill>
                <a:effectLst/>
                <a:uLnTx/>
                <a:uFillTx/>
              </a:rPr>
              <a:t>教育</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2" name="矩形 11"/>
          <p:cNvSpPr/>
          <p:nvPr/>
        </p:nvSpPr>
        <p:spPr>
          <a:xfrm>
            <a:off x="2217332" y="2474858"/>
            <a:ext cx="1266693"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00000"/>
                </a:solidFill>
                <a:effectLst/>
                <a:uLnTx/>
                <a:uFillTx/>
              </a:rPr>
              <a:t>上好学</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3" name="矩形 12"/>
          <p:cNvSpPr/>
          <p:nvPr/>
        </p:nvSpPr>
        <p:spPr>
          <a:xfrm>
            <a:off x="763959" y="2976126"/>
            <a:ext cx="906017"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dirty="0">
                <a:solidFill>
                  <a:srgbClr val="000000"/>
                </a:solidFill>
              </a:rPr>
              <a:t>就业</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4" name="矩形 13"/>
          <p:cNvSpPr/>
          <p:nvPr/>
        </p:nvSpPr>
        <p:spPr>
          <a:xfrm>
            <a:off x="3995278" y="2976126"/>
            <a:ext cx="162736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00000"/>
                </a:solidFill>
                <a:effectLst/>
                <a:uLnTx/>
                <a:uFillTx/>
              </a:rPr>
              <a:t>收入分配</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5" name="矩形 14"/>
          <p:cNvSpPr/>
          <p:nvPr/>
        </p:nvSpPr>
        <p:spPr>
          <a:xfrm>
            <a:off x="4494826" y="3697868"/>
            <a:ext cx="162736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dirty="0" smtClean="0">
                <a:solidFill>
                  <a:srgbClr val="000000"/>
                </a:solidFill>
              </a:rPr>
              <a:t>就业</a:t>
            </a:r>
            <a:r>
              <a:rPr lang="zh-CN" altLang="en-US" sz="2800" b="1" kern="0" dirty="0">
                <a:solidFill>
                  <a:srgbClr val="000000"/>
                </a:solidFill>
              </a:rPr>
              <a:t>渠道</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6" name="矩形 15"/>
          <p:cNvSpPr/>
          <p:nvPr/>
        </p:nvSpPr>
        <p:spPr>
          <a:xfrm>
            <a:off x="7354722" y="3712630"/>
            <a:ext cx="162736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dirty="0" smtClean="0">
                <a:solidFill>
                  <a:srgbClr val="000000"/>
                </a:solidFill>
              </a:rPr>
              <a:t>就业</a:t>
            </a:r>
            <a:r>
              <a:rPr lang="zh-CN" altLang="en-US" sz="2800" b="1" kern="0" dirty="0">
                <a:solidFill>
                  <a:srgbClr val="000000"/>
                </a:solidFill>
              </a:rPr>
              <a:t>岗位</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7" name="矩形 16"/>
          <p:cNvSpPr/>
          <p:nvPr/>
        </p:nvSpPr>
        <p:spPr>
          <a:xfrm>
            <a:off x="3089261" y="4221088"/>
            <a:ext cx="906017"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00000"/>
                </a:solidFill>
                <a:effectLst/>
                <a:uLnTx/>
                <a:uFillTx/>
              </a:rPr>
              <a:t>素质</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8" name="矩形 17"/>
          <p:cNvSpPr/>
          <p:nvPr/>
        </p:nvSpPr>
        <p:spPr>
          <a:xfrm>
            <a:off x="611559" y="4653136"/>
            <a:ext cx="1627369"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00000"/>
                </a:solidFill>
                <a:effectLst/>
                <a:uLnTx/>
                <a:uFillTx/>
              </a:rPr>
              <a:t>社会保障</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19" name="矩形 18"/>
          <p:cNvSpPr/>
          <p:nvPr/>
        </p:nvSpPr>
        <p:spPr>
          <a:xfrm>
            <a:off x="4144550" y="5085184"/>
            <a:ext cx="1988045"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dirty="0" smtClean="0">
                <a:solidFill>
                  <a:srgbClr val="000000"/>
                </a:solidFill>
              </a:rPr>
              <a:t>生存</a:t>
            </a:r>
            <a:r>
              <a:rPr lang="zh-CN" altLang="en-US" sz="2800" b="1" kern="0" dirty="0">
                <a:solidFill>
                  <a:srgbClr val="000000"/>
                </a:solidFill>
              </a:rPr>
              <a:t>和发展</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
        <p:nvSpPr>
          <p:cNvPr id="20" name="矩形 19"/>
          <p:cNvSpPr/>
          <p:nvPr/>
        </p:nvSpPr>
        <p:spPr>
          <a:xfrm>
            <a:off x="6531577" y="5437605"/>
            <a:ext cx="2709396"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dirty="0" smtClean="0">
                <a:solidFill>
                  <a:srgbClr val="000000"/>
                </a:solidFill>
              </a:rPr>
              <a:t>保基本、兜底线</a:t>
            </a:r>
            <a:endParaRPr kumimoji="0" lang="zh-CN" altLang="en-US" sz="1800" b="0" i="0" u="none" strike="noStrike" kern="0" cap="none" spc="0" normalizeH="0" baseline="0" noProof="0" dirty="0" smtClean="0">
              <a:ln>
                <a:noFill/>
              </a:ln>
              <a:solidFill>
                <a:sysClr val="windowText" lastClr="000000"/>
              </a:solidFill>
              <a:effectLst/>
              <a:uLnTx/>
              <a:uFillTx/>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ircle(in)">
                                      <p:cBhvr>
                                        <p:cTn id="31" dur="20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circle(in)">
                                      <p:cBhvr>
                                        <p:cTn id="36" dur="20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circle(in)">
                                      <p:cBhvr>
                                        <p:cTn id="41" dur="2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6" presetClass="entr" presetSubtype="16"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circle(in)">
                                      <p:cBhvr>
                                        <p:cTn id="46" dur="2000"/>
                                        <p:tgtEl>
                                          <p:spTgt spid="14"/>
                                        </p:tgtEl>
                                      </p:cBhvr>
                                    </p:animEffect>
                                  </p:childTnLst>
                                </p:cTn>
                              </p:par>
                            </p:childTnLst>
                          </p:cTn>
                        </p:par>
                      </p:childTnLst>
                    </p:cTn>
                  </p:par>
                  <p:par>
                    <p:cTn id="47" fill="hold">
                      <p:stCondLst>
                        <p:cond delay="indefinite"/>
                      </p:stCondLst>
                      <p:childTnLst>
                        <p:par>
                          <p:cTn id="48" fill="hold">
                            <p:stCondLst>
                              <p:cond delay="0"/>
                            </p:stCondLst>
                            <p:childTnLst>
                              <p:par>
                                <p:cTn id="49" presetID="6" presetClass="entr" presetSubtype="16"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circle(in)">
                                      <p:cBhvr>
                                        <p:cTn id="51" dur="20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circle(in)">
                                      <p:cBhvr>
                                        <p:cTn id="56" dur="20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6" presetClass="entr" presetSubtype="16"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circle(in)">
                                      <p:cBhvr>
                                        <p:cTn id="61" dur="20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6" presetClass="entr" presetSubtype="16"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circle(in)">
                                      <p:cBhvr>
                                        <p:cTn id="66" dur="20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grpId="0" nodeType="click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circle(in)">
                                      <p:cBhvr>
                                        <p:cTn id="71" dur="2000"/>
                                        <p:tgtEl>
                                          <p:spTgt spid="19"/>
                                        </p:tgtEl>
                                      </p:cBhvr>
                                    </p:animEffect>
                                  </p:childTnLst>
                                </p:cTn>
                              </p:par>
                            </p:childTnLst>
                          </p:cTn>
                        </p:par>
                      </p:childTnLst>
                    </p:cTn>
                  </p:par>
                  <p:par>
                    <p:cTn id="72" fill="hold">
                      <p:stCondLst>
                        <p:cond delay="indefinite"/>
                      </p:stCondLst>
                      <p:childTnLst>
                        <p:par>
                          <p:cTn id="73" fill="hold">
                            <p:stCondLst>
                              <p:cond delay="0"/>
                            </p:stCondLst>
                            <p:childTnLst>
                              <p:par>
                                <p:cTn id="74" presetID="6" presetClass="entr" presetSubtype="16"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circle(in)">
                                      <p:cBhvr>
                                        <p:cTn id="76"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P spid="11" grpId="0"/>
      <p:bldP spid="12" grpId="0"/>
      <p:bldP spid="13" grpId="0"/>
      <p:bldP spid="14" grpId="0"/>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a:xfrm>
            <a:off x="116384" y="1196752"/>
            <a:ext cx="9036496" cy="5903912"/>
          </a:xfrm>
        </p:spPr>
        <p:txBody>
          <a:bodyPr/>
          <a:lstStyle/>
          <a:p>
            <a:pPr marL="0" indent="0">
              <a:buNone/>
            </a:pPr>
            <a:r>
              <a:rPr lang="zh-CN" b="1" dirty="0">
                <a:latin typeface="黑体" pitchFamily="49" charset="-122"/>
                <a:ea typeface="黑体" pitchFamily="49" charset="-122"/>
              </a:rPr>
              <a:t>社会建设与人民幸福安康息息相关</a:t>
            </a:r>
            <a:r>
              <a:rPr lang="zh-CN" b="1" dirty="0" smtClean="0">
                <a:latin typeface="黑体" pitchFamily="49" charset="-122"/>
                <a:ea typeface="黑体" pitchFamily="49" charset="-122"/>
              </a:rPr>
              <a:t>。</a:t>
            </a:r>
            <a:endParaRPr lang="en-US" altLang="zh-CN" b="1" dirty="0" smtClean="0">
              <a:latin typeface="黑体" pitchFamily="49" charset="-122"/>
              <a:ea typeface="黑体" pitchFamily="49" charset="-122"/>
            </a:endParaRPr>
          </a:p>
          <a:p>
            <a:pPr marL="0" indent="0">
              <a:buNone/>
            </a:pPr>
            <a:r>
              <a:rPr lang="zh-CN" b="1" dirty="0" smtClean="0">
                <a:latin typeface="黑体" pitchFamily="49" charset="-122"/>
                <a:ea typeface="黑体" pitchFamily="49" charset="-122"/>
              </a:rPr>
              <a:t>党</a:t>
            </a:r>
            <a:r>
              <a:rPr lang="zh-CN" b="1" dirty="0">
                <a:latin typeface="黑体" pitchFamily="49" charset="-122"/>
                <a:ea typeface="黑体" pitchFamily="49" charset="-122"/>
              </a:rPr>
              <a:t>的十七大报告提出加快推进以改善民生为重点的社会</a:t>
            </a:r>
            <a:r>
              <a:rPr lang="zh-CN" b="1" dirty="0" smtClean="0">
                <a:latin typeface="黑体" pitchFamily="49" charset="-122"/>
                <a:ea typeface="黑体" pitchFamily="49" charset="-122"/>
              </a:rPr>
              <a:t>建设</a:t>
            </a:r>
            <a:r>
              <a:rPr lang="zh-CN" altLang="en-US" b="1" dirty="0" smtClean="0">
                <a:latin typeface="黑体" pitchFamily="49" charset="-122"/>
                <a:ea typeface="黑体" pitchFamily="49" charset="-122"/>
              </a:rPr>
              <a:t>。</a:t>
            </a:r>
            <a:endParaRPr lang="en-US" altLang="zh-CN" b="1" dirty="0" smtClean="0">
              <a:latin typeface="黑体" pitchFamily="49" charset="-122"/>
              <a:ea typeface="黑体" pitchFamily="49" charset="-122"/>
            </a:endParaRPr>
          </a:p>
          <a:p>
            <a:pPr marL="0" indent="0">
              <a:buNone/>
            </a:pPr>
            <a:r>
              <a:rPr lang="zh-CN" b="1" dirty="0" smtClean="0">
                <a:latin typeface="黑体" pitchFamily="49" charset="-122"/>
                <a:ea typeface="黑体" pitchFamily="49" charset="-122"/>
              </a:rPr>
              <a:t>党</a:t>
            </a:r>
            <a:r>
              <a:rPr lang="zh-CN" b="1" dirty="0">
                <a:latin typeface="黑体" pitchFamily="49" charset="-122"/>
                <a:ea typeface="黑体" pitchFamily="49" charset="-122"/>
              </a:rPr>
              <a:t>的十八大报告再次指出：“加强社会建设，必须以保障和改善民生为重点。”</a:t>
            </a:r>
          </a:p>
          <a:p>
            <a:pPr marL="0" indent="0">
              <a:buNone/>
            </a:pPr>
            <a:r>
              <a:rPr lang="zh-CN" b="1" dirty="0">
                <a:latin typeface="黑体" pitchFamily="49" charset="-122"/>
                <a:ea typeface="黑体" pitchFamily="49" charset="-122"/>
              </a:rPr>
              <a:t>习近平同志在十九大报告中提出，提高保障和改善民生水平，加强和创新社会治理。</a:t>
            </a:r>
          </a:p>
        </p:txBody>
      </p:sp>
    </p:spTree>
    <p:extLst>
      <p:ext uri="{BB962C8B-B14F-4D97-AF65-F5344CB8AC3E}">
        <p14:creationId xmlns:p14="http://schemas.microsoft.com/office/powerpoint/2010/main" xmlns="" val="8061521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a:xfrm>
            <a:off x="107504" y="1412776"/>
            <a:ext cx="9036496" cy="5578475"/>
          </a:xfrm>
        </p:spPr>
        <p:txBody>
          <a:bodyPr/>
          <a:lstStyle/>
          <a:p>
            <a:r>
              <a:rPr lang="zh-CN" altLang="en-US" sz="3600" b="1" dirty="0">
                <a:latin typeface="黑体" pitchFamily="49" charset="-122"/>
                <a:ea typeface="黑体" pitchFamily="49" charset="-122"/>
              </a:rPr>
              <a:t>什么是民生问题</a:t>
            </a:r>
            <a:r>
              <a:rPr lang="zh-CN" altLang="en-US" sz="3600" b="1" dirty="0" smtClean="0">
                <a:latin typeface="黑体" pitchFamily="49" charset="-122"/>
                <a:ea typeface="黑体" pitchFamily="49" charset="-122"/>
              </a:rPr>
              <a:t>？</a:t>
            </a:r>
            <a:endParaRPr lang="en-US" altLang="zh-CN" sz="3600" b="1" dirty="0" smtClean="0">
              <a:latin typeface="黑体" pitchFamily="49" charset="-122"/>
              <a:ea typeface="黑体" pitchFamily="49" charset="-122"/>
            </a:endParaRPr>
          </a:p>
          <a:p>
            <a:r>
              <a:rPr lang="zh-CN" altLang="en-US" sz="3600" b="1" dirty="0" smtClean="0">
                <a:latin typeface="黑体" pitchFamily="49" charset="-122"/>
                <a:ea typeface="黑体" pitchFamily="49" charset="-122"/>
              </a:rPr>
              <a:t>我国</a:t>
            </a:r>
            <a:r>
              <a:rPr lang="zh-CN" altLang="en-US" sz="3600" b="1" dirty="0">
                <a:latin typeface="黑体" pitchFamily="49" charset="-122"/>
                <a:ea typeface="黑体" pitchFamily="49" charset="-122"/>
              </a:rPr>
              <a:t>当前存在哪些民生问题？</a:t>
            </a:r>
          </a:p>
          <a:p>
            <a:endParaRPr lang="en-US" altLang="zh-CN" sz="3600" b="1" dirty="0" smtClean="0">
              <a:latin typeface="黑体" pitchFamily="49" charset="-122"/>
              <a:ea typeface="黑体" pitchFamily="49" charset="-122"/>
            </a:endParaRPr>
          </a:p>
          <a:p>
            <a:pPr marL="0" indent="0">
              <a:buNone/>
            </a:pPr>
            <a:r>
              <a:rPr lang="zh-CN" altLang="en-US" sz="3600" b="1" dirty="0" smtClean="0">
                <a:latin typeface="黑体" pitchFamily="49" charset="-122"/>
                <a:ea typeface="黑体" pitchFamily="49" charset="-122"/>
              </a:rPr>
              <a:t>民生</a:t>
            </a:r>
            <a:r>
              <a:rPr lang="zh-CN" altLang="en-US" sz="3600" b="1" dirty="0">
                <a:latin typeface="黑体" pitchFamily="49" charset="-122"/>
                <a:ea typeface="黑体" pitchFamily="49" charset="-122"/>
              </a:rPr>
              <a:t>问题是指涉及人民群众切身利益的问题。</a:t>
            </a:r>
          </a:p>
          <a:p>
            <a:pPr marL="0" indent="0">
              <a:buNone/>
            </a:pPr>
            <a:r>
              <a:rPr lang="zh-CN" altLang="en-US" sz="3600" b="1" dirty="0">
                <a:latin typeface="黑体" pitchFamily="49" charset="-122"/>
                <a:ea typeface="黑体" pitchFamily="49" charset="-122"/>
              </a:rPr>
              <a:t>教育问题、就业问题、住房、医疗、养老.....</a:t>
            </a:r>
            <a:r>
              <a:rPr lang="zh-CN" altLang="en-US" sz="3600" b="1" dirty="0" smtClean="0">
                <a:latin typeface="黑体" pitchFamily="49" charset="-122"/>
                <a:ea typeface="黑体" pitchFamily="49" charset="-122"/>
              </a:rPr>
              <a:t>.等等。</a:t>
            </a:r>
            <a:endParaRPr lang="zh-CN" altLang="en-US" sz="3600" b="1" dirty="0">
              <a:latin typeface="黑体" pitchFamily="49" charset="-122"/>
              <a:ea typeface="黑体" pitchFamily="49" charset="-122"/>
            </a:endParaRPr>
          </a:p>
        </p:txBody>
      </p:sp>
    </p:spTree>
    <p:extLst>
      <p:ext uri="{BB962C8B-B14F-4D97-AF65-F5344CB8AC3E}">
        <p14:creationId xmlns:p14="http://schemas.microsoft.com/office/powerpoint/2010/main" xmlns="" val="2224151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xEl>
                                              <p:pRg st="0" end="0"/>
                                            </p:txEl>
                                          </p:spTgt>
                                        </p:tgtEl>
                                        <p:attrNameLst>
                                          <p:attrName>style.visibility</p:attrName>
                                        </p:attrNameLst>
                                      </p:cBhvr>
                                      <p:to>
                                        <p:strVal val="visible"/>
                                      </p:to>
                                    </p:set>
                                    <p:animEffect transition="in" filter="fade">
                                      <p:cBhvr>
                                        <p:cTn id="7" dur="1000"/>
                                        <p:tgtEl>
                                          <p:spTgt spid="5122">
                                            <p:txEl>
                                              <p:pRg st="0" end="0"/>
                                            </p:txEl>
                                          </p:spTgt>
                                        </p:tgtEl>
                                      </p:cBhvr>
                                    </p:animEffect>
                                    <p:anim calcmode="lin" valueType="num">
                                      <p:cBhvr>
                                        <p:cTn id="8" dur="1000" fill="hold"/>
                                        <p:tgtEl>
                                          <p:spTgt spid="512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12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22">
                                            <p:txEl>
                                              <p:pRg st="3" end="3"/>
                                            </p:txEl>
                                          </p:spTgt>
                                        </p:tgtEl>
                                        <p:attrNameLst>
                                          <p:attrName>style.visibility</p:attrName>
                                        </p:attrNameLst>
                                      </p:cBhvr>
                                      <p:to>
                                        <p:strVal val="visible"/>
                                      </p:to>
                                    </p:set>
                                    <p:animEffect transition="in" filter="fade">
                                      <p:cBhvr>
                                        <p:cTn id="14" dur="1000"/>
                                        <p:tgtEl>
                                          <p:spTgt spid="5122">
                                            <p:txEl>
                                              <p:pRg st="3" end="3"/>
                                            </p:txEl>
                                          </p:spTgt>
                                        </p:tgtEl>
                                      </p:cBhvr>
                                    </p:animEffect>
                                    <p:anim calcmode="lin" valueType="num">
                                      <p:cBhvr>
                                        <p:cTn id="15" dur="1000" fill="hold"/>
                                        <p:tgtEl>
                                          <p:spTgt spid="5122">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12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122">
                                            <p:txEl>
                                              <p:pRg st="1" end="1"/>
                                            </p:txEl>
                                          </p:spTgt>
                                        </p:tgtEl>
                                        <p:attrNameLst>
                                          <p:attrName>style.visibility</p:attrName>
                                        </p:attrNameLst>
                                      </p:cBhvr>
                                      <p:to>
                                        <p:strVal val="visible"/>
                                      </p:to>
                                    </p:set>
                                    <p:animEffect transition="in" filter="fade">
                                      <p:cBhvr>
                                        <p:cTn id="21" dur="1000"/>
                                        <p:tgtEl>
                                          <p:spTgt spid="5122">
                                            <p:txEl>
                                              <p:pRg st="1" end="1"/>
                                            </p:txEl>
                                          </p:spTgt>
                                        </p:tgtEl>
                                      </p:cBhvr>
                                    </p:animEffect>
                                    <p:anim calcmode="lin" valueType="num">
                                      <p:cBhvr>
                                        <p:cTn id="22" dur="1000" fill="hold"/>
                                        <p:tgtEl>
                                          <p:spTgt spid="512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512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122">
                                            <p:txEl>
                                              <p:pRg st="4" end="4"/>
                                            </p:txEl>
                                          </p:spTgt>
                                        </p:tgtEl>
                                        <p:attrNameLst>
                                          <p:attrName>style.visibility</p:attrName>
                                        </p:attrNameLst>
                                      </p:cBhvr>
                                      <p:to>
                                        <p:strVal val="visible"/>
                                      </p:to>
                                    </p:set>
                                    <p:animEffect transition="in" filter="fade">
                                      <p:cBhvr>
                                        <p:cTn id="28" dur="1000"/>
                                        <p:tgtEl>
                                          <p:spTgt spid="5122">
                                            <p:txEl>
                                              <p:pRg st="4" end="4"/>
                                            </p:txEl>
                                          </p:spTgt>
                                        </p:tgtEl>
                                      </p:cBhvr>
                                    </p:animEffect>
                                    <p:anim calcmode="lin" valueType="num">
                                      <p:cBhvr>
                                        <p:cTn id="29" dur="1000" fill="hold"/>
                                        <p:tgtEl>
                                          <p:spTgt spid="5122">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12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ph type="body" sz="half" idx="1"/>
          </p:nvPr>
        </p:nvSpPr>
        <p:spPr>
          <a:xfrm>
            <a:off x="106362" y="3573016"/>
            <a:ext cx="8931275" cy="2409825"/>
          </a:xfrm>
        </p:spPr>
        <p:txBody>
          <a:bodyPr/>
          <a:lstStyle/>
          <a:p>
            <a:pPr>
              <a:buFontTx/>
              <a:buNone/>
            </a:pPr>
            <a:endParaRPr lang="zh-CN" altLang="en-US" sz="2800" b="1" dirty="0"/>
          </a:p>
          <a:p>
            <a:r>
              <a:rPr lang="zh-CN" altLang="en-US" sz="2800" b="1" dirty="0"/>
              <a:t>想一想：以上图片反映了我国在改善民生方面取得了哪些成就？</a:t>
            </a:r>
          </a:p>
          <a:p>
            <a:endParaRPr lang="en-US" altLang="zh-CN" sz="2800" b="1" dirty="0" smtClean="0"/>
          </a:p>
          <a:p>
            <a:r>
              <a:rPr lang="zh-CN" altLang="en-US" sz="2800" b="1" dirty="0" smtClean="0"/>
              <a:t>这些</a:t>
            </a:r>
            <a:r>
              <a:rPr lang="zh-CN" altLang="en-US" sz="2800" b="1" dirty="0"/>
              <a:t>成就的取得说明了什么？</a:t>
            </a:r>
          </a:p>
        </p:txBody>
      </p:sp>
      <p:pic>
        <p:nvPicPr>
          <p:cNvPr id="6147" name="Picture 3"/>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a:xfrm>
            <a:off x="1333500" y="692150"/>
            <a:ext cx="7272338" cy="3028950"/>
          </a:xfrm>
          <a:noFill/>
          <a:ln/>
        </p:spPr>
      </p:pic>
      <p:sp>
        <p:nvSpPr>
          <p:cNvPr id="6148" name="WordArt 4"/>
          <p:cNvSpPr>
            <a:spLocks noChangeArrowheads="1" noChangeShapeType="1"/>
          </p:cNvSpPr>
          <p:nvPr/>
        </p:nvSpPr>
        <p:spPr bwMode="auto">
          <a:xfrm>
            <a:off x="468313" y="0"/>
            <a:ext cx="2303462" cy="1368425"/>
          </a:xfrm>
          <a:prstGeom prst="rect">
            <a:avLst/>
          </a:prstGeom>
        </p:spPr>
        <p:txBody>
          <a:bodyPr wrap="none" fromWordArt="1">
            <a:prstTxWarp prst="textSlantUp">
              <a:avLst>
                <a:gd name="adj" fmla="val 55556"/>
              </a:avLst>
            </a:prstTxWarp>
          </a:bodyPr>
          <a:lstStyle/>
          <a:p>
            <a:pPr algn="ctr"/>
            <a:r>
              <a:rPr lang="zh-CN" altLang="en-US" sz="3600">
                <a:ln w="9525" cmpd="sng">
                  <a:solidFill>
                    <a:srgbClr val="99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78000"/>
                    </a:srgbClr>
                  </a:outerShdw>
                </a:effectLst>
                <a:latin typeface="宋体"/>
                <a:ea typeface="宋体"/>
              </a:rPr>
              <a:t>思想驿站</a:t>
            </a:r>
          </a:p>
        </p:txBody>
      </p:sp>
      <p:sp>
        <p:nvSpPr>
          <p:cNvPr id="2" name="矩形 1"/>
          <p:cNvSpPr/>
          <p:nvPr/>
        </p:nvSpPr>
        <p:spPr>
          <a:xfrm>
            <a:off x="2291070" y="4437112"/>
            <a:ext cx="6457393" cy="954107"/>
          </a:xfrm>
          <a:prstGeom prst="rect">
            <a:avLst/>
          </a:prstGeom>
        </p:spPr>
        <p:txBody>
          <a:bodyPr wrap="square">
            <a:spAutoFit/>
          </a:bodyPr>
          <a:lstStyle/>
          <a:p>
            <a:r>
              <a:rPr lang="zh-CN" altLang="en-US" sz="2800" b="1" kern="0" dirty="0">
                <a:solidFill>
                  <a:srgbClr val="FF0000"/>
                </a:solidFill>
              </a:rPr>
              <a:t>发展教育、促进就业、完善社会保障制度等民生举措方面</a:t>
            </a:r>
            <a:endParaRPr lang="zh-CN" altLang="en-US" dirty="0">
              <a:solidFill>
                <a:srgbClr val="FF0000"/>
              </a:solidFill>
            </a:endParaRPr>
          </a:p>
        </p:txBody>
      </p:sp>
      <p:sp>
        <p:nvSpPr>
          <p:cNvPr id="3" name="矩形 2"/>
          <p:cNvSpPr/>
          <p:nvPr/>
        </p:nvSpPr>
        <p:spPr>
          <a:xfrm>
            <a:off x="450981" y="5877272"/>
            <a:ext cx="8297481" cy="954107"/>
          </a:xfrm>
          <a:prstGeom prst="rect">
            <a:avLst/>
          </a:prstGeom>
        </p:spPr>
        <p:txBody>
          <a:bodyPr wrap="square">
            <a:spAutoFit/>
          </a:bodyPr>
          <a:lstStyle/>
          <a:p>
            <a:r>
              <a:rPr lang="zh-CN" altLang="en-US" sz="2800" b="1" kern="0" dirty="0" smtClean="0">
                <a:solidFill>
                  <a:srgbClr val="FF0000"/>
                </a:solidFill>
              </a:rPr>
              <a:t>发展</a:t>
            </a:r>
            <a:r>
              <a:rPr lang="zh-CN" altLang="en-US" sz="2800" b="1" kern="0" dirty="0">
                <a:solidFill>
                  <a:srgbClr val="FF0000"/>
                </a:solidFill>
              </a:rPr>
              <a:t>的根本目的是增进民生福祉；党和政府加强社会建设，着力构建社会主义和谐社会</a:t>
            </a:r>
            <a:endParaRPr lang="zh-CN" altLang="en-US" dirty="0">
              <a:solidFill>
                <a:srgbClr val="FF0000"/>
              </a:solidFill>
            </a:endParaRPr>
          </a:p>
        </p:txBody>
      </p:sp>
    </p:spTree>
    <p:extLst>
      <p:ext uri="{BB962C8B-B14F-4D97-AF65-F5344CB8AC3E}">
        <p14:creationId xmlns:p14="http://schemas.microsoft.com/office/powerpoint/2010/main" xmlns="" val="3294775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23850" y="1773238"/>
            <a:ext cx="8568630" cy="1143000"/>
          </a:xfrm>
        </p:spPr>
        <p:txBody>
          <a:bodyPr/>
          <a:lstStyle/>
          <a:p>
            <a:r>
              <a:rPr lang="zh-CN" altLang="en-US" sz="3600" dirty="0">
                <a:latin typeface="黑体" pitchFamily="49" charset="-122"/>
                <a:ea typeface="黑体" pitchFamily="49" charset="-122"/>
              </a:rPr>
              <a:t>我国政府为什么高度重视解决民生</a:t>
            </a:r>
            <a:r>
              <a:rPr lang="zh-CN" altLang="en-US" sz="3600" dirty="0" smtClean="0">
                <a:latin typeface="黑体" pitchFamily="49" charset="-122"/>
                <a:ea typeface="黑体" pitchFamily="49" charset="-122"/>
              </a:rPr>
              <a:t>问题</a:t>
            </a:r>
            <a:r>
              <a:rPr lang="en-US" altLang="zh-CN" sz="3600" dirty="0" smtClean="0">
                <a:latin typeface="黑体" pitchFamily="49" charset="-122"/>
                <a:ea typeface="黑体" pitchFamily="49" charset="-122"/>
              </a:rPr>
              <a:t>?</a:t>
            </a:r>
            <a:endParaRPr lang="zh-CN" altLang="en-US" sz="3600" dirty="0">
              <a:latin typeface="黑体" pitchFamily="49" charset="-122"/>
              <a:ea typeface="黑体" pitchFamily="49" charset="-122"/>
            </a:endParaRPr>
          </a:p>
        </p:txBody>
      </p:sp>
      <p:sp>
        <p:nvSpPr>
          <p:cNvPr id="8195" name="WordArt 3"/>
          <p:cNvSpPr>
            <a:spLocks noChangeArrowheads="1" noChangeShapeType="1"/>
          </p:cNvSpPr>
          <p:nvPr/>
        </p:nvSpPr>
        <p:spPr bwMode="auto">
          <a:xfrm>
            <a:off x="828675" y="188640"/>
            <a:ext cx="3959225" cy="1149350"/>
          </a:xfrm>
          <a:prstGeom prst="rect">
            <a:avLst/>
          </a:prstGeom>
        </p:spPr>
        <p:txBody>
          <a:bodyPr wrap="none" fromWordArt="1">
            <a:prstTxWarp prst="textSlantUp">
              <a:avLst>
                <a:gd name="adj" fmla="val 55556"/>
              </a:avLst>
            </a:prstTxWarp>
          </a:bodyPr>
          <a:lstStyle/>
          <a:p>
            <a:pPr algn="ctr"/>
            <a:r>
              <a:rPr lang="zh-CN" altLang="en-US" sz="3600" dirty="0">
                <a:ln w="9525" cap="flat" cmpd="sng">
                  <a:solidFill>
                    <a:srgbClr val="99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78000"/>
                    </a:srgbClr>
                  </a:outerShdw>
                </a:effectLst>
                <a:latin typeface="宋体"/>
                <a:ea typeface="宋体"/>
              </a:rPr>
              <a:t>想一想：</a:t>
            </a:r>
          </a:p>
        </p:txBody>
      </p:sp>
      <p:pic>
        <p:nvPicPr>
          <p:cNvPr id="8196" name="Picture 4"/>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611560" y="2852936"/>
            <a:ext cx="7632700" cy="3168650"/>
          </a:xfrm>
          <a:prstGeom prst="rect">
            <a:avLst/>
          </a:prstGeom>
          <a:ln>
            <a:noFill/>
          </a:ln>
          <a:effectLst>
            <a:softEdge rad="112500"/>
          </a:effectLst>
        </p:spPr>
      </p:pic>
    </p:spTree>
    <p:extLst>
      <p:ext uri="{BB962C8B-B14F-4D97-AF65-F5344CB8AC3E}">
        <p14:creationId xmlns:p14="http://schemas.microsoft.com/office/powerpoint/2010/main" xmlns="" val="229436040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70"/>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70"/>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0"/>
  <p:tag name="KSO_WM_TAG_VERSION" val="1.0"/>
  <p:tag name="KSO_WM_BEAUTIFY_FLAG" val="#wm#"/>
  <p:tag name="KSO_WM_TEMPLATE_THUMBS_INDEX" val="1、9、12、16、19、22"/>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70"/>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70"/>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0"/>
  <p:tag name="KSO_WM_TAG_VERSION" val="1.0"/>
  <p:tag name="KSO_WM_BEAUTIFY_FLAG" val="#wm#"/>
  <p:tag name="KSO_WM_TEMPLATE_THUMBS_INDEX" val="1、9、12、16、19、22"/>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0"/>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0"/>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0"/>
</p:tagLst>
</file>

<file path=ppt/theme/theme1.xml><?xml version="1.0" encoding="utf-8"?>
<a:theme xmlns:a="http://schemas.openxmlformats.org/drawingml/2006/main" name="Office 主题">
  <a:themeElements>
    <a:clrScheme name="Office">
      <a:dk1>
        <a:sysClr val="windowText" lastClr="000000"/>
      </a:dk1>
      <a:lt1>
        <a:sysClr val="window" lastClr="CAEA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CAEA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CAEAC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189</TotalTime>
  <Words>4604</Words>
  <Application>Microsoft Office PowerPoint</Application>
  <PresentationFormat>全屏显示(4:3)</PresentationFormat>
  <Paragraphs>224</Paragraphs>
  <Slides>32</Slides>
  <Notes>0</Notes>
  <HiddenSlides>1</HiddenSlides>
  <MMClips>0</MMClips>
  <ScaleCrop>false</ScaleCrop>
  <HeadingPairs>
    <vt:vector size="4" baseType="variant">
      <vt:variant>
        <vt:lpstr>主题</vt:lpstr>
      </vt:variant>
      <vt:variant>
        <vt:i4>5</vt:i4>
      </vt:variant>
      <vt:variant>
        <vt:lpstr>幻灯片标题</vt:lpstr>
      </vt:variant>
      <vt:variant>
        <vt:i4>32</vt:i4>
      </vt:variant>
    </vt:vector>
  </HeadingPairs>
  <TitlesOfParts>
    <vt:vector size="37" baseType="lpstr">
      <vt:lpstr>Office 主题</vt:lpstr>
      <vt:lpstr>自定义设计方案</vt:lpstr>
      <vt:lpstr>1_自定义设计方案</vt:lpstr>
      <vt:lpstr>默认设计模板</vt:lpstr>
      <vt:lpstr>主题1</vt:lpstr>
      <vt:lpstr>幻灯片 1</vt:lpstr>
      <vt:lpstr>幻灯片 2</vt:lpstr>
      <vt:lpstr>第1单元构建和谐社会 第1课加强社会建设</vt:lpstr>
      <vt:lpstr>学习目标 </vt:lpstr>
      <vt:lpstr>幻灯片 5</vt:lpstr>
      <vt:lpstr>幻灯片 6</vt:lpstr>
      <vt:lpstr>幻灯片 7</vt:lpstr>
      <vt:lpstr>幻灯片 8</vt:lpstr>
      <vt:lpstr>我国政府为什么高度重视解决民生问题?</vt:lpstr>
      <vt:lpstr>一、我国为什么高度重视解决民生问题？</vt:lpstr>
      <vt:lpstr>二、党和政府怎样解决民生之忧？</vt:lpstr>
      <vt:lpstr>幻灯片 12</vt:lpstr>
      <vt:lpstr>幻灯片 13</vt:lpstr>
      <vt:lpstr>幻灯片 14</vt:lpstr>
      <vt:lpstr>幻灯片 15</vt:lpstr>
      <vt:lpstr> 知识梳理：党和政府怎样解民生之忧？ </vt:lpstr>
      <vt:lpstr>幻灯片 17</vt:lpstr>
      <vt:lpstr>幻灯片 18</vt:lpstr>
      <vt:lpstr>幻灯片 19</vt:lpstr>
      <vt:lpstr>幻灯片 20</vt:lpstr>
      <vt:lpstr>幻灯片 21</vt:lpstr>
      <vt:lpstr>典例精析 </vt:lpstr>
      <vt:lpstr>幻灯片 23</vt:lpstr>
      <vt:lpstr>幻灯片 24</vt:lpstr>
      <vt:lpstr>当堂训练 </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2018-11-23T00:32:00Z</dcterms:created>
  <dcterms:modified xsi:type="dcterms:W3CDTF">2019-02-18T03:44:22Z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2052-10.1.0.7668</vt:lpwstr>
  </property>
</Properties>
</file>