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3" r:id="rId2"/>
    <p:sldMasterId id="2147483685" r:id="rId3"/>
  </p:sldMasterIdLst>
  <p:sldIdLst>
    <p:sldId id="273" r:id="rId4"/>
    <p:sldId id="264" r:id="rId5"/>
    <p:sldId id="256" r:id="rId6"/>
    <p:sldId id="261" r:id="rId7"/>
    <p:sldId id="260" r:id="rId8"/>
    <p:sldId id="257" r:id="rId9"/>
    <p:sldId id="259" r:id="rId10"/>
    <p:sldId id="262" r:id="rId11"/>
    <p:sldId id="272" r:id="rId12"/>
    <p:sldId id="27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824" y="-282"/>
      </p:cViewPr>
      <p:guideLst>
        <p:guide orient="horz" pos="2160"/>
        <p:guide pos="282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165" y="957580"/>
            <a:ext cx="817308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、为什们要加强社会建设？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800" b="1" dirty="0" smtClean="0">
              <a:solidFill>
                <a:srgbClr val="FF0000"/>
              </a:solidFill>
            </a:endParaRPr>
          </a:p>
          <a:p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、发展和稳定的关系？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87980" y="35560"/>
            <a:ext cx="29514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重点回顾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7970" y="1466850"/>
            <a:ext cx="860806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、加强社会建设是发展和稳定的重要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保证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endParaRPr lang="en-US" altLang="zh-CN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、加强社会建设是深化改革的必然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要求</a:t>
            </a: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</a:t>
            </a: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、加强社会建设有利于释放社会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活力</a:t>
            </a:r>
            <a:b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</a:b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970" y="4926965"/>
            <a:ext cx="89554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1、发展是稳定的保障，稳定最终要靠发展来支撑和维护；</a:t>
            </a:r>
          </a:p>
          <a:p>
            <a:pPr algn="l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2、稳定是发展的前提，没有稳定的环境，发展难以实现。</a:t>
            </a:r>
          </a:p>
          <a:p>
            <a:pPr algn="l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</a:p>
          <a:p>
            <a:pPr algn="l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8368" y="260648"/>
            <a:ext cx="295148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5400" b="1" cap="none" spc="50" dirty="0">
              <a:ln w="11430">
                <a:solidFill>
                  <a:srgbClr val="7030A0"/>
                </a:solidFill>
              </a:ln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85273"/>
            <a:ext cx="508847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解民生之忧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1339442" y="1844824"/>
            <a:ext cx="208222" cy="3384376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70355" y="1745615"/>
            <a:ext cx="67716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、提高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教育质量，促进教育公平，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做到学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有所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94510" y="3352800"/>
            <a:ext cx="40284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2、促进就业，实现劳有所得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0680" y="4820285"/>
            <a:ext cx="707644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3、健全社会保障制度，实现病有所医、老有所养、</a:t>
            </a:r>
          </a:p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住有所居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340768"/>
            <a:ext cx="7074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第一课    加强社会建设</a:t>
            </a:r>
            <a:endParaRPr lang="zh-CN" altLang="en-US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2967335"/>
            <a:ext cx="58240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54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5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站  解民生之忧</a:t>
            </a:r>
            <a:endParaRPr lang="zh-CN" altLang="en-US" sz="5400" b="1" cap="all" spc="0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7169"/>
          <p:cNvSpPr txBox="1">
            <a:spLocks noChangeArrowheads="1"/>
          </p:cNvSpPr>
          <p:nvPr/>
        </p:nvSpPr>
        <p:spPr bwMode="auto">
          <a:xfrm>
            <a:off x="25162" y="0"/>
            <a:ext cx="8939326" cy="5939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自主学习 </a:t>
            </a:r>
            <a:r>
              <a:rPr lang="en-US" altLang="zh-CN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1、增进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发展的根本目的。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、我们必须解决好人民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</a:t>
            </a:r>
            <a:r>
              <a:rPr lang="zh-CN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的利益问题，努力让人民过上更美好的生活。</a:t>
            </a:r>
            <a:endParaRPr lang="en-US" altLang="zh-CN" sz="2800" dirty="0" smtClean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是民生之基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。我们已经</a:t>
            </a:r>
            <a:r>
              <a:rPr lang="zh-CN" altLang="en-US" sz="28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了“有学上”的问题，现在“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”成为人们新的需求和和期望。</a:t>
            </a:r>
            <a:endParaRPr lang="en-US" altLang="zh-CN" sz="2800" dirty="0" smtClean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民生之本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民生之源</a:t>
            </a:r>
            <a:r>
              <a:rPr lang="zh-CN" altLang="en-US" sz="28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。就业关乎个人生计和价值实现。为促进就业，我们采取积极的就业政策，千方百计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，增加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同时，提升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劳动者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提高劳动者收入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民生的安全网</a:t>
            </a:r>
            <a:r>
              <a:rPr lang="zh-CN" altLang="en-US" sz="28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。政府保障和改善民生，要立足于满足人们基本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r>
              <a:rPr lang="zh-CN" altLang="en-US" sz="28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，同时对特殊困难人群进行特殊扶持和救助，发挥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r>
              <a:rPr lang="en-US" altLang="zh-CN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_______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zh-CN" altLang="en-US" sz="28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7169"/>
          <p:cNvSpPr txBox="1">
            <a:spLocks noChangeArrowheads="1"/>
          </p:cNvSpPr>
          <p:nvPr/>
        </p:nvSpPr>
        <p:spPr bwMode="auto">
          <a:xfrm>
            <a:off x="242888" y="80963"/>
            <a:ext cx="8229600" cy="1999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自主学习 </a:t>
            </a:r>
            <a:r>
              <a:rPr lang="en-US" altLang="zh-CN" sz="4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600" dirty="0" smtClean="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党</a:t>
            </a:r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和政府怎样解决民生之忧</a:t>
            </a: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" name="矩形 2"/>
          <p:cNvSpPr/>
          <p:nvPr/>
        </p:nvSpPr>
        <p:spPr>
          <a:xfrm>
            <a:off x="73660" y="2292985"/>
            <a:ext cx="869188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、提高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教育质量，促进教育公平，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做到学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有所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、促进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就业，实现劳有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所得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、健全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社会保障制度，实现病有所医、老有所养、住有所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居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7169"/>
          <p:cNvSpPr txBox="1">
            <a:spLocks noChangeArrowheads="1"/>
          </p:cNvSpPr>
          <p:nvPr/>
        </p:nvSpPr>
        <p:spPr bwMode="auto">
          <a:xfrm>
            <a:off x="-45085" y="41910"/>
            <a:ext cx="905510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一、提高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教育质量，促进教育公平，做到学   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有所教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1、为什么</a:t>
            </a:r>
            <a:r>
              <a:rPr lang="zh-CN" altLang="en-US" sz="36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sz="3600" dirty="0" smtClean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发展教育</a:t>
            </a:r>
            <a:r>
              <a:rPr lang="zh-CN" altLang="en-US" sz="36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？（教育的重要性）</a:t>
            </a:r>
            <a:endParaRPr lang="zh-CN" altLang="en-US" sz="3600" dirty="0" smtClean="0">
              <a:solidFill>
                <a:srgbClr val="990033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600" dirty="0" smtClean="0">
              <a:solidFill>
                <a:srgbClr val="9900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8388" y="1880885"/>
            <a:ext cx="8280920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0000FF"/>
                </a:solidFill>
                <a:ea typeface="黑体" panose="02010609060101010101" pitchFamily="49" charset="-122"/>
              </a:rPr>
              <a:t>   教育是发展科学技术和培养人才的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基础</a:t>
            </a:r>
            <a:r>
              <a:rPr lang="zh-CN" altLang="en-US" sz="3200" dirty="0" smtClean="0">
                <a:solidFill>
                  <a:srgbClr val="3399FF"/>
                </a:solidFill>
                <a:ea typeface="黑体" panose="02010609060101010101" pitchFamily="49" charset="-122"/>
              </a:rPr>
              <a:t>，</a:t>
            </a:r>
            <a:r>
              <a:rPr lang="zh-CN" altLang="en-US" sz="3200" dirty="0" smtClean="0">
                <a:solidFill>
                  <a:srgbClr val="0000FF"/>
                </a:solidFill>
                <a:ea typeface="黑体" panose="02010609060101010101" pitchFamily="49" charset="-122"/>
              </a:rPr>
              <a:t>在现代化建设中具有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先导性、全局性、基础性</a:t>
            </a:r>
            <a:r>
              <a:rPr lang="zh-CN" altLang="en-US" sz="3200" dirty="0" smtClean="0">
                <a:solidFill>
                  <a:srgbClr val="0000FF"/>
                </a:solidFill>
                <a:ea typeface="黑体" panose="02010609060101010101" pitchFamily="49" charset="-122"/>
              </a:rPr>
              <a:t>的作用，必须摆在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pitchFamily="49" charset="-122"/>
              </a:rPr>
              <a:t>优先发展</a:t>
            </a:r>
            <a:r>
              <a:rPr lang="zh-CN" altLang="en-US" sz="3200" dirty="0" smtClean="0">
                <a:solidFill>
                  <a:srgbClr val="0000FF"/>
                </a:solidFill>
                <a:ea typeface="黑体" panose="02010609060101010101" pitchFamily="49" charset="-122"/>
              </a:rPr>
              <a:t>的战略地位。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463" b="2477"/>
          <a:stretch>
            <a:fillRect/>
          </a:stretch>
        </p:blipFill>
        <p:spPr bwMode="auto">
          <a:xfrm>
            <a:off x="50165" y="8255"/>
            <a:ext cx="8882380" cy="240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Oval 7"/>
          <p:cNvSpPr>
            <a:spLocks noChangeArrowheads="1"/>
          </p:cNvSpPr>
          <p:nvPr/>
        </p:nvSpPr>
        <p:spPr bwMode="auto">
          <a:xfrm>
            <a:off x="3770313" y="5300663"/>
            <a:ext cx="1755775" cy="15001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5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成就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-59055" y="2565400"/>
            <a:ext cx="9257665" cy="3784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党和政府为促进教育事业的发展，采取了哪些举措？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、实施城乡免费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义务教育；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、实施农村贫困地区学生营养改善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计划；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、大力发展免费职业教育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、建立健全奖学金、助学金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制度；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、实行区域内教师流动制度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268760"/>
            <a:ext cx="8640960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树立正确的职业观：</a:t>
            </a:r>
            <a:endParaRPr lang="zh-CN" altLang="en-US" sz="3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职业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没有高低贵贱之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分，只有分工不同；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各种正当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职业都是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社会的发展必不可少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的，都能促进社会的发展与进步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79705" y="118745"/>
            <a:ext cx="850201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二、促进</a:t>
            </a: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就业，实现劳有所得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890" y="200660"/>
            <a:ext cx="9050020" cy="5384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三、健全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社会保障制度，实现病有所医、老有所养、住有所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</a:t>
            </a: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党和政府为保障和改善民生所采取的措施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、完善城乡最低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生活保障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制度；</a:t>
            </a:r>
          </a:p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、健全城乡医疗保障制度；</a:t>
            </a:r>
          </a:p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、健全廉租房制度；</a:t>
            </a:r>
          </a:p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、改革和完善收入分配制度，提高个税起征点；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、均衡义务教育，实行“两免一补”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020" y="475615"/>
            <a:ext cx="854519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2、党和政府高度重视民生问题说明了什么？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、我国贯彻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落实以人为本的科学发展观；</a:t>
            </a:r>
          </a:p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、党和政府度坚持共同富裕的根本原则；</a:t>
            </a:r>
          </a:p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、社会主义制度具有无比的优越性；</a:t>
            </a:r>
          </a:p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、中国共产党坚持立党为公、执政为民。</a:t>
            </a:r>
          </a:p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、中国共产党代表广大人民的根本利益。</a:t>
            </a:r>
          </a:p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、党和政府加强社会建设，构建和谐社会。</a:t>
            </a:r>
          </a:p>
          <a:p>
            <a:endParaRPr lang="zh-CN" altLang="en-US" sz="32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1073</Words>
  <Application>WPS 演示</Application>
  <PresentationFormat>全屏显示(4:3)</PresentationFormat>
  <Paragraphs>66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Office 主题</vt:lpstr>
      <vt:lpstr>主题1</vt:lpstr>
      <vt:lpstr>1_主题1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2018-11-23T00:32:00Z</dcterms:created>
  <dcterms:modified xsi:type="dcterms:W3CDTF">2019-02-18T03:44:47Z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