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sldIdLst>
    <p:sldId id="258" r:id="rId2"/>
    <p:sldId id="263" r:id="rId3"/>
    <p:sldId id="264" r:id="rId4"/>
    <p:sldId id="261" r:id="rId5"/>
    <p:sldId id="270" r:id="rId6"/>
    <p:sldId id="271" r:id="rId7"/>
    <p:sldId id="269" r:id="rId8"/>
    <p:sldId id="273" r:id="rId9"/>
    <p:sldId id="262" r:id="rId10"/>
    <p:sldId id="272" r:id="rId11"/>
    <p:sldId id="274" r:id="rId12"/>
    <p:sldId id="256" r:id="rId13"/>
    <p:sldId id="257" r:id="rId14"/>
    <p:sldId id="279"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2094" y="-486"/>
      </p:cViewPr>
      <p:guideLst>
        <p:guide orient="horz" pos="2157"/>
        <p:guide pos="2918"/>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hyperlink" Target="&#29233;&#21098;&#36753;-&#27665;&#29983;-&#20248;&#20808;&#21457;&#23637;&#25945;&#32946;&#20107;&#19994;_&#26631;&#28165;_000210-000415.mp4"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hyperlink" Target="17&#31181;&#25239;&#30284;&#33647;&#32435;&#20837;&#21307;&#20445;&#25253;&#38144;&#30446;&#24405;&#65306;&#22823;&#22810;&#20026;&#25239;&#30284;&#38774;&#21521;&#33647;&#29289;_&#26631;&#28165;.mp4" TargetMode="External"/><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0" y="425450"/>
            <a:ext cx="7772400" cy="1470025"/>
          </a:xfrm>
          <a:prstGeom prst="rect">
            <a:avLst/>
          </a:prstGeom>
        </p:spPr>
        <p:txBody>
          <a:bodyPr/>
          <a:lstStyle/>
          <a:p>
            <a:r>
              <a:rPr lang="zh-CN" altLang="en-US" sz="3200"/>
              <a:t>十九大报告的这些红包福利说明了什么？</a:t>
            </a:r>
          </a:p>
        </p:txBody>
      </p:sp>
      <p:sp>
        <p:nvSpPr>
          <p:cNvPr id="3" name="副标题 2"/>
          <p:cNvSpPr>
            <a:spLocks noGrp="1"/>
          </p:cNvSpPr>
          <p:nvPr>
            <p:ph type="subTitle" idx="4294967295"/>
          </p:nvPr>
        </p:nvSpPr>
        <p:spPr>
          <a:xfrm>
            <a:off x="1238250" y="2544763"/>
            <a:ext cx="7905750" cy="2513012"/>
          </a:xfrm>
          <a:prstGeom prst="rect">
            <a:avLst/>
          </a:prstGeom>
        </p:spPr>
        <p:txBody>
          <a:bodyPr>
            <a:normAutofit fontScale="97500"/>
          </a:bodyPr>
          <a:lstStyle/>
          <a:p>
            <a:pPr algn="l"/>
            <a:r>
              <a:rPr lang="zh-CN" altLang="en-US" b="1">
                <a:solidFill>
                  <a:srgbClr val="FF0000"/>
                </a:solidFill>
              </a:rPr>
              <a:t>中国共产党始终代表中国最广大人民的根本利益，增进人民福祉是发展的根本目的，必须解决好人民最关心 、最直接、最现实的利益问题，</a:t>
            </a:r>
            <a:r>
              <a:rPr lang="zh-CN" altLang="en-US" b="1">
                <a:solidFill>
                  <a:srgbClr val="FF0000"/>
                </a:solidFill>
                <a:sym typeface="+mn-ea"/>
              </a:rPr>
              <a:t>党和国家尽一切努力解民生之忧。</a:t>
            </a:r>
            <a:r>
              <a:rPr lang="zh-CN" altLang="en-US" b="1">
                <a:solidFill>
                  <a:srgbClr val="FF0000"/>
                </a:solidFill>
              </a:rPr>
              <a:t>努力让人民过上更美好的生活。</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8843963" cy="1143000"/>
          </a:xfrm>
          <a:prstGeom prst="rect">
            <a:avLst/>
          </a:prstGeom>
        </p:spPr>
        <p:txBody>
          <a:bodyPr>
            <a:normAutofit/>
          </a:bodyPr>
          <a:lstStyle/>
          <a:p>
            <a:pPr algn="l"/>
            <a:r>
              <a:rPr lang="zh-CN" altLang="en-US" sz="3200">
                <a:solidFill>
                  <a:srgbClr val="FF0000"/>
                </a:solidFill>
                <a:sym typeface="+mn-ea"/>
              </a:rPr>
              <a:t>（</a:t>
            </a:r>
            <a:r>
              <a:rPr lang="en-US" altLang="zh-CN" sz="3200">
                <a:solidFill>
                  <a:srgbClr val="FF0000"/>
                </a:solidFill>
                <a:sym typeface="+mn-ea"/>
              </a:rPr>
              <a:t>3</a:t>
            </a:r>
            <a:r>
              <a:rPr lang="zh-CN" altLang="en-US" sz="3200">
                <a:solidFill>
                  <a:srgbClr val="FF0000"/>
                </a:solidFill>
                <a:sym typeface="+mn-ea"/>
              </a:rPr>
              <a:t>）全社会保障制度，实现病有所医、老有所养、住有所居</a:t>
            </a:r>
          </a:p>
        </p:txBody>
      </p:sp>
      <p:sp>
        <p:nvSpPr>
          <p:cNvPr id="3" name="内容占位符 2"/>
          <p:cNvSpPr>
            <a:spLocks noGrp="1"/>
          </p:cNvSpPr>
          <p:nvPr>
            <p:ph idx="4294967295"/>
          </p:nvPr>
        </p:nvSpPr>
        <p:spPr>
          <a:xfrm>
            <a:off x="0" y="1600200"/>
            <a:ext cx="8229600" cy="4525963"/>
          </a:xfrm>
          <a:prstGeom prst="rect">
            <a:avLst/>
          </a:prstGeom>
        </p:spPr>
        <p:txBody>
          <a:bodyPr>
            <a:normAutofit/>
          </a:bodyPr>
          <a:lstStyle/>
          <a:p>
            <a:pPr marL="0" indent="0">
              <a:buNone/>
            </a:pPr>
            <a:r>
              <a:rPr lang="zh-CN" altLang="en-US" dirty="0"/>
              <a:t>社会保障是民生的安全网。政府保障和改善民生要立足满人们基本的生存和发展需要，同时对特殊困难人群进行特殊扶持和救助，发挥好保基本、兜底线的作用。目前，我国社会保障体系建设已进入城乡统筹、全民覆盖、全面发展时期。</a:t>
            </a:r>
          </a:p>
          <a:p>
            <a:pPr marL="0" indent="0">
              <a:buNone/>
            </a:pPr>
            <a:endParaRPr lang="zh-CN" altLang="en-US"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8229600" cy="1143000"/>
          </a:xfrm>
          <a:prstGeom prst="rect">
            <a:avLst/>
          </a:prstGeom>
        </p:spPr>
        <p:txBody>
          <a:bodyPr/>
          <a:lstStyle/>
          <a:p>
            <a:r>
              <a:rPr lang="zh-CN" altLang="en-US"/>
              <a:t>畅谈收获</a:t>
            </a:r>
          </a:p>
        </p:txBody>
      </p:sp>
      <p:sp>
        <p:nvSpPr>
          <p:cNvPr id="3" name="内容占位符 2"/>
          <p:cNvSpPr>
            <a:spLocks noGrp="1"/>
          </p:cNvSpPr>
          <p:nvPr>
            <p:ph idx="4294967295"/>
          </p:nvPr>
        </p:nvSpPr>
        <p:spPr>
          <a:xfrm>
            <a:off x="0" y="1600200"/>
            <a:ext cx="8229600" cy="4525963"/>
          </a:xfrm>
          <a:prstGeom prst="rect">
            <a:avLst/>
          </a:prstGeom>
        </p:spPr>
        <p:txBody>
          <a:bodyPr/>
          <a:lstStyle/>
          <a:p>
            <a:pPr marL="0" indent="0">
              <a:buNone/>
            </a:pPr>
            <a:r>
              <a:rPr lang="zh-CN" altLang="en-US">
                <a:sym typeface="+mn-ea"/>
              </a:rPr>
              <a:t>国家是如何解民生之忧的？</a:t>
            </a:r>
            <a:endParaRPr lang="zh-CN" altLang="en-US"/>
          </a:p>
          <a:p>
            <a:pPr marL="0" indent="0">
              <a:buNone/>
            </a:pPr>
            <a:r>
              <a:rPr lang="zh-CN" altLang="en-US" b="1" dirty="0">
                <a:solidFill>
                  <a:srgbClr val="FF0000"/>
                </a:solidFill>
                <a:sym typeface="+mn-ea"/>
              </a:rPr>
              <a:t>（</a:t>
            </a:r>
            <a:r>
              <a:rPr lang="en-US" altLang="zh-CN" b="1" dirty="0">
                <a:solidFill>
                  <a:srgbClr val="FF0000"/>
                </a:solidFill>
                <a:sym typeface="+mn-ea"/>
              </a:rPr>
              <a:t>1</a:t>
            </a:r>
            <a:r>
              <a:rPr lang="zh-CN" altLang="en-US" b="1" dirty="0">
                <a:solidFill>
                  <a:srgbClr val="FF0000"/>
                </a:solidFill>
                <a:sym typeface="+mn-ea"/>
              </a:rPr>
              <a:t>）提高教育质量，促进教育公平，做到学有所教</a:t>
            </a:r>
          </a:p>
          <a:p>
            <a:pPr marL="0" indent="0">
              <a:buNone/>
            </a:pPr>
            <a:r>
              <a:rPr lang="zh-CN" b="1">
                <a:solidFill>
                  <a:srgbClr val="FF0000"/>
                </a:solidFill>
                <a:ea typeface="SimSun" panose="02010600030101010101" pitchFamily="2" charset="-122"/>
                <a:sym typeface="+mn-ea"/>
              </a:rPr>
              <a:t>（</a:t>
            </a:r>
            <a:r>
              <a:rPr lang="en-US" altLang="zh-CN" b="1">
                <a:solidFill>
                  <a:srgbClr val="FF0000"/>
                </a:solidFill>
                <a:ea typeface="SimSun" panose="02010600030101010101" pitchFamily="2" charset="-122"/>
                <a:sym typeface="+mn-ea"/>
              </a:rPr>
              <a:t>2</a:t>
            </a:r>
            <a:r>
              <a:rPr lang="zh-CN" b="1">
                <a:solidFill>
                  <a:srgbClr val="FF0000"/>
                </a:solidFill>
                <a:ea typeface="SimSun" panose="02010600030101010101" pitchFamily="2" charset="-122"/>
                <a:sym typeface="+mn-ea"/>
              </a:rPr>
              <a:t>）促进就业，实现劳有所得。</a:t>
            </a:r>
          </a:p>
          <a:p>
            <a:pPr marL="0" indent="0">
              <a:buNone/>
            </a:pPr>
            <a:r>
              <a:rPr lang="zh-CN" altLang="en-US" b="1">
                <a:solidFill>
                  <a:srgbClr val="FF0000"/>
                </a:solidFill>
                <a:sym typeface="+mn-ea"/>
              </a:rPr>
              <a:t>（</a:t>
            </a:r>
            <a:r>
              <a:rPr lang="en-US" altLang="zh-CN" b="1">
                <a:solidFill>
                  <a:srgbClr val="FF0000"/>
                </a:solidFill>
                <a:sym typeface="+mn-ea"/>
              </a:rPr>
              <a:t>3</a:t>
            </a:r>
            <a:r>
              <a:rPr lang="zh-CN" altLang="en-US" b="1">
                <a:solidFill>
                  <a:srgbClr val="FF0000"/>
                </a:solidFill>
                <a:sym typeface="+mn-ea"/>
              </a:rPr>
              <a:t>）全社会保障制度，实现病有所医、老有所养、住有所居</a:t>
            </a:r>
          </a:p>
          <a:p>
            <a:pPr marL="0" indent="0">
              <a:buNone/>
            </a:pPr>
            <a:endParaRPr lang="zh-CN" altLang="en-US" b="1">
              <a:solidFill>
                <a:srgbClr val="FF0000"/>
              </a:solidFill>
              <a:ea typeface="SimSun" panose="02010600030101010101" pitchFamily="2" charset="-122"/>
              <a:sym typeface="+mn-ea"/>
            </a:endParaRPr>
          </a:p>
          <a:p>
            <a:pPr marL="0" indent="0">
              <a:buNone/>
            </a:pPr>
            <a:endParaRPr lang="zh-CN" altLang="en-US" b="1" dirty="0">
              <a:solidFill>
                <a:srgbClr val="FF0000"/>
              </a:solidFill>
            </a:endParaRPr>
          </a:p>
          <a:p>
            <a:pPr marL="0" indent="0">
              <a:buNone/>
            </a:pPr>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00013" y="147638"/>
            <a:ext cx="9043987" cy="6275387"/>
          </a:xfrm>
          <a:prstGeom prst="rect">
            <a:avLst/>
          </a:prstGeom>
        </p:spPr>
        <p:txBody>
          <a:bodyPr>
            <a:normAutofit/>
          </a:bodyPr>
          <a:lstStyle/>
          <a:p>
            <a:pPr algn="l"/>
            <a:r>
              <a:rPr lang="zh-CN" altLang="en-US" sz="2800" dirty="0"/>
              <a:t>材料一：</a:t>
            </a:r>
            <a:r>
              <a:rPr lang="en-US" altLang="zh-CN" sz="2800" dirty="0"/>
              <a:t>2018</a:t>
            </a:r>
            <a:r>
              <a:rPr lang="zh-CN" altLang="en-US" sz="2800" dirty="0"/>
              <a:t>年</a:t>
            </a:r>
            <a:r>
              <a:rPr lang="en-US" altLang="zh-CN" sz="2800" dirty="0"/>
              <a:t>7</a:t>
            </a:r>
            <a:r>
              <a:rPr lang="zh-CN" altLang="en-US" sz="2800" dirty="0"/>
              <a:t>月</a:t>
            </a:r>
            <a:r>
              <a:rPr lang="en-US" altLang="zh-CN" sz="2800" dirty="0"/>
              <a:t>4</a:t>
            </a:r>
            <a:r>
              <a:rPr lang="zh-CN" altLang="en-US" sz="2800" dirty="0"/>
              <a:t>日教育部财政部印发</a:t>
            </a:r>
            <a:r>
              <a:rPr lang="en-US" altLang="zh-CN" sz="2800" dirty="0"/>
              <a:t>“</a:t>
            </a:r>
            <a:r>
              <a:rPr lang="zh-CN" altLang="en-US" sz="2800" dirty="0">
                <a:sym typeface="+mn-ea"/>
              </a:rPr>
              <a:t>银龄讲学计划</a:t>
            </a:r>
            <a:r>
              <a:rPr lang="en-US" altLang="zh-CN" sz="2800" dirty="0"/>
              <a:t>”</a:t>
            </a:r>
            <a:r>
              <a:rPr lang="zh-CN" altLang="en-US" sz="2800" dirty="0"/>
              <a:t>实施方案，方案指出</a:t>
            </a:r>
            <a:r>
              <a:rPr lang="en-US" altLang="zh-CN" sz="2800" dirty="0"/>
              <a:t>2018</a:t>
            </a:r>
            <a:r>
              <a:rPr lang="zh-CN" altLang="en-US" sz="2800" dirty="0"/>
              <a:t>年到</a:t>
            </a:r>
            <a:r>
              <a:rPr lang="en-US" altLang="zh-CN" sz="2800" dirty="0"/>
              <a:t>2020</a:t>
            </a:r>
            <a:r>
              <a:rPr lang="zh-CN" altLang="en-US" sz="2800" dirty="0"/>
              <a:t>年面向社会公开招募</a:t>
            </a:r>
            <a:r>
              <a:rPr lang="en-US" altLang="zh-CN" sz="2800" dirty="0"/>
              <a:t>1</a:t>
            </a:r>
            <a:r>
              <a:rPr lang="zh-CN" altLang="en-US" sz="2800" dirty="0"/>
              <a:t>万名优秀退休校长，教研员特级教师、高级教师等到农村义务教育学校讲学、为农村学校提供智力支持，促进城乡义务教育均衡发展。</a:t>
            </a:r>
            <a:br>
              <a:rPr lang="zh-CN" altLang="en-US" sz="2800" dirty="0"/>
            </a:br>
            <a:r>
              <a:rPr lang="zh-CN" altLang="en-US" sz="2800" dirty="0"/>
              <a:t/>
            </a:r>
            <a:br>
              <a:rPr lang="zh-CN" altLang="en-US" sz="2800" dirty="0"/>
            </a:br>
            <a:r>
              <a:rPr lang="zh-CN" altLang="en-US" sz="2800" dirty="0"/>
              <a:t>材料二：</a:t>
            </a:r>
            <a:r>
              <a:rPr lang="en-US" altLang="zh-CN" sz="2800" dirty="0"/>
              <a:t>2018</a:t>
            </a:r>
            <a:r>
              <a:rPr lang="zh-CN" altLang="en-US" sz="2800" dirty="0"/>
              <a:t>年</a:t>
            </a:r>
            <a:r>
              <a:rPr lang="en-US" altLang="zh-CN" sz="2800" dirty="0"/>
              <a:t>7</a:t>
            </a:r>
            <a:r>
              <a:rPr lang="zh-CN" altLang="en-US" sz="2800" dirty="0"/>
              <a:t>月</a:t>
            </a:r>
            <a:r>
              <a:rPr lang="en-US" altLang="zh-CN" sz="2800" dirty="0"/>
              <a:t>18</a:t>
            </a:r>
            <a:r>
              <a:rPr lang="zh-CN" altLang="en-US" sz="2800" dirty="0"/>
              <a:t>，教育部等四部门发布了《</a:t>
            </a:r>
            <a:r>
              <a:rPr lang="zh-CN" altLang="en-US" sz="2800" dirty="0">
                <a:sym typeface="+mn-ea"/>
              </a:rPr>
              <a:t>关于加快发展残疾人职业教育的若干意见意见</a:t>
            </a:r>
            <a:r>
              <a:rPr lang="zh-CN" altLang="en-US" sz="2800" dirty="0"/>
              <a:t>》，《意见》指出要以中等职业教育为重点不断扩大残疾人接受职业而教育的机会，又完成义务教育且有意愿的残疾人都能接受适合的中等职业教育要求努力改进残疾人职业教育的办学条件，提高残疾人职业教育</a:t>
            </a:r>
            <a:br>
              <a:rPr lang="zh-CN" altLang="en-US" sz="2800" dirty="0"/>
            </a:br>
            <a:r>
              <a:rPr lang="zh-CN" altLang="en-US" sz="2800" b="1">
                <a:solidFill>
                  <a:schemeClr val="tx1">
                    <a:lumMod val="95000"/>
                    <a:lumOff val="5000"/>
                  </a:schemeClr>
                </a:solidFill>
                <a:sym typeface="+mn-ea"/>
              </a:rPr>
              <a:t>以上材料说明了什么？</a:t>
            </a:r>
            <a:endParaRPr lang="zh-CN" altLang="en-US" sz="2800" dirty="0"/>
          </a:p>
        </p:txBody>
      </p:sp>
    </p:spTree>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a:prstGeom prst="rect">
            <a:avLst/>
          </a:prstGeom>
        </p:spPr>
        <p:txBody>
          <a:bodyPr/>
          <a:lstStyle/>
          <a:p>
            <a:pPr marL="0" indent="0">
              <a:buNone/>
            </a:pPr>
            <a:r>
              <a:rPr lang="zh-CN" altLang="en-US" b="1">
                <a:solidFill>
                  <a:srgbClr val="FF0000"/>
                </a:solidFill>
                <a:sym typeface="+mn-ea"/>
              </a:rPr>
              <a:t>中国共产党始终代表中国最广大人民的根本利益，重视贫困地区的教育，增进人民福祉，维护了教育公平，促进区域协调发展，让人民拥有更多的获得感。</a:t>
            </a:r>
            <a:endParaRPr lang="zh-CN" altLang="en-US" b="1">
              <a:solidFill>
                <a:schemeClr val="tx1">
                  <a:lumMod val="95000"/>
                  <a:lumOff val="5000"/>
                </a:schemeClr>
              </a:solidFill>
            </a:endParaRPr>
          </a:p>
          <a:p>
            <a:endParaRPr lang="zh-CN" altLang="en-US"/>
          </a:p>
        </p:txBody>
      </p:sp>
    </p:spTree>
  </p:cSld>
  <p:clrMapOvr>
    <a:masterClrMapping/>
  </p:clrMapOvr>
  <p:transition>
    <p:zoom/>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441575" y="2912110"/>
            <a:ext cx="3855720" cy="1568450"/>
          </a:xfrm>
          <a:prstGeom prst="rect">
            <a:avLst/>
          </a:prstGeom>
          <a:noFill/>
          <a:ln>
            <a:noFill/>
          </a:ln>
        </p:spPr>
        <p:txBody>
          <a:bodyPr wrap="none" rtlCol="0" anchor="t">
            <a:spAutoFit/>
          </a:bodyPr>
          <a:lstStyle/>
          <a:p>
            <a:pPr algn="ctr"/>
            <a:r>
              <a:rPr lang="zh-CN" altLang="zh-CN" sz="9600" b="1">
                <a:blipFill>
                  <a:blip r:embed="rId2"/>
                  <a:stretch>
                    <a:fillRect/>
                  </a:stretch>
                </a:blipFill>
                <a:effectLst>
                  <a:outerShdw blurRad="38100" dist="19050" dir="2700000" algn="tl" rotWithShape="0">
                    <a:schemeClr val="dk1">
                      <a:alpha val="40000"/>
                    </a:schemeClr>
                  </a:outerShdw>
                </a:effectLst>
              </a:rPr>
              <a:t>再见！</a:t>
            </a:r>
          </a:p>
        </p:txBody>
      </p:sp>
    </p:spTree>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8229600" cy="1143000"/>
          </a:xfrm>
          <a:prstGeom prst="rect">
            <a:avLst/>
          </a:prstGeom>
        </p:spPr>
        <p:txBody>
          <a:bodyPr/>
          <a:lstStyle/>
          <a:p>
            <a:r>
              <a:rPr lang="zh-CN" altLang="en-US"/>
              <a:t>第</a:t>
            </a:r>
            <a:r>
              <a:rPr lang="en-US" altLang="zh-CN"/>
              <a:t>2</a:t>
            </a:r>
            <a:r>
              <a:rPr lang="zh-CN" altLang="en-US"/>
              <a:t>站     解民生之忧</a:t>
            </a:r>
          </a:p>
        </p:txBody>
      </p:sp>
      <p:sp>
        <p:nvSpPr>
          <p:cNvPr id="3" name="内容占位符 2"/>
          <p:cNvSpPr>
            <a:spLocks noGrp="1"/>
          </p:cNvSpPr>
          <p:nvPr>
            <p:ph idx="4294967295"/>
          </p:nvPr>
        </p:nvSpPr>
        <p:spPr>
          <a:xfrm>
            <a:off x="914400" y="1617663"/>
            <a:ext cx="8229600" cy="4525962"/>
          </a:xfrm>
          <a:prstGeom prst="rect">
            <a:avLst/>
          </a:prstGeom>
        </p:spPr>
        <p:txBody>
          <a:bodyPr/>
          <a:lstStyle/>
          <a:p>
            <a:pPr marL="0" indent="0">
              <a:buNone/>
            </a:pPr>
            <a:endParaRPr lang="zh-CN" altLang="en-US"/>
          </a:p>
          <a:p>
            <a:pPr marL="0" indent="0">
              <a:buNone/>
            </a:pPr>
            <a:r>
              <a:rPr lang="zh-CN" altLang="en-US"/>
              <a:t>自主学习：</a:t>
            </a:r>
          </a:p>
          <a:p>
            <a:pPr marL="0" indent="0">
              <a:buNone/>
            </a:pPr>
            <a:r>
              <a:rPr lang="zh-CN" altLang="en-US"/>
              <a:t>      </a:t>
            </a:r>
          </a:p>
          <a:p>
            <a:pPr marL="0" indent="0">
              <a:buNone/>
            </a:pPr>
            <a:endParaRPr lang="zh-CN" altLang="en-US"/>
          </a:p>
          <a:p>
            <a:pPr marL="0" indent="0">
              <a:buNone/>
            </a:pPr>
            <a:r>
              <a:rPr lang="zh-CN" altLang="en-US"/>
              <a:t>国家是如何解民生之忧的？</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4930" y="71755"/>
            <a:ext cx="8982710" cy="6149340"/>
          </a:xfrm>
          <a:prstGeom prst="rect">
            <a:avLst/>
          </a:prstGeom>
        </p:spPr>
      </p:pic>
      <p:pic>
        <p:nvPicPr>
          <p:cNvPr id="1026" name="Picture 2" descr="C:\Users\Administrator.USER-20180918ZB\Desktop\7.jpg"/>
          <p:cNvPicPr>
            <a:picLocks noChangeAspect="1" noChangeArrowheads="1"/>
          </p:cNvPicPr>
          <p:nvPr/>
        </p:nvPicPr>
        <p:blipFill>
          <a:blip r:embed="rId3" cstate="print"/>
          <a:srcRect/>
          <a:stretch>
            <a:fillRect/>
          </a:stretch>
        </p:blipFill>
        <p:spPr bwMode="auto">
          <a:xfrm>
            <a:off x="80645" y="71755"/>
            <a:ext cx="8982710" cy="6149975"/>
          </a:xfrm>
          <a:prstGeom prst="rect">
            <a:avLst/>
          </a:prstGeom>
          <a:noFill/>
        </p:spPr>
      </p:pic>
      <p:sp>
        <p:nvSpPr>
          <p:cNvPr id="8" name="文本框 7"/>
          <p:cNvSpPr txBox="1"/>
          <p:nvPr/>
        </p:nvSpPr>
        <p:spPr>
          <a:xfrm>
            <a:off x="7108825" y="6374765"/>
            <a:ext cx="1097280" cy="368300"/>
          </a:xfrm>
          <a:prstGeom prst="rect">
            <a:avLst/>
          </a:prstGeom>
          <a:noFill/>
        </p:spPr>
        <p:txBody>
          <a:bodyPr wrap="none" rtlCol="0">
            <a:spAutoFit/>
          </a:bodyPr>
          <a:lstStyle/>
          <a:p>
            <a:r>
              <a:rPr lang="zh-CN" altLang="en-US">
                <a:hlinkClick r:id="rId4" action="ppaction://hlinkfile"/>
              </a:rPr>
              <a:t>教育公平</a:t>
            </a:r>
            <a:endParaRPr lang="zh-CN" altLang="en-US"/>
          </a:p>
        </p:txBody>
      </p:sp>
      <p:pic>
        <p:nvPicPr>
          <p:cNvPr id="3" name="图片 2"/>
          <p:cNvPicPr>
            <a:picLocks noChangeAspect="1"/>
          </p:cNvPicPr>
          <p:nvPr/>
        </p:nvPicPr>
        <p:blipFill>
          <a:blip r:embed="rId5"/>
          <a:stretch>
            <a:fillRect/>
          </a:stretch>
        </p:blipFill>
        <p:spPr>
          <a:xfrm>
            <a:off x="85090" y="73660"/>
            <a:ext cx="8978265" cy="614807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ppt_x"/>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73025" y="241300"/>
            <a:ext cx="9070975" cy="1470025"/>
          </a:xfrm>
          <a:prstGeom prst="rect">
            <a:avLst/>
          </a:prstGeom>
        </p:spPr>
        <p:txBody>
          <a:bodyPr/>
          <a:lstStyle/>
          <a:p>
            <a:pPr algn="l"/>
            <a:r>
              <a:rPr lang="zh-CN" altLang="en-US" sz="3200" b="1" dirty="0"/>
              <a:t>各抒己见</a:t>
            </a:r>
            <a:r>
              <a:rPr lang="en-US" altLang="zh-CN" sz="3200" b="1" dirty="0"/>
              <a:t>:</a:t>
            </a:r>
            <a:r>
              <a:rPr lang="zh-CN" altLang="en-US" sz="3200" b="1" dirty="0"/>
              <a:t>党和政府的一系列做法是为了什么？</a:t>
            </a:r>
          </a:p>
        </p:txBody>
      </p:sp>
      <p:sp>
        <p:nvSpPr>
          <p:cNvPr id="3" name="副标题 2"/>
          <p:cNvSpPr>
            <a:spLocks noGrp="1"/>
          </p:cNvSpPr>
          <p:nvPr>
            <p:ph type="subTitle" idx="4294967295"/>
          </p:nvPr>
        </p:nvSpPr>
        <p:spPr>
          <a:xfrm>
            <a:off x="0" y="1711325"/>
            <a:ext cx="8604250" cy="1752600"/>
          </a:xfrm>
          <a:prstGeom prst="rect">
            <a:avLst/>
          </a:prstGeom>
        </p:spPr>
        <p:txBody>
          <a:bodyPr/>
          <a:lstStyle/>
          <a:p>
            <a:pPr algn="l"/>
            <a:r>
              <a:rPr lang="zh-CN" altLang="en-US" b="1" dirty="0">
                <a:solidFill>
                  <a:srgbClr val="FF0000"/>
                </a:solidFill>
              </a:rPr>
              <a:t>（</a:t>
            </a:r>
            <a:r>
              <a:rPr lang="en-US" altLang="zh-CN" b="1" dirty="0">
                <a:solidFill>
                  <a:srgbClr val="FF0000"/>
                </a:solidFill>
              </a:rPr>
              <a:t>1</a:t>
            </a:r>
            <a:r>
              <a:rPr lang="zh-CN" altLang="en-US" b="1" dirty="0">
                <a:solidFill>
                  <a:srgbClr val="FF0000"/>
                </a:solidFill>
              </a:rPr>
              <a:t>）提高教育质量，促进教育公平，做到学有所教</a:t>
            </a:r>
          </a:p>
        </p:txBody>
      </p:sp>
      <p:sp>
        <p:nvSpPr>
          <p:cNvPr id="4" name="文本框 3"/>
          <p:cNvSpPr txBox="1"/>
          <p:nvPr/>
        </p:nvSpPr>
        <p:spPr>
          <a:xfrm>
            <a:off x="269875" y="3463925"/>
            <a:ext cx="8757285" cy="2553335"/>
          </a:xfrm>
          <a:prstGeom prst="rect">
            <a:avLst/>
          </a:prstGeom>
          <a:noFill/>
        </p:spPr>
        <p:txBody>
          <a:bodyPr wrap="none" rtlCol="0">
            <a:spAutoFit/>
          </a:bodyPr>
          <a:lstStyle/>
          <a:p>
            <a:r>
              <a:rPr lang="zh-CN" altLang="en-US" sz="3200" b="1"/>
              <a:t>更好地保障公民的受教育权，教育是民族振兴和</a:t>
            </a:r>
          </a:p>
          <a:p>
            <a:r>
              <a:rPr lang="zh-CN" altLang="en-US" sz="3200" b="1"/>
              <a:t>社会进步的基石，是提高国民素质、培养创新型</a:t>
            </a:r>
          </a:p>
          <a:p>
            <a:r>
              <a:rPr lang="zh-CN" altLang="en-US" sz="3200" b="1"/>
              <a:t>人才，促进人全面发展的根本途径，教育为个人</a:t>
            </a:r>
          </a:p>
          <a:p>
            <a:r>
              <a:rPr lang="zh-CN" altLang="en-US" sz="3200" b="1"/>
              <a:t>人生幸福奠定基础，为人类文明传递薪火，成就</a:t>
            </a:r>
          </a:p>
          <a:p>
            <a:r>
              <a:rPr lang="zh-CN" altLang="en-US" sz="3200" b="1"/>
              <a:t>国家和民族的未来。</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内容占位符 3"/>
          <p:cNvPicPr>
            <a:picLocks noGrp="1" noChangeAspect="1"/>
          </p:cNvPicPr>
          <p:nvPr>
            <p:ph idx="4294967295"/>
          </p:nvPr>
        </p:nvPicPr>
        <p:blipFill>
          <a:blip r:embed="rId2"/>
          <a:stretch>
            <a:fillRect/>
          </a:stretch>
        </p:blipFill>
        <p:spPr>
          <a:xfrm>
            <a:off x="52388" y="-82550"/>
            <a:ext cx="9091612" cy="5629275"/>
          </a:xfrm>
          <a:prstGeom prst="rect">
            <a:avLst/>
          </a:prstGeom>
        </p:spPr>
      </p:pic>
      <p:pic>
        <p:nvPicPr>
          <p:cNvPr id="5" name="图片 4"/>
          <p:cNvPicPr>
            <a:picLocks noChangeAspect="1"/>
          </p:cNvPicPr>
          <p:nvPr/>
        </p:nvPicPr>
        <p:blipFill>
          <a:blip r:embed="rId3"/>
          <a:stretch>
            <a:fillRect/>
          </a:stretch>
        </p:blipFill>
        <p:spPr>
          <a:xfrm>
            <a:off x="432435" y="2540"/>
            <a:ext cx="8780145" cy="5459095"/>
          </a:xfrm>
          <a:prstGeom prst="rect">
            <a:avLst/>
          </a:prstGeom>
        </p:spPr>
      </p:pic>
      <p:sp>
        <p:nvSpPr>
          <p:cNvPr id="8" name="文本框 7"/>
          <p:cNvSpPr txBox="1"/>
          <p:nvPr/>
        </p:nvSpPr>
        <p:spPr>
          <a:xfrm>
            <a:off x="285750" y="5461635"/>
            <a:ext cx="8608060" cy="1076325"/>
          </a:xfrm>
          <a:prstGeom prst="rect">
            <a:avLst/>
          </a:prstGeom>
          <a:noFill/>
        </p:spPr>
        <p:txBody>
          <a:bodyPr wrap="square" rtlCol="0">
            <a:spAutoFit/>
          </a:bodyPr>
          <a:lstStyle/>
          <a:p>
            <a:r>
              <a:rPr lang="zh-CN" altLang="zh-CN" sz="3200" b="1">
                <a:solidFill>
                  <a:schemeClr val="tx1">
                    <a:lumMod val="95000"/>
                    <a:lumOff val="5000"/>
                  </a:schemeClr>
                </a:solidFill>
              </a:rPr>
              <a:t>面对我国众多劳动力资源，我国怎样才能化人</a:t>
            </a:r>
          </a:p>
          <a:p>
            <a:r>
              <a:rPr lang="zh-CN" altLang="zh-CN" sz="3200" b="1">
                <a:solidFill>
                  <a:schemeClr val="tx1">
                    <a:lumMod val="95000"/>
                    <a:lumOff val="5000"/>
                  </a:schemeClr>
                </a:solidFill>
              </a:rPr>
              <a:t>口红利为人才红利？</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53975"/>
            <a:ext cx="8229600" cy="1143000"/>
          </a:xfrm>
          <a:prstGeom prst="rect">
            <a:avLst/>
          </a:prstGeom>
        </p:spPr>
        <p:txBody>
          <a:bodyPr/>
          <a:lstStyle/>
          <a:p>
            <a:r>
              <a:rPr lang="zh-CN" altLang="en-US"/>
              <a:t>你知道我国有哪些促进就业政策？</a:t>
            </a:r>
          </a:p>
        </p:txBody>
      </p:sp>
      <p:pic>
        <p:nvPicPr>
          <p:cNvPr id="10" name="内容占位符 6" descr="6"/>
          <p:cNvPicPr>
            <a:picLocks noGrp="1" noChangeAspect="1"/>
          </p:cNvPicPr>
          <p:nvPr>
            <p:ph idx="4294967295"/>
          </p:nvPr>
        </p:nvPicPr>
        <p:blipFill>
          <a:blip r:embed="rId2"/>
          <a:stretch>
            <a:fillRect/>
          </a:stretch>
        </p:blipFill>
        <p:spPr>
          <a:xfrm>
            <a:off x="0" y="955675"/>
            <a:ext cx="8656638" cy="5749925"/>
          </a:xfrm>
          <a:prstGeom prst="rect">
            <a:avLst/>
          </a:prstGeom>
        </p:spPr>
      </p:pic>
      <p:pic>
        <p:nvPicPr>
          <p:cNvPr id="2050" name="Picture 2" descr="C:\Users\Administrator.USER-20180918ZB\Desktop\4.jpg"/>
          <p:cNvPicPr>
            <a:picLocks noGrp="1" noChangeAspect="1" noChangeArrowheads="1"/>
          </p:cNvPicPr>
          <p:nvPr/>
        </p:nvPicPr>
        <p:blipFill>
          <a:blip r:embed="rId3" cstate="print"/>
          <a:srcRect/>
          <a:stretch>
            <a:fillRect/>
          </a:stretch>
        </p:blipFill>
        <p:spPr bwMode="auto">
          <a:xfrm>
            <a:off x="105410" y="953135"/>
            <a:ext cx="8530590" cy="5753100"/>
          </a:xfrm>
          <a:prstGeom prst="rect">
            <a:avLst/>
          </a:prstGeom>
          <a:noFill/>
        </p:spPr>
      </p:pic>
      <p:pic>
        <p:nvPicPr>
          <p:cNvPr id="4" name="图片 3"/>
          <p:cNvPicPr>
            <a:picLocks noChangeAspect="1"/>
          </p:cNvPicPr>
          <p:nvPr/>
        </p:nvPicPr>
        <p:blipFill>
          <a:blip r:embed="rId4"/>
          <a:stretch>
            <a:fillRect/>
          </a:stretch>
        </p:blipFill>
        <p:spPr>
          <a:xfrm>
            <a:off x="105410" y="953135"/>
            <a:ext cx="8656320" cy="5753100"/>
          </a:xfrm>
          <a:prstGeom prst="rect">
            <a:avLst/>
          </a:prstGeom>
        </p:spPr>
      </p:pic>
      <p:pic>
        <p:nvPicPr>
          <p:cNvPr id="8" name="图片 7"/>
          <p:cNvPicPr>
            <a:picLocks noChangeAspect="1"/>
          </p:cNvPicPr>
          <p:nvPr/>
        </p:nvPicPr>
        <p:blipFill>
          <a:blip r:embed="rId5"/>
          <a:stretch>
            <a:fillRect/>
          </a:stretch>
        </p:blipFill>
        <p:spPr>
          <a:xfrm>
            <a:off x="104775" y="953770"/>
            <a:ext cx="8661400" cy="575183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additive="base">
                                        <p:cTn id="13" dur="500" fill="hold"/>
                                        <p:tgtEl>
                                          <p:spTgt spid="2050"/>
                                        </p:tgtEl>
                                        <p:attrNameLst>
                                          <p:attrName>ppt_x</p:attrName>
                                        </p:attrNameLst>
                                      </p:cBhvr>
                                      <p:tavLst>
                                        <p:tav tm="0">
                                          <p:val>
                                            <p:strVal val="#ppt_x"/>
                                          </p:val>
                                        </p:tav>
                                        <p:tav tm="100000">
                                          <p:val>
                                            <p:strVal val="#ppt_x"/>
                                          </p:val>
                                        </p:tav>
                                      </p:tavLst>
                                    </p:anim>
                                    <p:anim calcmode="lin" valueType="num">
                                      <p:cBhvr additive="base">
                                        <p:cTn id="14"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1163638"/>
            <a:ext cx="8229600" cy="1143000"/>
          </a:xfrm>
          <a:prstGeom prst="rect">
            <a:avLst/>
          </a:prstGeom>
        </p:spPr>
        <p:txBody>
          <a:bodyPr/>
          <a:lstStyle/>
          <a:p>
            <a:pPr algn="l"/>
            <a:r>
              <a:rPr lang="zh-CN" sz="3200" b="1">
                <a:solidFill>
                  <a:srgbClr val="FF0000"/>
                </a:solidFill>
                <a:ea typeface="SimSun" panose="02010600030101010101" pitchFamily="2" charset="-122"/>
                <a:sym typeface="+mn-ea"/>
              </a:rPr>
              <a:t>（</a:t>
            </a:r>
            <a:r>
              <a:rPr lang="en-US" altLang="zh-CN" sz="3200" b="1">
                <a:solidFill>
                  <a:srgbClr val="FF0000"/>
                </a:solidFill>
                <a:ea typeface="SimSun" panose="02010600030101010101" pitchFamily="2" charset="-122"/>
                <a:sym typeface="+mn-ea"/>
              </a:rPr>
              <a:t>2</a:t>
            </a:r>
            <a:r>
              <a:rPr lang="zh-CN" sz="3200" b="1">
                <a:solidFill>
                  <a:srgbClr val="FF0000"/>
                </a:solidFill>
                <a:ea typeface="SimSun" panose="02010600030101010101" pitchFamily="2" charset="-122"/>
                <a:sym typeface="+mn-ea"/>
              </a:rPr>
              <a:t>）促进就业，实现劳有所得。</a:t>
            </a:r>
            <a:endParaRPr lang="zh-CN" altLang="en-US" sz="3200" b="1">
              <a:solidFill>
                <a:srgbClr val="FF0000"/>
              </a:solidFill>
              <a:ea typeface="SimSun" panose="02010600030101010101" pitchFamily="2" charset="-122"/>
              <a:sym typeface="+mn-ea"/>
            </a:endParaRPr>
          </a:p>
        </p:txBody>
      </p:sp>
      <p:sp>
        <p:nvSpPr>
          <p:cNvPr id="100" name="文本框 99"/>
          <p:cNvSpPr txBox="1"/>
          <p:nvPr/>
        </p:nvSpPr>
        <p:spPr>
          <a:xfrm>
            <a:off x="309880" y="2532380"/>
            <a:ext cx="8382635" cy="2553335"/>
          </a:xfrm>
          <a:prstGeom prst="rect">
            <a:avLst/>
          </a:prstGeom>
          <a:noFill/>
          <a:ln w="9525">
            <a:noFill/>
          </a:ln>
        </p:spPr>
        <p:txBody>
          <a:bodyPr wrap="square">
            <a:spAutoFit/>
          </a:bodyPr>
          <a:lstStyle/>
          <a:p>
            <a:pPr indent="0"/>
            <a:r>
              <a:rPr lang="zh-CN" sz="3200" b="1">
                <a:ea typeface="SimSun" panose="02010600030101010101" pitchFamily="2" charset="-122"/>
              </a:rPr>
              <a:t>就业是民生之本，收入分配是民生之源。就业关乎个人生计和价值实現。为使劳动者各尽所能、各得其所，我们采取积极的就业政策，千方百计拓展就业渠道，增加就业岗位；同时，努力提升劳动力素质，提高劳动者收入。</a:t>
            </a:r>
            <a:endParaRPr lang="zh-CN" altLang="en-US" sz="3200" b="1"/>
          </a:p>
        </p:txBody>
      </p:sp>
      <p:sp>
        <p:nvSpPr>
          <p:cNvPr id="6" name="文本框 5"/>
          <p:cNvSpPr txBox="1"/>
          <p:nvPr/>
        </p:nvSpPr>
        <p:spPr>
          <a:xfrm>
            <a:off x="442595" y="363855"/>
            <a:ext cx="6899910" cy="1076325"/>
          </a:xfrm>
          <a:prstGeom prst="rect">
            <a:avLst/>
          </a:prstGeom>
          <a:noFill/>
        </p:spPr>
        <p:txBody>
          <a:bodyPr wrap="none" rtlCol="0">
            <a:spAutoFit/>
          </a:bodyPr>
          <a:lstStyle/>
          <a:p>
            <a:pPr algn="l"/>
            <a:r>
              <a:rPr lang="zh-CN" sz="3200" b="1">
                <a:solidFill>
                  <a:srgbClr val="FF0000"/>
                </a:solidFill>
                <a:ea typeface="SimSun" panose="02010600030101010101" pitchFamily="2" charset="-122"/>
                <a:sym typeface="+mn-ea"/>
              </a:rPr>
              <a:t>合作释疑  以上材料共同说明了什么？</a:t>
            </a:r>
            <a:br>
              <a:rPr lang="zh-CN" sz="3200" b="1">
                <a:solidFill>
                  <a:srgbClr val="FF0000"/>
                </a:solidFill>
                <a:ea typeface="SimSun" panose="02010600030101010101" pitchFamily="2" charset="-122"/>
                <a:sym typeface="+mn-ea"/>
              </a:rPr>
            </a:br>
            <a:endParaRPr lang="zh-CN" altLang="en-US" sz="3200" b="1">
              <a:solidFill>
                <a:srgbClr val="FF0000"/>
              </a:solidFill>
              <a:ea typeface="SimSun" panose="02010600030101010101" pitchFamily="2" charset="-122"/>
              <a:sym typeface="+mn-ea"/>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0" end="0"/>
                                            </p:txEl>
                                          </p:spTgt>
                                        </p:tgtEl>
                                        <p:attrNameLst>
                                          <p:attrName>style.visibility</p:attrName>
                                        </p:attrNameLst>
                                      </p:cBhvr>
                                      <p:to>
                                        <p:strVal val="visible"/>
                                      </p:to>
                                    </p:set>
                                    <p:anim calcmode="lin" valueType="num">
                                      <p:cBhvr additive="base">
                                        <p:cTn id="13"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84138"/>
            <a:ext cx="8229600" cy="1143000"/>
          </a:xfrm>
          <a:prstGeom prst="rect">
            <a:avLst/>
          </a:prstGeom>
        </p:spPr>
        <p:txBody>
          <a:bodyPr>
            <a:normAutofit/>
          </a:bodyPr>
          <a:lstStyle/>
          <a:p>
            <a:pPr algn="l"/>
            <a:r>
              <a:rPr lang="zh-CN" altLang="en-US" sz="3200" b="1">
                <a:solidFill>
                  <a:srgbClr val="FF0000"/>
                </a:solidFill>
              </a:rPr>
              <a:t>你知道我国的社会保障体系有哪些吗 ？</a:t>
            </a:r>
          </a:p>
        </p:txBody>
      </p:sp>
      <p:pic>
        <p:nvPicPr>
          <p:cNvPr id="4" name="内容占位符 3"/>
          <p:cNvPicPr>
            <a:picLocks noGrp="1" noChangeAspect="1"/>
          </p:cNvPicPr>
          <p:nvPr>
            <p:ph idx="4294967295"/>
          </p:nvPr>
        </p:nvPicPr>
        <p:blipFill>
          <a:blip r:embed="rId2"/>
          <a:stretch>
            <a:fillRect/>
          </a:stretch>
        </p:blipFill>
        <p:spPr>
          <a:xfrm>
            <a:off x="0" y="1055688"/>
            <a:ext cx="8651875" cy="5422900"/>
          </a:xfrm>
          <a:prstGeom prst="rect">
            <a:avLst/>
          </a:prstGeom>
        </p:spPr>
      </p:pic>
    </p:spTree>
  </p:cSld>
  <p:clrMapOvr>
    <a:masterClrMapping/>
  </p:clrMapOvr>
  <p:transition>
    <p:zoom/>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内容占位符 3"/>
          <p:cNvPicPr>
            <a:picLocks noGrp="1" noChangeAspect="1"/>
          </p:cNvPicPr>
          <p:nvPr>
            <p:ph idx="4294967295"/>
          </p:nvPr>
        </p:nvPicPr>
        <p:blipFill>
          <a:blip r:embed="rId2"/>
          <a:stretch>
            <a:fillRect/>
          </a:stretch>
        </p:blipFill>
        <p:spPr>
          <a:xfrm>
            <a:off x="0" y="563563"/>
            <a:ext cx="8736013" cy="4935537"/>
          </a:xfrm>
          <a:prstGeom prst="rect">
            <a:avLst/>
          </a:prstGeom>
        </p:spPr>
      </p:pic>
      <p:pic>
        <p:nvPicPr>
          <p:cNvPr id="5" name="图片 4"/>
          <p:cNvPicPr>
            <a:picLocks noChangeAspect="1"/>
          </p:cNvPicPr>
          <p:nvPr/>
        </p:nvPicPr>
        <p:blipFill>
          <a:blip r:embed="rId3"/>
          <a:stretch>
            <a:fillRect/>
          </a:stretch>
        </p:blipFill>
        <p:spPr>
          <a:xfrm>
            <a:off x="164465" y="563880"/>
            <a:ext cx="8684260" cy="5055235"/>
          </a:xfrm>
          <a:prstGeom prst="rect">
            <a:avLst/>
          </a:prstGeom>
        </p:spPr>
      </p:pic>
      <p:pic>
        <p:nvPicPr>
          <p:cNvPr id="8" name="图片 7"/>
          <p:cNvPicPr>
            <a:picLocks noChangeAspect="1"/>
          </p:cNvPicPr>
          <p:nvPr/>
        </p:nvPicPr>
        <p:blipFill>
          <a:blip r:embed="rId4"/>
          <a:stretch>
            <a:fillRect/>
          </a:stretch>
        </p:blipFill>
        <p:spPr>
          <a:xfrm>
            <a:off x="113665" y="702310"/>
            <a:ext cx="8735060" cy="4994275"/>
          </a:xfrm>
          <a:prstGeom prst="rect">
            <a:avLst/>
          </a:prstGeom>
        </p:spPr>
      </p:pic>
      <p:pic>
        <p:nvPicPr>
          <p:cNvPr id="11" name="图片 10"/>
          <p:cNvPicPr>
            <a:picLocks noChangeAspect="1"/>
          </p:cNvPicPr>
          <p:nvPr/>
        </p:nvPicPr>
        <p:blipFill>
          <a:blip r:embed="rId5"/>
          <a:stretch>
            <a:fillRect/>
          </a:stretch>
        </p:blipFill>
        <p:spPr>
          <a:xfrm>
            <a:off x="-48895" y="1093470"/>
            <a:ext cx="8735695" cy="4629785"/>
          </a:xfrm>
          <a:prstGeom prst="rect">
            <a:avLst/>
          </a:prstGeom>
        </p:spPr>
      </p:pic>
      <p:pic>
        <p:nvPicPr>
          <p:cNvPr id="12" name="图片 11"/>
          <p:cNvPicPr>
            <a:picLocks noChangeAspect="1"/>
          </p:cNvPicPr>
          <p:nvPr/>
        </p:nvPicPr>
        <p:blipFill>
          <a:blip r:embed="rId6"/>
          <a:stretch>
            <a:fillRect/>
          </a:stretch>
        </p:blipFill>
        <p:spPr>
          <a:xfrm>
            <a:off x="165100" y="869950"/>
            <a:ext cx="8654415" cy="4969510"/>
          </a:xfrm>
          <a:prstGeom prst="rect">
            <a:avLst/>
          </a:prstGeom>
        </p:spPr>
      </p:pic>
      <p:pic>
        <p:nvPicPr>
          <p:cNvPr id="13" name="图片 12"/>
          <p:cNvPicPr>
            <a:picLocks noChangeAspect="1"/>
          </p:cNvPicPr>
          <p:nvPr/>
        </p:nvPicPr>
        <p:blipFill>
          <a:blip r:embed="rId7"/>
          <a:stretch>
            <a:fillRect/>
          </a:stretch>
        </p:blipFill>
        <p:spPr>
          <a:xfrm>
            <a:off x="205105" y="675640"/>
            <a:ext cx="8734425" cy="5020945"/>
          </a:xfrm>
          <a:prstGeom prst="rect">
            <a:avLst/>
          </a:prstGeom>
        </p:spPr>
      </p:pic>
      <p:sp>
        <p:nvSpPr>
          <p:cNvPr id="14" name="文本框 13"/>
          <p:cNvSpPr txBox="1"/>
          <p:nvPr/>
        </p:nvSpPr>
        <p:spPr>
          <a:xfrm>
            <a:off x="94615" y="5723255"/>
            <a:ext cx="8954135" cy="953135"/>
          </a:xfrm>
          <a:prstGeom prst="rect">
            <a:avLst/>
          </a:prstGeom>
          <a:noFill/>
        </p:spPr>
        <p:txBody>
          <a:bodyPr wrap="square" rtlCol="0" anchor="t">
            <a:spAutoFit/>
          </a:bodyPr>
          <a:lstStyle/>
          <a:p>
            <a:pPr marL="0" indent="0">
              <a:buNone/>
            </a:pPr>
            <a:r>
              <a:rPr lang="zh-CN" altLang="en-US" sz="2800">
                <a:solidFill>
                  <a:srgbClr val="FF0000"/>
                </a:solidFill>
                <a:sym typeface="+mn-ea"/>
              </a:rPr>
              <a:t>“人不独亲其亲，不独子其子、使老有所终，壮有所用，幼有所长，寡孤独废疾者，皆有所养”的和谐社会</a:t>
            </a:r>
          </a:p>
        </p:txBody>
      </p:sp>
      <p:sp>
        <p:nvSpPr>
          <p:cNvPr id="16" name="文本框 15"/>
          <p:cNvSpPr txBox="1"/>
          <p:nvPr/>
        </p:nvSpPr>
        <p:spPr>
          <a:xfrm>
            <a:off x="7360920" y="6473190"/>
            <a:ext cx="1325880" cy="368300"/>
          </a:xfrm>
          <a:prstGeom prst="rect">
            <a:avLst/>
          </a:prstGeom>
          <a:noFill/>
        </p:spPr>
        <p:txBody>
          <a:bodyPr wrap="none" rtlCol="0">
            <a:spAutoFit/>
          </a:bodyPr>
          <a:lstStyle/>
          <a:p>
            <a:r>
              <a:rPr lang="zh-CN" altLang="en-US">
                <a:hlinkClick r:id="rId8" action="ppaction://hlinkfile"/>
              </a:rPr>
              <a:t>抗癌药报销</a:t>
            </a:r>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0</TotalTime>
  <Words>908</Words>
  <Application>WPS 演示</Application>
  <PresentationFormat>全屏显示(4:3)</PresentationFormat>
  <Paragraphs>36</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主题1</vt:lpstr>
      <vt:lpstr>十九大报告的这些红包福利说明了什么？</vt:lpstr>
      <vt:lpstr>第2站     解民生之忧</vt:lpstr>
      <vt:lpstr>幻灯片 3</vt:lpstr>
      <vt:lpstr>各抒己见:党和政府的一系列做法是为了什么？</vt:lpstr>
      <vt:lpstr>幻灯片 5</vt:lpstr>
      <vt:lpstr>你知道我国有哪些促进就业政策？</vt:lpstr>
      <vt:lpstr>（2）促进就业，实现劳有所得。</vt:lpstr>
      <vt:lpstr>你知道我国的社会保障体系有哪些吗 ？</vt:lpstr>
      <vt:lpstr>幻灯片 9</vt:lpstr>
      <vt:lpstr>（3）全社会保障制度，实现病有所医、老有所养、住有所居</vt:lpstr>
      <vt:lpstr>畅谈收获</vt:lpstr>
      <vt:lpstr>材料一：2018年7月4日教育部财政部印发“银龄讲学计划”实施方案，方案指出2018年到2020年面向社会公开招募1万名优秀退休校长，教研员特级教师、高级教师等到农村义务教育学校讲学、为农村学校提供智力支持，促进城乡义务教育均衡发展。  材料二：2018年7月18，教育部等四部门发布了《关于加快发展残疾人职业教育的若干意见意见》，《意见》指出要以中等职业教育为重点不断扩大残疾人接受职业而教育的机会，又完成义务教育且有意愿的残疾人都能接受适合的中等职业教育要求努力改进残疾人职业教育的办学条件，提高残疾人职业教育 以上材料说明了什么？</vt:lpstr>
      <vt:lpstr>幻灯片 13</vt:lpstr>
      <vt:lpstr>幻灯片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2018-11-16T08:42:00Z</dcterms:created>
  <dcterms:modified xsi:type="dcterms:W3CDTF">2019-02-18T03:32:54Z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2052-11.1.0.7932</vt:lpwstr>
  </property>
</Properties>
</file>