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Default Extension="wdp" ContentType="image/vnd.ms-photo"/>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sldIdLst>
    <p:sldId id="277" r:id="rId2"/>
    <p:sldId id="256" r:id="rId3"/>
    <p:sldId id="258" r:id="rId4"/>
    <p:sldId id="259" r:id="rId5"/>
    <p:sldId id="260" r:id="rId6"/>
    <p:sldId id="261" r:id="rId7"/>
    <p:sldId id="278" r:id="rId8"/>
    <p:sldId id="268" r:id="rId9"/>
    <p:sldId id="262" r:id="rId10"/>
    <p:sldId id="263" r:id="rId11"/>
    <p:sldId id="279" r:id="rId12"/>
    <p:sldId id="264" r:id="rId13"/>
    <p:sldId id="280" r:id="rId14"/>
    <p:sldId id="281" r:id="rId15"/>
    <p:sldId id="269" r:id="rId16"/>
    <p:sldId id="265" r:id="rId17"/>
    <p:sldId id="266" r:id="rId18"/>
    <p:sldId id="270" r:id="rId19"/>
    <p:sldId id="282" r:id="rId20"/>
    <p:sldId id="283" r:id="rId21"/>
    <p:sldId id="284" r:id="rId22"/>
    <p:sldId id="285" r:id="rId23"/>
    <p:sldId id="267" r:id="rId24"/>
    <p:sldId id="286" r:id="rId25"/>
    <p:sldId id="287" r:id="rId26"/>
    <p:sldId id="288" r:id="rId27"/>
    <p:sldId id="289" r:id="rId28"/>
    <p:sldId id="290"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0FB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92996" autoAdjust="0"/>
  </p:normalViewPr>
  <p:slideViewPr>
    <p:cSldViewPr snapToGrid="0">
      <p:cViewPr>
        <p:scale>
          <a:sx n="75" d="100"/>
          <a:sy n="75" d="100"/>
        </p:scale>
        <p:origin x="-1086" y="-25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仅标题">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tretch>
            <a:fillRect/>
          </a:stretch>
        </p:blipFill>
        <p:spPr>
          <a:xfrm flipH="1">
            <a:off x="-3" y="1"/>
            <a:ext cx="12192002" cy="6858000"/>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a:fillRect/>
          </a:stretch>
        </p:blipFill>
        <p:spPr>
          <a:xfrm>
            <a:off x="1778000" y="716280"/>
            <a:ext cx="10414000" cy="5425439"/>
          </a:xfrm>
          <a:prstGeom prst="rect">
            <a:avLst/>
          </a:prstGeom>
        </p:spPr>
      </p:pic>
      <p:sp>
        <p:nvSpPr>
          <p:cNvPr id="8" name="矩形 7"/>
          <p:cNvSpPr/>
          <p:nvPr/>
        </p:nvSpPr>
        <p:spPr>
          <a:xfrm>
            <a:off x="1778000" y="716280"/>
            <a:ext cx="10414000" cy="5425440"/>
          </a:xfrm>
          <a:prstGeom prst="rect">
            <a:avLst/>
          </a:prstGeom>
          <a:gradFill>
            <a:gsLst>
              <a:gs pos="11000">
                <a:schemeClr val="accent4">
                  <a:alpha val="25000"/>
                </a:schemeClr>
              </a:gs>
              <a:gs pos="0">
                <a:schemeClr val="accent4">
                  <a:alpha val="0"/>
                </a:schemeClr>
              </a:gs>
              <a:gs pos="23000">
                <a:schemeClr val="accent4">
                  <a:alpha val="35000"/>
                </a:schemeClr>
              </a:gs>
              <a:gs pos="58242">
                <a:schemeClr val="accent4">
                  <a:alpha val="70000"/>
                </a:schemeClr>
              </a:gs>
              <a:gs pos="97253">
                <a:schemeClr val="accent4">
                  <a:alpha val="90000"/>
                </a:schemeClr>
              </a:gs>
              <a:gs pos="89011">
                <a:schemeClr val="accent4">
                  <a:alpha val="85000"/>
                </a:schemeClr>
              </a:gs>
              <a:gs pos="79000">
                <a:schemeClr val="accent4">
                  <a:alpha val="80000"/>
                </a:schemeClr>
              </a:gs>
              <a:gs pos="69000">
                <a:schemeClr val="accent4">
                  <a:alpha val="75000"/>
                </a:schemeClr>
              </a:gs>
              <a:gs pos="47000">
                <a:schemeClr val="accent4">
                  <a:alpha val="55000"/>
                </a:schemeClr>
              </a:gs>
              <a:gs pos="35000">
                <a:schemeClr val="accent4">
                  <a:alpha val="4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0" name="圆角矩形 9"/>
          <p:cNvSpPr/>
          <p:nvPr/>
        </p:nvSpPr>
        <p:spPr>
          <a:xfrm>
            <a:off x="2367280" y="3697480"/>
            <a:ext cx="1056640" cy="1066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1" name="矩形 10"/>
          <p:cNvSpPr/>
          <p:nvPr/>
        </p:nvSpPr>
        <p:spPr>
          <a:xfrm>
            <a:off x="10596880" y="106680"/>
            <a:ext cx="7721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2" name="标题 1"/>
          <p:cNvSpPr>
            <a:spLocks noGrp="1"/>
          </p:cNvSpPr>
          <p:nvPr>
            <p:ph type="ctrTitle"/>
          </p:nvPr>
        </p:nvSpPr>
        <p:spPr>
          <a:xfrm>
            <a:off x="2367280" y="2243487"/>
            <a:ext cx="8300720" cy="1266475"/>
          </a:xfrm>
          <a:prstGeom prst="rect">
            <a:avLst/>
          </a:prstGeom>
        </p:spPr>
        <p:txBody>
          <a:bodyPr anchor="b">
            <a:normAutofit/>
          </a:bodyPr>
          <a:lstStyle>
            <a:lvl1pPr algn="l">
              <a:defRPr sz="4800" b="1">
                <a:solidFill>
                  <a:schemeClr val="tx1"/>
                </a:solidFill>
              </a:defRPr>
            </a:lvl1pPr>
          </a:lstStyle>
          <a:p>
            <a:r>
              <a:rPr lang="zh-CN" altLang="en-US" dirty="0"/>
              <a:t>单击此处编辑母版标题样式</a:t>
            </a:r>
          </a:p>
        </p:txBody>
      </p:sp>
      <p:sp>
        <p:nvSpPr>
          <p:cNvPr id="13" name="副标题 2"/>
          <p:cNvSpPr>
            <a:spLocks noGrp="1"/>
          </p:cNvSpPr>
          <p:nvPr>
            <p:ph type="subTitle" idx="1"/>
          </p:nvPr>
        </p:nvSpPr>
        <p:spPr>
          <a:xfrm>
            <a:off x="2367280" y="3912798"/>
            <a:ext cx="8300720" cy="768077"/>
          </a:xfrm>
          <a:prstGeom prst="rect">
            <a:avLst/>
          </a:prstGeom>
        </p:spPr>
        <p:txBody>
          <a:bodyPr>
            <a:normAutofit/>
          </a:bodyPr>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pPr/>
              <a:t>2019/2/18</a:t>
            </a:fld>
            <a:endParaRPr lang="zh-CN" altLang="en-US" dirty="0"/>
          </a:p>
        </p:txBody>
      </p:sp>
      <p:sp>
        <p:nvSpPr>
          <p:cNvPr id="1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1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pPr/>
              <a:t>‹#›</a:t>
            </a:fld>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pPr/>
              <a:t>2019/2/18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54" r:id="rId12"/>
    <p:sldLayoutId id="2147483658"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p:cNvPicPr>
            <a:picLocks noChangeAspect="1"/>
          </p:cNvPicPr>
          <p:nvPr/>
        </p:nvPicPr>
        <p:blipFill>
          <a:blip r:embed="rId3"/>
          <a:stretch>
            <a:fillRect/>
          </a:stretch>
        </p:blipFill>
        <p:spPr>
          <a:xfrm>
            <a:off x="-21590" y="0"/>
            <a:ext cx="12236450" cy="6976110"/>
          </a:xfrm>
          <a:prstGeom prst="rect">
            <a:avLst/>
          </a:prstGeom>
        </p:spPr>
      </p:pic>
    </p:spTree>
    <p:custDataLst>
      <p:tags r:id="rId1"/>
    </p:custDataLst>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问题探究1.如何实现从管理到治理？</a:t>
            </a:r>
          </a:p>
        </p:txBody>
      </p:sp>
      <p:sp>
        <p:nvSpPr>
          <p:cNvPr id="3" name="内容占位符 2"/>
          <p:cNvSpPr>
            <a:spLocks noGrp="1"/>
          </p:cNvSpPr>
          <p:nvPr>
            <p:ph idx="1"/>
          </p:nvPr>
        </p:nvSpPr>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共同总结</a:t>
            </a:r>
          </a:p>
        </p:txBody>
      </p:sp>
      <p:sp>
        <p:nvSpPr>
          <p:cNvPr id="3" name="内容占位符 2"/>
          <p:cNvSpPr>
            <a:spLocks noGrp="1"/>
          </p:cNvSpPr>
          <p:nvPr>
            <p:ph idx="1"/>
          </p:nvPr>
        </p:nvSpPr>
        <p:spPr/>
        <p:txBody>
          <a:bodyPr/>
          <a:lstStyle/>
          <a:p>
            <a:r>
              <a:rPr lang="zh-CN" altLang="en-US" sz="3200">
                <a:solidFill>
                  <a:srgbClr val="FF0000"/>
                </a:solidFill>
              </a:rPr>
              <a:t>（1）转变政府职能。</a:t>
            </a:r>
          </a:p>
          <a:p>
            <a:r>
              <a:rPr lang="zh-CN" altLang="en-US" sz="3200">
                <a:solidFill>
                  <a:srgbClr val="FF0000"/>
                </a:solidFill>
              </a:rPr>
              <a:t>（2）激发社会组织活力。</a:t>
            </a:r>
          </a:p>
          <a:p>
            <a:r>
              <a:rPr lang="zh-CN" altLang="en-US" sz="3200">
                <a:solidFill>
                  <a:srgbClr val="FF0000"/>
                </a:solidFill>
              </a:rPr>
              <a:t>（3）健全公共安全体系。</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问题探究</a:t>
            </a:r>
            <a:r>
              <a:rPr lang="en-US" altLang="zh-CN"/>
              <a:t>2</a:t>
            </a:r>
            <a:r>
              <a:rPr lang="zh-CN" altLang="en-US"/>
              <a:t>.为什么要转变政府职能？</a:t>
            </a:r>
          </a:p>
        </p:txBody>
      </p:sp>
      <p:sp>
        <p:nvSpPr>
          <p:cNvPr id="3" name="内容占位符 2"/>
          <p:cNvSpPr>
            <a:spLocks noGrp="1"/>
          </p:cNvSpPr>
          <p:nvPr>
            <p:ph idx="1"/>
          </p:nvPr>
        </p:nvSpPr>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共同总结</a:t>
            </a:r>
          </a:p>
        </p:txBody>
      </p:sp>
      <p:sp>
        <p:nvSpPr>
          <p:cNvPr id="3" name="内容占位符 2"/>
          <p:cNvSpPr>
            <a:spLocks noGrp="1"/>
          </p:cNvSpPr>
          <p:nvPr>
            <p:ph idx="1"/>
          </p:nvPr>
        </p:nvSpPr>
        <p:spPr/>
        <p:txBody>
          <a:bodyPr/>
          <a:lstStyle/>
          <a:p>
            <a:r>
              <a:rPr lang="zh-CN" altLang="en-US" sz="3200">
                <a:solidFill>
                  <a:srgbClr val="FF0000"/>
                </a:solidFill>
              </a:rPr>
              <a:t>随着社会主义市场经济体制的建立，政府不应当也不可能像计划经济时期那样包揽一切社会事务，独自承担社会管理任务。政府应当与市场分开，与社会分开，从微观社会治理中解放出来，建设法治政府和服务型政府。</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问题探究</a:t>
            </a:r>
            <a:r>
              <a:rPr lang="en-US" altLang="zh-CN">
                <a:sym typeface="+mn-ea"/>
              </a:rPr>
              <a:t>3</a:t>
            </a:r>
            <a:r>
              <a:rPr lang="zh-CN" altLang="en-US">
                <a:sym typeface="+mn-ea"/>
              </a:rPr>
              <a:t>.现代社会充斥着的风险有哪些？</a:t>
            </a:r>
          </a:p>
        </p:txBody>
      </p:sp>
      <p:sp>
        <p:nvSpPr>
          <p:cNvPr id="3" name="内容占位符 2"/>
          <p:cNvSpPr>
            <a:spLocks noGrp="1"/>
          </p:cNvSpPr>
          <p:nvPr>
            <p:ph idx="1"/>
          </p:nvPr>
        </p:nvSpPr>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kern="1200" dirty="0">
              <a:solidFill>
                <a:srgbClr val="FF0000"/>
              </a:solidFill>
              <a:latin typeface="+mn-lt"/>
              <a:ea typeface="+mn-ea"/>
              <a:cs typeface="+mn-cs"/>
              <a:sym typeface="黑体" panose="02010609060101010101" pitchFamily="2" charset="-122"/>
            </a:endParaRPr>
          </a:p>
          <a:p>
            <a:endParaRPr lang="zh-CN" altLang="en-US"/>
          </a:p>
        </p:txBody>
      </p:sp>
    </p:spTree>
    <p:custDataLst>
      <p:tags r:id="rId1"/>
    </p:custDataLst>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共同总结</a:t>
            </a:r>
          </a:p>
        </p:txBody>
      </p:sp>
      <p:sp>
        <p:nvSpPr>
          <p:cNvPr id="3" name="内容占位符 2"/>
          <p:cNvSpPr>
            <a:spLocks noGrp="1"/>
          </p:cNvSpPr>
          <p:nvPr>
            <p:ph idx="1"/>
          </p:nvPr>
        </p:nvSpPr>
        <p:spPr/>
        <p:txBody>
          <a:bodyPr/>
          <a:lstStyle/>
          <a:p>
            <a:r>
              <a:rPr lang="zh-CN" altLang="en-US" sz="3200">
                <a:solidFill>
                  <a:srgbClr val="FF0000"/>
                </a:solidFill>
              </a:rPr>
              <a:t>如自然灾害、环境污染、技术风险等。另外，转型时期的社会分化使社会心理出现失衡，社会流动的增加给人口管理和社会治安带来新挑战。跨国犯罪活动也影响着公共安全。公共安全体系以食品药品安全、安全生产、防灾减灾救灾、社会治安防控等为基本内容。</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B8650A"/>
                </a:solidFill>
                <a:latin typeface="Arial" panose="020B0604020202020204" pitchFamily="34" charset="0"/>
                <a:ea typeface="黑体" panose="02010609060101010101" pitchFamily="2" charset="-122"/>
                <a:sym typeface="+mn-ea"/>
              </a:rPr>
              <a:t>知识结构</a:t>
            </a:r>
            <a:r>
              <a:rPr lang="zh-CN" altLang="zh-CN" dirty="0">
                <a:solidFill>
                  <a:srgbClr val="B8650A"/>
                </a:solidFill>
                <a:latin typeface="Arial" panose="020B0604020202020204" pitchFamily="34" charset="0"/>
                <a:ea typeface="黑体" panose="02010609060101010101" pitchFamily="2" charset="-122"/>
              </a:rPr>
              <a:t/>
            </a:r>
            <a:br>
              <a:rPr lang="zh-CN" altLang="zh-CN" dirty="0">
                <a:solidFill>
                  <a:srgbClr val="B8650A"/>
                </a:solidFill>
                <a:latin typeface="Arial" panose="020B0604020202020204" pitchFamily="34" charset="0"/>
                <a:ea typeface="黑体" panose="02010609060101010101" pitchFamily="2" charset="-122"/>
              </a:rPr>
            </a:br>
            <a:endParaRPr lang="zh-CN" altLang="en-US"/>
          </a:p>
        </p:txBody>
      </p:sp>
      <p:pic>
        <p:nvPicPr>
          <p:cNvPr id="9" name="图片 9"/>
          <p:cNvPicPr>
            <a:picLocks noGrp="1" noChangeAspect="1"/>
          </p:cNvPicPr>
          <p:nvPr>
            <p:ph idx="1"/>
          </p:nvPr>
        </p:nvPicPr>
        <p:blipFill>
          <a:blip r:embed="rId3"/>
          <a:stretch>
            <a:fillRect/>
          </a:stretch>
        </p:blipFill>
        <p:spPr>
          <a:xfrm>
            <a:off x="-276225" y="1691640"/>
            <a:ext cx="11748135" cy="4258310"/>
          </a:xfrm>
          <a:prstGeom prst="rect">
            <a:avLst/>
          </a:prstGeom>
          <a:noFill/>
          <a:ln w="9525">
            <a:noFill/>
          </a:ln>
        </p:spPr>
      </p:pic>
    </p:spTree>
    <p:custDataLst>
      <p:tags r:id="rId1"/>
    </p:custDataLst>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ym typeface="宋体" panose="02010600030101010101" pitchFamily="2" charset="-122"/>
              </a:rPr>
              <a:t>典例精析</a:t>
            </a:r>
            <a:r>
              <a:rPr lang="zh-CN" altLang="zh-CN" kern="1200" dirty="0">
                <a:latin typeface="+mj-lt"/>
                <a:ea typeface="+mj-ea"/>
                <a:cs typeface="+mj-cs"/>
                <a:sym typeface="宋体" panose="02010600030101010101" pitchFamily="2" charset="-122"/>
              </a:rPr>
              <a:t/>
            </a:r>
            <a:br>
              <a:rPr lang="zh-CN" altLang="zh-CN" kern="1200" dirty="0">
                <a:latin typeface="+mj-lt"/>
                <a:ea typeface="+mj-ea"/>
                <a:cs typeface="+mj-cs"/>
                <a:sym typeface="宋体" panose="02010600030101010101" pitchFamily="2" charset="-122"/>
              </a:rPr>
            </a:br>
            <a:endParaRPr lang="zh-CN" altLang="en-US"/>
          </a:p>
        </p:txBody>
      </p:sp>
      <p:sp>
        <p:nvSpPr>
          <p:cNvPr id="3" name="内容占位符 2"/>
          <p:cNvSpPr>
            <a:spLocks noGrp="1"/>
          </p:cNvSpPr>
          <p:nvPr>
            <p:ph idx="1"/>
          </p:nvPr>
        </p:nvSpPr>
        <p:spPr>
          <a:xfrm>
            <a:off x="562610" y="1299845"/>
            <a:ext cx="10791190" cy="4877435"/>
          </a:xfrm>
        </p:spPr>
        <p:txBody>
          <a:bodyPr/>
          <a:lstStyle/>
          <a:p>
            <a:r>
              <a:rPr lang="zh-CN" altLang="en-US" sz="3200"/>
              <a:t>例</a:t>
            </a:r>
            <a:r>
              <a:rPr lang="en-US" altLang="zh-CN" sz="3200"/>
              <a:t>1</a:t>
            </a:r>
            <a:r>
              <a:rPr lang="zh-CN" altLang="en-US" sz="3200"/>
              <a:t>、（2018年湖北武汉中考）“法无授权不可为”“法定责任必须为”，国家对政府及其工作人员的这些要求（      ）</a:t>
            </a:r>
          </a:p>
          <a:p>
            <a:r>
              <a:rPr lang="zh-CN" altLang="en-US" sz="3200"/>
              <a:t>A.有利于推进依法行政 </a:t>
            </a:r>
          </a:p>
          <a:p>
            <a:r>
              <a:rPr lang="zh-CN" altLang="en-US" sz="3200"/>
              <a:t>B.有利于公民参与管理国家大事</a:t>
            </a:r>
          </a:p>
          <a:p>
            <a:r>
              <a:rPr lang="zh-CN" altLang="en-US" sz="3200"/>
              <a:t>C.是实行依法治国的根本依据</a:t>
            </a:r>
          </a:p>
          <a:p>
            <a:r>
              <a:rPr lang="zh-CN" altLang="en-US" sz="3200"/>
              <a:t>D.为公民依法行政、行使监督权提供了法律依据</a:t>
            </a:r>
          </a:p>
        </p:txBody>
      </p:sp>
    </p:spTree>
    <p:custDataLst>
      <p:tags r:id="rId1"/>
    </p:custDataLst>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答案解析</a:t>
            </a:r>
          </a:p>
        </p:txBody>
      </p:sp>
      <p:sp>
        <p:nvSpPr>
          <p:cNvPr id="3" name="内容占位符 2"/>
          <p:cNvSpPr>
            <a:spLocks noGrp="1"/>
          </p:cNvSpPr>
          <p:nvPr>
            <p:ph idx="1"/>
          </p:nvPr>
        </p:nvSpPr>
        <p:spPr/>
        <p:txBody>
          <a:bodyPr/>
          <a:lstStyle/>
          <a:p>
            <a:r>
              <a:rPr lang="zh-CN" altLang="en-US" sz="3200">
                <a:solidFill>
                  <a:srgbClr val="FF0000"/>
                </a:solidFill>
              </a:rPr>
              <a:t>【答案】A</a:t>
            </a:r>
          </a:p>
          <a:p>
            <a:r>
              <a:rPr lang="zh-CN" altLang="en-US" sz="3200">
                <a:solidFill>
                  <a:srgbClr val="FF0000"/>
                </a:solidFill>
              </a:rPr>
              <a:t>【解析】本题考查对依法行政的认识，主要考查学生的理解能力。题文中对国家机关工作人员的要求，表明国家机关工作人员必须在宪法和法律允许的范围内行使职权，做到依法行政，A符合题意；B、D在题文中没有体现；C观点错误，依法治国的根本依据是宪法，所以正确答案选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4495" y="496570"/>
            <a:ext cx="10949305" cy="5680710"/>
          </a:xfrm>
        </p:spPr>
        <p:txBody>
          <a:bodyPr/>
          <a:lstStyle/>
          <a:p>
            <a:r>
              <a:rPr lang="zh-CN" altLang="en-US" sz="3600"/>
              <a:t>例</a:t>
            </a:r>
            <a:r>
              <a:rPr lang="en-US" altLang="zh-CN" sz="3600"/>
              <a:t>2</a:t>
            </a:r>
            <a:r>
              <a:rPr lang="zh-CN" altLang="en-US" sz="3600"/>
              <a:t>、（2018年江苏扬州中考）十九大报告指出，全面依法治国是国家治理的一场深刻革命。依法治国的主体和力量源泉是（     ）</a:t>
            </a:r>
          </a:p>
          <a:p>
            <a:r>
              <a:rPr lang="zh-CN" altLang="en-US" sz="3600"/>
              <a:t>  A.人民   </a:t>
            </a:r>
          </a:p>
          <a:p>
            <a:r>
              <a:rPr lang="zh-CN" altLang="en-US" sz="3600"/>
              <a:t>  B.政府  </a:t>
            </a:r>
          </a:p>
          <a:p>
            <a:r>
              <a:rPr lang="zh-CN" altLang="en-US" sz="3600"/>
              <a:t> C.国家   </a:t>
            </a:r>
          </a:p>
          <a:p>
            <a:r>
              <a:rPr lang="zh-CN" altLang="en-US" sz="3600"/>
              <a:t> D.法院</a:t>
            </a:r>
          </a:p>
        </p:txBody>
      </p:sp>
    </p:spTree>
    <p:custDataLst>
      <p:tags r:id="rId1"/>
    </p:custDataLst>
  </p:cSld>
  <p:clrMapOvr>
    <a:masterClrMapping/>
  </p:clrMapOvr>
  <p:transition>
    <p:zoom/>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a:t>第1单元 构建和谐社会</a:t>
            </a:r>
            <a:br>
              <a:rPr lang="zh-CN" altLang="en-US"/>
            </a:br>
            <a:r>
              <a:rPr lang="zh-CN" altLang="en-US"/>
              <a:t>第2课 完善社会治理</a:t>
            </a:r>
          </a:p>
        </p:txBody>
      </p:sp>
      <p:sp>
        <p:nvSpPr>
          <p:cNvPr id="3" name="副标题 2"/>
          <p:cNvSpPr>
            <a:spLocks noGrp="1"/>
          </p:cNvSpPr>
          <p:nvPr>
            <p:ph type="subTitle" idx="1"/>
          </p:nvPr>
        </p:nvSpPr>
        <p:spPr/>
        <p:txBody>
          <a:bodyPr>
            <a:noAutofit/>
          </a:bodyPr>
          <a:lstStyle/>
          <a:p>
            <a:r>
              <a:rPr lang="zh-CN" altLang="en-US" sz="4800">
                <a:solidFill>
                  <a:srgbClr val="FF0000"/>
                </a:solidFill>
              </a:rPr>
              <a:t>第1站 从管理到治理</a:t>
            </a:r>
          </a:p>
        </p:txBody>
      </p:sp>
    </p:spTree>
    <p:custDataLst>
      <p:tags r:id="rId1"/>
    </p:custDataLst>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答案解析</a:t>
            </a:r>
          </a:p>
        </p:txBody>
      </p:sp>
      <p:sp>
        <p:nvSpPr>
          <p:cNvPr id="3" name="内容占位符 2"/>
          <p:cNvSpPr>
            <a:spLocks noGrp="1"/>
          </p:cNvSpPr>
          <p:nvPr>
            <p:ph idx="1"/>
          </p:nvPr>
        </p:nvSpPr>
        <p:spPr/>
        <p:txBody>
          <a:bodyPr/>
          <a:lstStyle/>
          <a:p>
            <a:r>
              <a:rPr lang="zh-CN" altLang="en-US" sz="3600">
                <a:solidFill>
                  <a:srgbClr val="FF0000"/>
                </a:solidFill>
              </a:rPr>
              <a:t>【答案】A</a:t>
            </a:r>
          </a:p>
          <a:p>
            <a:r>
              <a:rPr lang="zh-CN" altLang="en-US" sz="3600">
                <a:solidFill>
                  <a:srgbClr val="FF0000"/>
                </a:solidFill>
              </a:rPr>
              <a:t>【解析】依据教材知识可知，我国是人民当家做主的社会主义国家，人民是国家主人。因而我国法律保护人民的合法权益，人民是依法治国的主体和力量源泉。A是正确的选项；B、C、D选项不符合题意，排除。故选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2610" y="785495"/>
            <a:ext cx="10791190" cy="5391785"/>
          </a:xfrm>
        </p:spPr>
        <p:txBody>
          <a:bodyPr/>
          <a:lstStyle/>
          <a:p>
            <a:r>
              <a:rPr lang="zh-CN" altLang="en-US" sz="3200"/>
              <a:t>例</a:t>
            </a:r>
            <a:r>
              <a:rPr lang="en-US" altLang="zh-CN" sz="3200"/>
              <a:t>3</a:t>
            </a:r>
            <a:r>
              <a:rPr lang="zh-CN" altLang="en-US" sz="3200"/>
              <a:t>、（2018年辽宁沈阳中考）沈阳市开展了“机动车礼让行人”专项整治行动，倡导司机斑马线前减速停车，礼让行人。开展这一行动（     ）</a:t>
            </a:r>
          </a:p>
          <a:p>
            <a:r>
              <a:rPr lang="zh-CN" altLang="en-US" sz="3200"/>
              <a:t>①体现了对生命的尊重和关爱</a:t>
            </a:r>
          </a:p>
          <a:p>
            <a:r>
              <a:rPr lang="zh-CN" altLang="en-US" sz="3200"/>
              <a:t>②已使文明礼让成为所有司机的习惯</a:t>
            </a:r>
          </a:p>
          <a:p>
            <a:r>
              <a:rPr lang="zh-CN" altLang="en-US" sz="3200"/>
              <a:t>③促进文明、和谐城市的建设</a:t>
            </a:r>
          </a:p>
          <a:p>
            <a:r>
              <a:rPr lang="zh-CN" altLang="en-US" sz="3200"/>
              <a:t>④提高了司机的规则意识和安全意识</a:t>
            </a:r>
          </a:p>
          <a:p>
            <a:r>
              <a:rPr lang="zh-CN" altLang="en-US" sz="3200"/>
              <a:t>A．①②③ B．②③④ C．①②④ D．①③④ </a:t>
            </a:r>
          </a:p>
        </p:txBody>
      </p:sp>
    </p:spTree>
    <p:custDataLst>
      <p:tags r:id="rId1"/>
    </p:custDataLst>
  </p:cSld>
  <p:clrMapOvr>
    <a:masterClrMapping/>
  </p:clrMapOvr>
  <p:transition>
    <p:zoom/>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答案解析</a:t>
            </a:r>
          </a:p>
        </p:txBody>
      </p:sp>
      <p:sp>
        <p:nvSpPr>
          <p:cNvPr id="3" name="内容占位符 2"/>
          <p:cNvSpPr>
            <a:spLocks noGrp="1"/>
          </p:cNvSpPr>
          <p:nvPr>
            <p:ph idx="1"/>
          </p:nvPr>
        </p:nvSpPr>
        <p:spPr/>
        <p:txBody>
          <a:bodyPr/>
          <a:lstStyle/>
          <a:p>
            <a:r>
              <a:rPr lang="zh-CN" altLang="en-US" sz="3600">
                <a:solidFill>
                  <a:srgbClr val="FF0000"/>
                </a:solidFill>
              </a:rPr>
              <a:t>【答案】</a:t>
            </a:r>
            <a:r>
              <a:rPr lang="en-US" altLang="zh-CN" sz="3600">
                <a:solidFill>
                  <a:srgbClr val="FF0000"/>
                </a:solidFill>
              </a:rPr>
              <a:t>D</a:t>
            </a:r>
          </a:p>
          <a:p>
            <a:r>
              <a:rPr lang="en-US" altLang="zh-CN" sz="3600">
                <a:solidFill>
                  <a:srgbClr val="FF0000"/>
                </a:solidFill>
              </a:rPr>
              <a:t>【解析】礼让斑马线的活动可以看出对生命的尊重和敬畏，有利于促进文明、和谐城市的建设；也提高了司机的规则意识和安全意识。所以①③④是对的，故应选择D；②说法过于绝对，不符合实际情况。故选D。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课后训练</a:t>
            </a:r>
            <a:r>
              <a:rPr lang="zh-CN" altLang="en-US" kern="1200" dirty="0">
                <a:latin typeface="+mj-lt"/>
                <a:ea typeface="+mj-ea"/>
                <a:cs typeface="+mj-cs"/>
              </a:rPr>
              <a:t/>
            </a:r>
            <a:br>
              <a:rPr lang="zh-CN" altLang="en-US" kern="1200" dirty="0">
                <a:latin typeface="+mj-lt"/>
                <a:ea typeface="+mj-ea"/>
                <a:cs typeface="+mj-cs"/>
              </a:rPr>
            </a:br>
            <a:endParaRPr lang="zh-CN" altLang="en-US"/>
          </a:p>
        </p:txBody>
      </p:sp>
      <p:sp>
        <p:nvSpPr>
          <p:cNvPr id="3" name="内容占位符 2"/>
          <p:cNvSpPr>
            <a:spLocks noGrp="1"/>
          </p:cNvSpPr>
          <p:nvPr>
            <p:ph idx="1"/>
          </p:nvPr>
        </p:nvSpPr>
        <p:spPr>
          <a:xfrm>
            <a:off x="562610" y="1155065"/>
            <a:ext cx="10791190" cy="5022215"/>
          </a:xfrm>
        </p:spPr>
        <p:txBody>
          <a:bodyPr/>
          <a:lstStyle/>
          <a:p>
            <a:r>
              <a:rPr lang="en-US" altLang="zh-CN" sz="3200">
                <a:solidFill>
                  <a:srgbClr val="4F0FBD"/>
                </a:solidFill>
              </a:rPr>
              <a:t>1</a:t>
            </a:r>
            <a:r>
              <a:rPr lang="zh-CN" altLang="en-US" sz="3200">
                <a:solidFill>
                  <a:srgbClr val="4F0FBD"/>
                </a:solidFill>
              </a:rPr>
              <a:t>、随着市场经济和政治民主化的发展，需要激发社会组织的活力，关于社会组织的认识正确的是（     ）</a:t>
            </a:r>
          </a:p>
          <a:p>
            <a:r>
              <a:rPr lang="zh-CN" altLang="en-US" sz="3200">
                <a:solidFill>
                  <a:srgbClr val="4F0FBD"/>
                </a:solidFill>
              </a:rPr>
              <a:t>①政府逐渐向社会组织开放更多的公共领域和公共资源</a:t>
            </a:r>
          </a:p>
          <a:p>
            <a:r>
              <a:rPr lang="zh-CN" altLang="en-US" sz="3200">
                <a:solidFill>
                  <a:srgbClr val="4F0FBD"/>
                </a:solidFill>
              </a:rPr>
              <a:t>②社会组织的作用超过了政府</a:t>
            </a:r>
          </a:p>
          <a:p>
            <a:r>
              <a:rPr lang="zh-CN" altLang="en-US" sz="3200">
                <a:solidFill>
                  <a:srgbClr val="4F0FBD"/>
                </a:solidFill>
              </a:rPr>
              <a:t>③适合由社会组织提供的公共服务和解决的事项由社会组织承担</a:t>
            </a:r>
          </a:p>
          <a:p>
            <a:r>
              <a:rPr lang="zh-CN" altLang="en-US" sz="3200">
                <a:solidFill>
                  <a:srgbClr val="4F0FBD"/>
                </a:solidFill>
              </a:rPr>
              <a:t>④社会组织作为公民与政府之间的桥梁，可以更直接地反映民意，能起到政府起不到也不应当起的作用</a:t>
            </a:r>
          </a:p>
          <a:p>
            <a:r>
              <a:rPr lang="zh-CN" altLang="en-US" sz="3200">
                <a:solidFill>
                  <a:srgbClr val="4F0FBD"/>
                </a:solidFill>
              </a:rPr>
              <a:t>A.①③④  B.①②④  C.②③④  D.①②③</a:t>
            </a:r>
          </a:p>
        </p:txBody>
      </p:sp>
      <p:sp>
        <p:nvSpPr>
          <p:cNvPr id="4" name="文本框 3"/>
          <p:cNvSpPr txBox="1"/>
          <p:nvPr/>
        </p:nvSpPr>
        <p:spPr>
          <a:xfrm>
            <a:off x="8455660" y="1473835"/>
            <a:ext cx="1092200" cy="768350"/>
          </a:xfrm>
          <a:prstGeom prst="rect">
            <a:avLst/>
          </a:prstGeom>
          <a:noFill/>
        </p:spPr>
        <p:txBody>
          <a:bodyPr wrap="square" rtlCol="0">
            <a:spAutoFit/>
          </a:bodyPr>
          <a:lstStyle/>
          <a:p>
            <a:r>
              <a:rPr lang="en-US" altLang="zh-CN" sz="440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8825" y="1114425"/>
            <a:ext cx="10594975" cy="5062855"/>
          </a:xfrm>
        </p:spPr>
        <p:txBody>
          <a:bodyPr/>
          <a:lstStyle/>
          <a:p>
            <a:r>
              <a:rPr lang="en-US" altLang="zh-CN" sz="3200">
                <a:solidFill>
                  <a:srgbClr val="4F0FBD"/>
                </a:solidFill>
              </a:rPr>
              <a:t>2</a:t>
            </a:r>
            <a:r>
              <a:rPr lang="zh-CN" altLang="en-US" sz="3200">
                <a:solidFill>
                  <a:srgbClr val="4F0FBD"/>
                </a:solidFill>
              </a:rPr>
              <a:t>、所谓公共安全，是指社会和公民个人从事和进行正常的生活、工作、学习、娱乐和交往所需要的稳定的外部环境和秩序。公共安全事关（      ）</a:t>
            </a:r>
          </a:p>
          <a:p>
            <a:r>
              <a:rPr lang="zh-CN" altLang="en-US" sz="3200">
                <a:solidFill>
                  <a:srgbClr val="4F0FBD"/>
                </a:solidFill>
              </a:rPr>
              <a:t>①人民安居乐业</a:t>
            </a:r>
          </a:p>
          <a:p>
            <a:r>
              <a:rPr lang="zh-CN" altLang="en-US" sz="3200">
                <a:solidFill>
                  <a:srgbClr val="4F0FBD"/>
                </a:solidFill>
              </a:rPr>
              <a:t>②社会安定有序</a:t>
            </a:r>
          </a:p>
          <a:p>
            <a:r>
              <a:rPr lang="zh-CN" altLang="en-US" sz="3200">
                <a:solidFill>
                  <a:srgbClr val="4F0FBD"/>
                </a:solidFill>
              </a:rPr>
              <a:t>③全民共同富裕</a:t>
            </a:r>
          </a:p>
          <a:p>
            <a:r>
              <a:rPr lang="zh-CN" altLang="en-US" sz="3200">
                <a:solidFill>
                  <a:srgbClr val="4F0FBD"/>
                </a:solidFill>
              </a:rPr>
              <a:t>④国家长治久安</a:t>
            </a:r>
          </a:p>
          <a:p>
            <a:r>
              <a:rPr lang="zh-CN" altLang="en-US" sz="3200">
                <a:solidFill>
                  <a:srgbClr val="4F0FBD"/>
                </a:solidFill>
              </a:rPr>
              <a:t>A.①③④  B.①②④  C.②③④  D.①②③</a:t>
            </a:r>
          </a:p>
        </p:txBody>
      </p:sp>
      <p:sp>
        <p:nvSpPr>
          <p:cNvPr id="4" name="文本框 3"/>
          <p:cNvSpPr txBox="1"/>
          <p:nvPr/>
        </p:nvSpPr>
        <p:spPr>
          <a:xfrm>
            <a:off x="5914390" y="1881505"/>
            <a:ext cx="1092200" cy="768350"/>
          </a:xfrm>
          <a:prstGeom prst="rect">
            <a:avLst/>
          </a:prstGeom>
          <a:noFill/>
        </p:spPr>
        <p:txBody>
          <a:bodyPr wrap="square" rtlCol="0">
            <a:spAutoFit/>
          </a:bodyPr>
          <a:lstStyle/>
          <a:p>
            <a:r>
              <a:rPr lang="en-US" altLang="zh-CN" sz="4400">
                <a:solidFill>
                  <a:srgbClr val="FF0000"/>
                </a:solidFill>
              </a:rPr>
              <a:t>B</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9895" y="378460"/>
            <a:ext cx="10923905" cy="5798820"/>
          </a:xfrm>
        </p:spPr>
        <p:txBody>
          <a:bodyPr/>
          <a:lstStyle/>
          <a:p>
            <a:r>
              <a:rPr lang="en-US" altLang="zh-CN" sz="3200">
                <a:solidFill>
                  <a:srgbClr val="4F0FBD"/>
                </a:solidFill>
              </a:rPr>
              <a:t>3</a:t>
            </a:r>
            <a:r>
              <a:rPr lang="zh-CN" altLang="en-US" sz="3200">
                <a:solidFill>
                  <a:srgbClr val="4F0FBD"/>
                </a:solidFill>
              </a:rPr>
              <a:t>、对如图漫画《简政不能懒政》评价正确的是（     ）</a:t>
            </a:r>
          </a:p>
          <a:p>
            <a:endParaRPr lang="zh-CN" altLang="en-US" sz="3200">
              <a:solidFill>
                <a:srgbClr val="4F0FBD"/>
              </a:solidFill>
            </a:endParaRPr>
          </a:p>
          <a:p>
            <a:endParaRPr lang="zh-CN" altLang="en-US" sz="3200">
              <a:solidFill>
                <a:srgbClr val="4F0FBD"/>
              </a:solidFill>
            </a:endParaRPr>
          </a:p>
          <a:p>
            <a:endParaRPr lang="zh-CN" altLang="en-US" sz="3200">
              <a:solidFill>
                <a:srgbClr val="4F0FBD"/>
              </a:solidFill>
            </a:endParaRPr>
          </a:p>
          <a:p>
            <a:endParaRPr lang="zh-CN" altLang="en-US" sz="3200">
              <a:solidFill>
                <a:srgbClr val="4F0FBD"/>
              </a:solidFill>
            </a:endParaRPr>
          </a:p>
          <a:p>
            <a:endParaRPr lang="zh-CN" altLang="en-US" sz="3200">
              <a:solidFill>
                <a:srgbClr val="4F0FBD"/>
              </a:solidFill>
            </a:endParaRPr>
          </a:p>
          <a:p>
            <a:pPr marL="0" indent="0">
              <a:buNone/>
            </a:pPr>
            <a:endParaRPr lang="zh-CN" altLang="en-US" sz="3200">
              <a:solidFill>
                <a:srgbClr val="4F0FBD"/>
              </a:solidFill>
            </a:endParaRPr>
          </a:p>
          <a:p>
            <a:r>
              <a:rPr lang="zh-CN" altLang="en-US" sz="3200">
                <a:solidFill>
                  <a:srgbClr val="4F0FBD"/>
                </a:solidFill>
              </a:rPr>
              <a:t>A.符合依法治国的方略   B.体现政府只服务社会</a:t>
            </a:r>
          </a:p>
          <a:p>
            <a:r>
              <a:rPr lang="zh-CN" altLang="en-US" sz="3200">
                <a:solidFill>
                  <a:srgbClr val="4F0FBD"/>
                </a:solidFill>
              </a:rPr>
              <a:t>C.不利于政府依法行政  D.体现严格依法办事</a:t>
            </a:r>
          </a:p>
        </p:txBody>
      </p:sp>
      <p:pic>
        <p:nvPicPr>
          <p:cNvPr id="10" name="图片 10" descr=" "/>
          <p:cNvPicPr>
            <a:picLocks noChangeAspect="1"/>
          </p:cNvPicPr>
          <p:nvPr/>
        </p:nvPicPr>
        <p:blipFill>
          <a:blip r:embed="rId3"/>
          <a:stretch>
            <a:fillRect/>
          </a:stretch>
        </p:blipFill>
        <p:spPr>
          <a:xfrm>
            <a:off x="1156335" y="953135"/>
            <a:ext cx="3636645" cy="2515870"/>
          </a:xfrm>
          <a:prstGeom prst="rect">
            <a:avLst/>
          </a:prstGeom>
          <a:noFill/>
          <a:ln w="9525">
            <a:noFill/>
          </a:ln>
        </p:spPr>
      </p:pic>
      <p:sp>
        <p:nvSpPr>
          <p:cNvPr id="4" name="文本框 3"/>
          <p:cNvSpPr txBox="1"/>
          <p:nvPr/>
        </p:nvSpPr>
        <p:spPr>
          <a:xfrm>
            <a:off x="9337040" y="275590"/>
            <a:ext cx="1092200" cy="768350"/>
          </a:xfrm>
          <a:prstGeom prst="rect">
            <a:avLst/>
          </a:prstGeom>
          <a:noFill/>
        </p:spPr>
        <p:txBody>
          <a:bodyPr wrap="square" rtlCol="0">
            <a:spAutoFit/>
          </a:bodyPr>
          <a:lstStyle/>
          <a:p>
            <a:r>
              <a:rPr lang="en-US" altLang="zh-CN" sz="4400">
                <a:solidFill>
                  <a:srgbClr val="FF0000"/>
                </a:solidFill>
              </a:rPr>
              <a:t>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8020" y="549275"/>
            <a:ext cx="10685780" cy="5628005"/>
          </a:xfrm>
        </p:spPr>
        <p:txBody>
          <a:bodyPr/>
          <a:lstStyle/>
          <a:p>
            <a:r>
              <a:rPr lang="en-US" altLang="zh-CN" sz="3200" dirty="0">
                <a:solidFill>
                  <a:srgbClr val="4F0FBD"/>
                </a:solidFill>
              </a:rPr>
              <a:t>4</a:t>
            </a:r>
            <a:r>
              <a:rPr lang="zh-CN" altLang="en-US" sz="3200" dirty="0">
                <a:solidFill>
                  <a:srgbClr val="4F0FBD"/>
                </a:solidFill>
              </a:rPr>
              <a:t>、“深入推进‘互联网+政务服务’,使更多事项在网上办理,必须到现场办的也要力争做到‘只进一扇门’、‘最多跑一次’。”政府这一举措可以（     ）</a:t>
            </a:r>
          </a:p>
          <a:p>
            <a:r>
              <a:rPr lang="zh-CN" altLang="en-US" sz="3200" dirty="0">
                <a:solidFill>
                  <a:srgbClr val="4F0FBD"/>
                </a:solidFill>
              </a:rPr>
              <a:t>①简化政府审批程序,提高政府行政效率　②规范公共权力行使,推进政府依法行政③扩大公民政治权利,保证公民有序参与　④提高政府管理水平,确保司法公正透明</a:t>
            </a:r>
          </a:p>
          <a:p>
            <a:r>
              <a:rPr lang="zh-CN" altLang="en-US" sz="3200" dirty="0">
                <a:solidFill>
                  <a:srgbClr val="4F0FBD"/>
                </a:solidFill>
              </a:rPr>
              <a:t>A．①②③    B．①②④    C．①②    D．③④</a:t>
            </a:r>
          </a:p>
        </p:txBody>
      </p:sp>
      <p:sp>
        <p:nvSpPr>
          <p:cNvPr id="4" name="文本框 3"/>
          <p:cNvSpPr txBox="1"/>
          <p:nvPr/>
        </p:nvSpPr>
        <p:spPr>
          <a:xfrm flipH="1">
            <a:off x="7573010" y="1328420"/>
            <a:ext cx="91440" cy="768350"/>
          </a:xfrm>
          <a:prstGeom prst="rect">
            <a:avLst/>
          </a:prstGeom>
          <a:noFill/>
        </p:spPr>
        <p:txBody>
          <a:bodyPr wrap="square" rtlCol="0">
            <a:spAutoFit/>
          </a:bodyPr>
          <a:lstStyle/>
          <a:p>
            <a:r>
              <a:rPr lang="en-US" altLang="zh-CN" sz="4400">
                <a:solidFill>
                  <a:srgbClr val="FF0000"/>
                </a:solidFill>
              </a:rPr>
              <a:t>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1049655"/>
            <a:ext cx="10725150" cy="5127625"/>
          </a:xfrm>
        </p:spPr>
        <p:txBody>
          <a:bodyPr/>
          <a:lstStyle/>
          <a:p>
            <a:r>
              <a:rPr lang="en-US" altLang="zh-CN" sz="3200">
                <a:solidFill>
                  <a:srgbClr val="4F0FBD"/>
                </a:solidFill>
              </a:rPr>
              <a:t>5</a:t>
            </a:r>
            <a:r>
              <a:rPr lang="zh-CN" altLang="en-US" sz="3200">
                <a:solidFill>
                  <a:srgbClr val="4F0FBD"/>
                </a:solidFill>
              </a:rPr>
              <a:t>、习近平同志所作的党的十九大报告根据“决胜全面建成小康社会、夺取新时代中国特色社会主义伟大胜利”的新形势和新任务，按照“深化依法治国实践”的新要求，对“建设法治政府，推进依法行政，严格规范公正文明执法”作出重要部署，吹响了建设法治政府的冲锋号，开启建设法治政府的新征程。</a:t>
            </a:r>
          </a:p>
          <a:p>
            <a:r>
              <a:rPr lang="zh-CN" altLang="en-US" sz="3200">
                <a:solidFill>
                  <a:srgbClr val="4F0FBD"/>
                </a:solidFill>
              </a:rPr>
              <a:t>结合材料谈谈如何建设法治政府？</a:t>
            </a:r>
          </a:p>
        </p:txBody>
      </p:sp>
    </p:spTree>
    <p:custDataLst>
      <p:tags r:id="rId1"/>
    </p:custDataLst>
  </p:cSld>
  <p:clrMapOvr>
    <a:masterClrMapping/>
  </p:clrMapOvr>
  <p:transition>
    <p:zoom/>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参考答案</a:t>
            </a:r>
            <a:endParaRPr lang="en-US" altLang="zh-CN"/>
          </a:p>
        </p:txBody>
      </p:sp>
      <p:sp>
        <p:nvSpPr>
          <p:cNvPr id="3" name="内容占位符 2"/>
          <p:cNvSpPr>
            <a:spLocks noGrp="1"/>
          </p:cNvSpPr>
          <p:nvPr>
            <p:ph idx="1"/>
          </p:nvPr>
        </p:nvSpPr>
        <p:spPr/>
        <p:txBody>
          <a:bodyPr/>
          <a:lstStyle/>
          <a:p>
            <a:r>
              <a:rPr lang="en-US" altLang="zh-CN" sz="3200">
                <a:solidFill>
                  <a:srgbClr val="FF0000"/>
                </a:solidFill>
              </a:rPr>
              <a:t>5.建设法治政府，提升社会治理水平，要加强对行政权力的制约和监督，建立健全制约和监督体系，全面推进政务公开。通过公开透明的机制，让人民群众看得见、监督得到，从而赢得人民群众的理解、信任、支持和参与。</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5" name="Text Box 17">
            <a:hlinkClick r:id="rId3" action="ppaction://hlinksldjump"/>
          </p:cNvPr>
          <p:cNvSpPr txBox="1"/>
          <p:nvPr/>
        </p:nvSpPr>
        <p:spPr>
          <a:xfrm>
            <a:off x="5437823" y="3052763"/>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课前预习</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6" name="Text Box 17"/>
          <p:cNvSpPr txBox="1"/>
          <p:nvPr/>
        </p:nvSpPr>
        <p:spPr>
          <a:xfrm>
            <a:off x="5437823" y="4171950"/>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典例精析</a:t>
            </a:r>
          </a:p>
        </p:txBody>
      </p:sp>
      <p:sp>
        <p:nvSpPr>
          <p:cNvPr id="11267" name="Text Box 17"/>
          <p:cNvSpPr txBox="1"/>
          <p:nvPr/>
        </p:nvSpPr>
        <p:spPr>
          <a:xfrm>
            <a:off x="5437823" y="4533900"/>
            <a:ext cx="1317625"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课后训练</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8" name="Text Box 17">
            <a:hlinkClick r:id="rId3" action="ppaction://hlinksldjump"/>
          </p:cNvPr>
          <p:cNvSpPr txBox="1"/>
          <p:nvPr/>
        </p:nvSpPr>
        <p:spPr>
          <a:xfrm>
            <a:off x="5437823" y="265747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学习目标</a:t>
            </a:r>
          </a:p>
        </p:txBody>
      </p:sp>
      <p:sp>
        <p:nvSpPr>
          <p:cNvPr id="11269" name="矩形 1"/>
          <p:cNvSpPr/>
          <p:nvPr/>
        </p:nvSpPr>
        <p:spPr>
          <a:xfrm>
            <a:off x="4936173" y="1651000"/>
            <a:ext cx="660400" cy="368300"/>
          </a:xfrm>
          <a:prstGeom prst="rect">
            <a:avLst/>
          </a:prstGeom>
          <a:noFill/>
          <a:ln w="9525">
            <a:noFill/>
          </a:ln>
        </p:spPr>
        <p:txBody>
          <a:bodyPr anchor="t">
            <a:spAutoFit/>
          </a:bodyPr>
          <a:lstStyle/>
          <a:p>
            <a:r>
              <a:rPr lang="zh-CN" altLang="en-US" b="1" dirty="0">
                <a:latin typeface="Arial" panose="020B0604020202020204" pitchFamily="34" charset="0"/>
                <a:ea typeface="黑体" panose="02010609060101010101" pitchFamily="2" charset="-122"/>
              </a:rPr>
              <a:t>目录</a:t>
            </a:r>
          </a:p>
        </p:txBody>
      </p:sp>
      <p:sp>
        <p:nvSpPr>
          <p:cNvPr id="11270" name="Text Box 17">
            <a:hlinkClick r:id="rId3" action="ppaction://hlinksldjump"/>
          </p:cNvPr>
          <p:cNvSpPr txBox="1"/>
          <p:nvPr/>
        </p:nvSpPr>
        <p:spPr>
          <a:xfrm>
            <a:off x="5437823" y="3811588"/>
            <a:ext cx="1301750"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知识结构</a:t>
            </a:r>
          </a:p>
        </p:txBody>
      </p:sp>
      <p:sp>
        <p:nvSpPr>
          <p:cNvPr id="11271" name="Text Box 17">
            <a:hlinkClick r:id="rId3" action="ppaction://hlinksldjump"/>
          </p:cNvPr>
          <p:cNvSpPr txBox="1"/>
          <p:nvPr/>
        </p:nvSpPr>
        <p:spPr>
          <a:xfrm>
            <a:off x="5437823" y="2259013"/>
            <a:ext cx="1333500"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情境导入</a:t>
            </a:r>
          </a:p>
        </p:txBody>
      </p:sp>
      <p:sp>
        <p:nvSpPr>
          <p:cNvPr id="11272" name="Text Box 17">
            <a:hlinkClick r:id="rId3" action="ppaction://hlinksldjump"/>
          </p:cNvPr>
          <p:cNvSpPr txBox="1"/>
          <p:nvPr/>
        </p:nvSpPr>
        <p:spPr>
          <a:xfrm>
            <a:off x="5437823" y="341312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疑难解答</a:t>
            </a:r>
          </a:p>
        </p:txBody>
      </p:sp>
    </p:spTree>
    <p:custDataLst>
      <p:tags r:id="rId1"/>
    </p:custDataLst>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黑体" panose="02010609060101010101" pitchFamily="2" charset="-122"/>
              </a:rPr>
              <a:t>情境导入</a:t>
            </a:r>
            <a:r>
              <a:rPr lang="zh-CN" altLang="en-US" dirty="0">
                <a:sym typeface="+mn-ea"/>
              </a:rPr>
              <a:t/>
            </a:r>
            <a:br>
              <a:rPr lang="zh-CN" altLang="en-US" dirty="0">
                <a:sym typeface="+mn-ea"/>
              </a:rPr>
            </a:br>
            <a:endParaRPr lang="zh-CN" altLang="en-US"/>
          </a:p>
        </p:txBody>
      </p:sp>
      <p:sp>
        <p:nvSpPr>
          <p:cNvPr id="3" name="内容占位符 2"/>
          <p:cNvSpPr>
            <a:spLocks noGrp="1"/>
          </p:cNvSpPr>
          <p:nvPr>
            <p:ph idx="1"/>
          </p:nvPr>
        </p:nvSpPr>
        <p:spPr>
          <a:xfrm>
            <a:off x="548640" y="1351280"/>
            <a:ext cx="10805160" cy="4826000"/>
          </a:xfrm>
        </p:spPr>
        <p:txBody>
          <a:bodyPr/>
          <a:lstStyle/>
          <a:p>
            <a:r>
              <a:rPr lang="zh-CN" altLang="en-US" sz="3200"/>
              <a:t>“政务专递，免费寄递”。走进东城街道综合服务中心，每台电脑显眼处都有温馨提醒，办事市民可享免费“政务专递”便民服务。2018年1月2日起广东省东莞东城政务服务中心推出“政务专递”便民服务，实行办事结果包邮服务。首批包括东城公安分局、社会事务局、环保分局、财政分局、卫生监督所、卫生和计划生育局、食品药品监督分局等17个部门单位共144项政务服务事项提供政务专递服务，实现群众到政府办事“最多跑一次”。</a:t>
            </a:r>
          </a:p>
          <a:p>
            <a:r>
              <a:rPr lang="zh-CN" altLang="en-US" sz="3200"/>
              <a:t>实现群众到政府办事“最多跑一次”说明了什么道理?</a:t>
            </a:r>
          </a:p>
        </p:txBody>
      </p:sp>
    </p:spTree>
    <p:custDataLst>
      <p:tags r:id="rId1"/>
    </p:custDataLst>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黑体" panose="02010609060101010101" pitchFamily="2" charset="-122"/>
              </a:rPr>
              <a:t>学习目标</a:t>
            </a:r>
            <a:r>
              <a:rPr lang="zh-CN" altLang="en-US" kern="1200" dirty="0">
                <a:latin typeface="+mj-lt"/>
                <a:ea typeface="+mj-ea"/>
                <a:cs typeface="+mj-cs"/>
                <a:sym typeface="黑体" panose="02010609060101010101" pitchFamily="2" charset="-122"/>
              </a:rPr>
              <a:t/>
            </a:r>
            <a:br>
              <a:rPr lang="zh-CN" altLang="en-US" kern="1200" dirty="0">
                <a:latin typeface="+mj-lt"/>
                <a:ea typeface="+mj-ea"/>
                <a:cs typeface="+mj-cs"/>
                <a:sym typeface="黑体" panose="02010609060101010101" pitchFamily="2" charset="-122"/>
              </a:rPr>
            </a:br>
            <a:endParaRPr lang="zh-CN" altLang="en-US"/>
          </a:p>
        </p:txBody>
      </p:sp>
      <p:sp>
        <p:nvSpPr>
          <p:cNvPr id="3" name="内容占位符 2"/>
          <p:cNvSpPr>
            <a:spLocks noGrp="1"/>
          </p:cNvSpPr>
          <p:nvPr>
            <p:ph idx="1"/>
          </p:nvPr>
        </p:nvSpPr>
        <p:spPr/>
        <p:txBody>
          <a:bodyPr/>
          <a:lstStyle/>
          <a:p>
            <a:r>
              <a:rPr lang="zh-CN" altLang="en-US" sz="3200"/>
              <a:t>1、理解转变治理方式的原因。</a:t>
            </a:r>
          </a:p>
          <a:p>
            <a:r>
              <a:rPr lang="zh-CN" altLang="en-US" sz="3200"/>
              <a:t>2、掌握管理模式转变的方式。</a:t>
            </a:r>
          </a:p>
          <a:p>
            <a:r>
              <a:rPr lang="zh-CN" altLang="en-US" sz="3200"/>
              <a:t>3、明白政府应当与市场分开，与社会分开，从微观社会治理中解放出来，建设法治政府和服务型政府。</a:t>
            </a:r>
          </a:p>
          <a:p>
            <a:r>
              <a:rPr lang="zh-CN" altLang="en-US" sz="3200"/>
              <a:t>4、知道社会治理面临的重要课题。</a:t>
            </a:r>
          </a:p>
        </p:txBody>
      </p:sp>
    </p:spTree>
    <p:custDataLst>
      <p:tags r:id="rId1"/>
    </p:custDataLst>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28711"/>
                </a:solidFill>
                <a:latin typeface="Arial" panose="020B0604020202020204" pitchFamily="34" charset="0"/>
                <a:ea typeface="黑体" panose="02010609060101010101" pitchFamily="2" charset="-122"/>
                <a:cs typeface="+mn-ea"/>
                <a:sym typeface="黑体" panose="02010609060101010101" pitchFamily="2" charset="-122"/>
              </a:rPr>
              <a:t>课前预习</a:t>
            </a:r>
            <a:r>
              <a:rPr lang="zh-CN" altLang="en-US" kern="1200" dirty="0">
                <a:latin typeface="Arial" panose="020B0604020202020204" pitchFamily="34" charset="0"/>
                <a:ea typeface="黑体" panose="02010609060101010101" pitchFamily="2" charset="-122"/>
                <a:cs typeface="+mn-ea"/>
                <a:sym typeface="黑体" panose="02010609060101010101" pitchFamily="2" charset="-122"/>
              </a:rPr>
              <a:t/>
            </a:r>
            <a:br>
              <a:rPr lang="zh-CN" altLang="en-US" kern="1200" dirty="0">
                <a:latin typeface="Arial" panose="020B0604020202020204" pitchFamily="34" charset="0"/>
                <a:ea typeface="黑体" panose="02010609060101010101" pitchFamily="2" charset="-122"/>
                <a:cs typeface="+mn-ea"/>
                <a:sym typeface="黑体" panose="02010609060101010101" pitchFamily="2" charset="-122"/>
              </a:rPr>
            </a:br>
            <a:endParaRPr lang="zh-CN" altLang="en-US"/>
          </a:p>
        </p:txBody>
      </p:sp>
      <p:sp>
        <p:nvSpPr>
          <p:cNvPr id="3" name="内容占位符 2"/>
          <p:cNvSpPr>
            <a:spLocks noGrp="1"/>
          </p:cNvSpPr>
          <p:nvPr>
            <p:ph idx="1"/>
          </p:nvPr>
        </p:nvSpPr>
        <p:spPr/>
        <p:txBody>
          <a:bodyPr/>
          <a:lstStyle/>
          <a:p>
            <a:r>
              <a:rPr lang="zh-CN" altLang="en-US" sz="3200"/>
              <a:t>1.改革开放以来，我国的社会结构发生了_____，原有的权力高度集中、政府统管一切的管理模式已不能适应_____，需要转变治理方式，提高治理能力，努力实现_____。</a:t>
            </a:r>
          </a:p>
          <a:p>
            <a:r>
              <a:rPr lang="zh-CN" altLang="en-US" sz="3200"/>
              <a:t>2.随着社会主义_______的建立，政府不应当也不可能像计划经济时期那样_____一切社会事务，独自承担社会管理任务。政府应当与_____分开，与____分开，从微观社会治理中解放出来，建设法治政府和______政府。</a:t>
            </a:r>
          </a:p>
        </p:txBody>
      </p:sp>
    </p:spTree>
    <p:custDataLst>
      <p:tags r:id="rId1"/>
    </p:custDataLst>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5940" y="404495"/>
            <a:ext cx="10817860" cy="5772785"/>
          </a:xfrm>
        </p:spPr>
        <p:txBody>
          <a:bodyPr/>
          <a:lstStyle/>
          <a:p>
            <a:r>
              <a:rPr lang="zh-CN" altLang="en-US" sz="3200"/>
              <a:t>3.随着市场经济和政治民主化的发展，政府逐渐向社会组织_____更多的公共领域和公共资源，适合由社会组织提供的公共服务和解决的事项，交给______承担。社会组织作为公民与政府之间的_____，可以更直接地______，能起到政府_____也不应当起的作用。</a:t>
            </a:r>
          </a:p>
          <a:p>
            <a:r>
              <a:rPr lang="zh-CN" altLang="en-US" sz="3200"/>
              <a:t>4.社会越发展，_____越凸显。现代社会充斥着复杂多样的_____。</a:t>
            </a:r>
          </a:p>
          <a:p>
            <a:r>
              <a:rPr lang="zh-CN" altLang="en-US" sz="3200"/>
              <a:t>5.______事关人民安居乐业、社会安定有序、国家长治久安。健全以_____安全、安全生产、防灾减灾救灾、社会治安防控等为基本内容的______，是社会治理面临的______。</a:t>
            </a:r>
          </a:p>
        </p:txBody>
      </p:sp>
    </p:spTree>
    <p:custDataLst>
      <p:tags r:id="rId1"/>
    </p:custDataLst>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a:t>
            </a:r>
          </a:p>
        </p:txBody>
      </p:sp>
      <p:sp>
        <p:nvSpPr>
          <p:cNvPr id="3" name="内容占位符 2"/>
          <p:cNvSpPr>
            <a:spLocks noGrp="1"/>
          </p:cNvSpPr>
          <p:nvPr>
            <p:ph idx="1"/>
          </p:nvPr>
        </p:nvSpPr>
        <p:spPr/>
        <p:txBody>
          <a:bodyPr/>
          <a:lstStyle/>
          <a:p>
            <a:r>
              <a:rPr lang="zh-CN" altLang="en-US" sz="3200">
                <a:solidFill>
                  <a:srgbClr val="FF0000"/>
                </a:solidFill>
              </a:rPr>
              <a:t>1.根本性变化 现实要求 社会善治</a:t>
            </a:r>
          </a:p>
          <a:p>
            <a:r>
              <a:rPr lang="zh-CN" altLang="en-US" sz="3200">
                <a:solidFill>
                  <a:srgbClr val="FF0000"/>
                </a:solidFill>
              </a:rPr>
              <a:t>2.市场经济体制 包揽 市场 社会 服务型</a:t>
            </a:r>
          </a:p>
          <a:p>
            <a:r>
              <a:rPr lang="zh-CN" altLang="en-US" sz="3200">
                <a:solidFill>
                  <a:srgbClr val="FF0000"/>
                </a:solidFill>
              </a:rPr>
              <a:t>3.开放 社会组织 桥梁 反映民意 起不到</a:t>
            </a:r>
          </a:p>
          <a:p>
            <a:r>
              <a:rPr lang="zh-CN" altLang="en-US" sz="3200">
                <a:solidFill>
                  <a:srgbClr val="FF0000"/>
                </a:solidFill>
              </a:rPr>
              <a:t>4.安全问题 风险</a:t>
            </a:r>
          </a:p>
          <a:p>
            <a:r>
              <a:rPr lang="zh-CN" altLang="en-US" sz="3200">
                <a:solidFill>
                  <a:srgbClr val="FF0000"/>
                </a:solidFill>
              </a:rPr>
              <a:t>5.公共安全 食品药品 公共安全体系 重要课题</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宋体" panose="02010600030101010101" pitchFamily="2" charset="-122"/>
              </a:rPr>
              <a:t>疑难解答</a:t>
            </a:r>
            <a:r>
              <a:rPr lang="zh-CN" altLang="en-US" kern="1200" dirty="0">
                <a:latin typeface="+mj-lt"/>
                <a:ea typeface="+mj-ea"/>
                <a:cs typeface="+mj-cs"/>
                <a:sym typeface="宋体" panose="02010600030101010101" pitchFamily="2" charset="-122"/>
              </a:rPr>
              <a:t/>
            </a:r>
            <a:br>
              <a:rPr lang="zh-CN" altLang="en-US" kern="1200" dirty="0">
                <a:latin typeface="+mj-lt"/>
                <a:ea typeface="+mj-ea"/>
                <a:cs typeface="+mj-cs"/>
                <a:sym typeface="宋体" panose="02010600030101010101" pitchFamily="2" charset="-122"/>
              </a:rPr>
            </a:br>
            <a:endParaRPr lang="zh-CN" altLang="en-US"/>
          </a:p>
        </p:txBody>
      </p:sp>
      <p:sp>
        <p:nvSpPr>
          <p:cNvPr id="3" name="内容占位符 2"/>
          <p:cNvSpPr>
            <a:spLocks noGrp="1"/>
          </p:cNvSpPr>
          <p:nvPr>
            <p:ph idx="1"/>
          </p:nvPr>
        </p:nvSpPr>
        <p:spPr>
          <a:xfrm>
            <a:off x="311785" y="1089025"/>
            <a:ext cx="11042015" cy="5088255"/>
          </a:xfrm>
        </p:spPr>
        <p:txBody>
          <a:bodyPr>
            <a:normAutofit lnSpcReduction="10000"/>
          </a:bodyPr>
          <a:lstStyle/>
          <a:p>
            <a:r>
              <a:rPr lang="zh-CN" altLang="en-US" sz="2800" dirty="0"/>
              <a:t>新时代国家治理面临的新问题</a:t>
            </a:r>
          </a:p>
          <a:p>
            <a:r>
              <a:rPr lang="zh-CN" altLang="en-US" sz="2800" dirty="0"/>
              <a:t>党的十九大报告指出，我国社会主要矛盾已经转化为人民日益增长的美好生活需要和不平衡不充分的发展之间的矛盾。社会主要矛盾的转化是中国特色社会主义进入新时代的重要标志，同时也给新时代党和国家工作提出了许多新的命题和要求。就国家治理而言，十九大报告从新时代的角度提出政府治理、社会治理、环境治理、乡村治理、网络综合治理、基层治理、全球治理等多层次、系统化的治理体系。从实现国家治理体系和治理能力现代化的大格局出发，从解决人民日益增长的美好生活需要和不平衡不充分的发展之间的矛盾这一目标来看，可以将国家治理需要着重解决的问题归结为改善和提升公共服务水平和质量、进一步限制和缩小“三大差距”和更好地协调社会各阶层之间的关系。</a:t>
            </a:r>
          </a:p>
        </p:txBody>
      </p:sp>
    </p:spTree>
    <p:custDataLst>
      <p:tags r:id="rId1"/>
    </p:custDataLst>
  </p:cSld>
  <p:clrMapOvr>
    <a:masterClrMapping/>
  </p:clrMapOvr>
  <p:transition>
    <p:zoom/>
  </p:transition>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32"/>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32"/>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32"/>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2</TotalTime>
  <Words>2663</Words>
  <Application>WPS 演示</Application>
  <PresentationFormat>自定义</PresentationFormat>
  <Paragraphs>107</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主题1</vt:lpstr>
      <vt:lpstr>幻灯片 1</vt:lpstr>
      <vt:lpstr>第1单元 构建和谐社会 第2课 完善社会治理</vt:lpstr>
      <vt:lpstr>幻灯片 3</vt:lpstr>
      <vt:lpstr>情境导入 </vt:lpstr>
      <vt:lpstr>学习目标 </vt:lpstr>
      <vt:lpstr>课前预习 </vt:lpstr>
      <vt:lpstr>幻灯片 7</vt:lpstr>
      <vt:lpstr>答案</vt:lpstr>
      <vt:lpstr>疑难解答 </vt:lpstr>
      <vt:lpstr>问题探究1.如何实现从管理到治理？</vt:lpstr>
      <vt:lpstr>共同总结</vt:lpstr>
      <vt:lpstr>问题探究2.为什么要转变政府职能？</vt:lpstr>
      <vt:lpstr>共同总结</vt:lpstr>
      <vt:lpstr>问题探究3.现代社会充斥着的风险有哪些？</vt:lpstr>
      <vt:lpstr>共同总结</vt:lpstr>
      <vt:lpstr>知识结构 </vt:lpstr>
      <vt:lpstr>典例精析 </vt:lpstr>
      <vt:lpstr>答案解析</vt:lpstr>
      <vt:lpstr>幻灯片 19</vt:lpstr>
      <vt:lpstr>答案解析</vt:lpstr>
      <vt:lpstr>幻灯片 21</vt:lpstr>
      <vt:lpstr>答案解析</vt:lpstr>
      <vt:lpstr>课后训练 </vt:lpstr>
      <vt:lpstr>幻灯片 24</vt:lpstr>
      <vt:lpstr>幻灯片 25</vt:lpstr>
      <vt:lpstr>幻灯片 26</vt:lpstr>
      <vt:lpstr>幻灯片 27</vt:lpstr>
      <vt:lpstr>参考答案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2019-02-18T03:43:35Z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