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  <p:sldMasterId id="2147483693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5" r:id="rId11"/>
    <p:sldId id="266" r:id="rId12"/>
    <p:sldId id="267" r:id="rId13"/>
    <p:sldId id="268" r:id="rId14"/>
    <p:sldId id="270" r:id="rId15"/>
    <p:sldId id="28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2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192553"/>
            <a:ext cx="9144000" cy="44728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3543478"/>
            <a:ext cx="6858000" cy="1089529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4757740"/>
            <a:ext cx="6858000" cy="535531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84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24103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7794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192553"/>
            <a:ext cx="9144000" cy="44728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429000"/>
            <a:ext cx="7886700" cy="120251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28650" y="4741047"/>
            <a:ext cx="7886700" cy="5461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109646222"/>
      </p:ext>
    </p:extLst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54"/>
            <a:ext cx="78867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278842568"/>
      </p:ext>
    </p:extLst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192553"/>
            <a:ext cx="9144000" cy="44728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429000"/>
            <a:ext cx="7886700" cy="120251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28650" y="4741047"/>
            <a:ext cx="7886700" cy="5461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21010954"/>
      </p:ext>
    </p:extLst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50"/>
            <a:ext cx="78867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73877012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192553"/>
            <a:ext cx="9144000" cy="44728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19500" y="3558004"/>
            <a:ext cx="4891088" cy="6658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43300" y="2413490"/>
            <a:ext cx="4891088" cy="1091710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42661" y="3674141"/>
            <a:ext cx="4896490" cy="53771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831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4286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89125"/>
            <a:ext cx="38862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89125"/>
            <a:ext cx="38862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403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27024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7192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1" y="2543175"/>
            <a:ext cx="3868340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7959" y="17192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7959" y="2543175"/>
            <a:ext cx="3887391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294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192553"/>
            <a:ext cx="9144000" cy="447289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429000"/>
            <a:ext cx="7886700" cy="1202510"/>
          </a:xfrm>
        </p:spPr>
        <p:txBody>
          <a:bodyPr anchor="b" anchorCtr="0">
            <a:normAutofit/>
          </a:bodyPr>
          <a:lstStyle>
            <a:lvl1pPr algn="ctr"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28650" y="4741047"/>
            <a:ext cx="7886700" cy="5461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13629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08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390" y="774700"/>
            <a:ext cx="31239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7550" y="7747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390" y="23749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0011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64235" y="523081"/>
            <a:ext cx="751115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523081"/>
            <a:ext cx="7070272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46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33400"/>
            <a:ext cx="9144000" cy="58229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C32D2F-D2D5-435B-B506-DC8A1E1C9F7C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2019/2/18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3DB2885-C3C5-4E36-B182-BB238B949897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3335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666" r:id="rId12"/>
    <p:sldLayoutId id="2147483670" r:id="rId13"/>
    <p:sldLayoutId id="2147483677" r:id="rId14"/>
    <p:sldLayoutId id="2147483681" r:id="rId15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hn.rednet.cn/c/2007/11/13/1371158.htm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3212984"/>
            <a:ext cx="7821488" cy="1089529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第2单元 建设美丽中国</a:t>
            </a:r>
            <a:br>
              <a:rPr lang="zh-CN" altLang="en-US" dirty="0"/>
            </a:br>
            <a:r>
              <a:rPr lang="zh-CN" altLang="en-US" dirty="0"/>
              <a:t>第3课 推进生态文明建设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43042" y="4572008"/>
            <a:ext cx="6400800" cy="1752600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第1站 建设人力资源强国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6575819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8"/>
          <p:cNvSpPr txBox="1">
            <a:spLocks noChangeArrowheads="1"/>
          </p:cNvSpPr>
          <p:nvPr/>
        </p:nvSpPr>
        <p:spPr bwMode="auto">
          <a:xfrm>
            <a:off x="6272212" y="3299814"/>
            <a:ext cx="2871788" cy="163121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CC3399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思考：</a:t>
            </a:r>
            <a:r>
              <a:rPr lang="zh-CN" altLang="en-US" sz="3200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材料说明了我国人口的什么特点？</a:t>
            </a:r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3419872" y="5516563"/>
            <a:ext cx="5383212" cy="768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dirty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出生率降低</a:t>
            </a:r>
            <a:endParaRPr lang="zh-CN" altLang="en-US" sz="4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8" name="Picture 10" descr="http://y0.ifengimg.com/a/2015_45/e2812249997257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548094"/>
            <a:ext cx="6311900" cy="50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311903" y="548098"/>
            <a:ext cx="283051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2016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“全面两孩”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后，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2016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年人口出生率为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12.95‰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年人口出生率为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12.43‰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507748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5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" y="536746"/>
            <a:ext cx="6578600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6589715" y="727454"/>
            <a:ext cx="2554287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2" pitchFamily="18" charset="2"/>
              <a:buNone/>
            </a:pPr>
            <a:r>
              <a:rPr lang="zh-CN" altLang="en-US" sz="32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8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出生人口性别比，是指每百名出生女婴对应的出生男婴数。</a:t>
            </a:r>
            <a:endParaRPr lang="en-US" altLang="zh-CN" sz="28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  <a:buFont typeface="Wingdings 2" pitchFamily="18" charset="2"/>
              <a:buNone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正常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情况下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出生性别比是由生物学规律决定的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保持在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103—107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之间。</a:t>
            </a:r>
            <a:endParaRPr lang="zh-CN" altLang="en-US" sz="28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33"/>
          <p:cNvSpPr>
            <a:spLocks noChangeArrowheads="1"/>
          </p:cNvSpPr>
          <p:nvPr/>
        </p:nvSpPr>
        <p:spPr bwMode="auto">
          <a:xfrm>
            <a:off x="414341" y="5640394"/>
            <a:ext cx="6300787" cy="827087"/>
          </a:xfrm>
          <a:prstGeom prst="wedgeRoundRectCallout">
            <a:avLst>
              <a:gd name="adj1" fmla="val -19852"/>
              <a:gd name="adj2" fmla="val -90861"/>
              <a:gd name="adj3" fmla="val 16667"/>
            </a:avLst>
          </a:prstGeom>
          <a:solidFill>
            <a:srgbClr val="FFCC66"/>
          </a:solidFill>
          <a:ln w="15875">
            <a:solidFill>
              <a:srgbClr val="9933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4800" dirty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800" dirty="0">
                <a:latin typeface="微软雅黑" pitchFamily="34" charset="-122"/>
                <a:ea typeface="微软雅黑" pitchFamily="34" charset="-122"/>
              </a:rPr>
              <a:t>男女性别比失衡</a:t>
            </a:r>
          </a:p>
          <a:p>
            <a:endParaRPr lang="zh-CN" altLang="en-US" sz="48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8102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1753" y="572634"/>
            <a:ext cx="60837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4000" b="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b="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“全面放开二孩政策”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0" y="1700215"/>
            <a:ext cx="29162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0000FF"/>
                </a:solidFill>
              </a:rPr>
              <a:t>7</a:t>
            </a:r>
            <a:r>
              <a:rPr lang="zh-CN" altLang="en-US" sz="3600" dirty="0" smtClean="0">
                <a:solidFill>
                  <a:srgbClr val="0000FF"/>
                </a:solidFill>
              </a:rPr>
              <a:t>、</a:t>
            </a:r>
            <a:r>
              <a:rPr lang="zh-CN" altLang="en-US" sz="3600" dirty="0">
                <a:solidFill>
                  <a:srgbClr val="0000FF"/>
                </a:solidFill>
              </a:rPr>
              <a:t>人口大国</a:t>
            </a:r>
          </a:p>
        </p:txBody>
      </p:sp>
      <p:sp>
        <p:nvSpPr>
          <p:cNvPr id="4" name="直接连接符 3"/>
          <p:cNvSpPr>
            <a:spLocks noChangeShapeType="1"/>
          </p:cNvSpPr>
          <p:nvPr/>
        </p:nvSpPr>
        <p:spPr bwMode="auto">
          <a:xfrm flipV="1">
            <a:off x="3073400" y="1989138"/>
            <a:ext cx="2219325" cy="34240"/>
          </a:xfrm>
          <a:prstGeom prst="line">
            <a:avLst/>
          </a:prstGeom>
          <a:noFill/>
          <a:ln w="101600" cmpd="dbl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5453063" y="1628776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人力资源强国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827088" y="2276480"/>
            <a:ext cx="2246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人口压力</a:t>
            </a:r>
            <a:r>
              <a:rPr lang="en-US" altLang="zh-CN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9" name="TextBox 6"/>
          <p:cNvSpPr txBox="1">
            <a:spLocks noChangeArrowheads="1"/>
          </p:cNvSpPr>
          <p:nvPr/>
        </p:nvSpPr>
        <p:spPr bwMode="auto">
          <a:xfrm>
            <a:off x="5719763" y="2276480"/>
            <a:ext cx="2246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人才优势</a:t>
            </a:r>
            <a:r>
              <a:rPr lang="en-US" altLang="zh-CN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3419873" y="1343031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教育</a:t>
            </a:r>
          </a:p>
        </p:txBody>
      </p:sp>
      <p:sp>
        <p:nvSpPr>
          <p:cNvPr id="13321" name="TextBox 8"/>
          <p:cNvSpPr txBox="1">
            <a:spLocks noChangeArrowheads="1"/>
          </p:cNvSpPr>
          <p:nvPr/>
        </p:nvSpPr>
        <p:spPr bwMode="auto">
          <a:xfrm>
            <a:off x="2875076" y="2159232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科教兴国战略</a:t>
            </a:r>
          </a:p>
        </p:txBody>
      </p:sp>
      <p:pic>
        <p:nvPicPr>
          <p:cNvPr id="10" name="Picture 2" descr="https://timgsa.baidu.com/timg?image&amp;quality=80&amp;size=b9999_10000&amp;sec=1539618334099&amp;di=b6402fe27f319576bb5f75c8beaac0e5&amp;imgtype=0&amp;src=http%3A%2F%2Fphotocdn.sohu.com%2F20111118%2FImg3261084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9208" y="2862263"/>
            <a:ext cx="3551237" cy="3498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862268"/>
            <a:ext cx="5609204" cy="34907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607827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4" grpId="0" animBg="1"/>
      <p:bldP spid="13317" grpId="0"/>
      <p:bldP spid="13318" grpId="0"/>
      <p:bldP spid="13319" grpId="0"/>
      <p:bldP spid="13320" grpId="0"/>
      <p:bldP spid="133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868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kern="100" dirty="0" smtClean="0">
                <a:effectLst/>
                <a:latin typeface="宋体"/>
                <a:ea typeface="宋体"/>
              </a:rPr>
              <a:t>8</a:t>
            </a: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、怎样解决人口问题？</a:t>
            </a:r>
            <a:endParaRPr lang="zh-CN" altLang="zh-CN" sz="2800" kern="100" dirty="0" smtClean="0">
              <a:effectLst/>
              <a:latin typeface="Times New Roman"/>
              <a:ea typeface="宋体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（</a:t>
            </a:r>
            <a:r>
              <a:rPr lang="en-US" altLang="zh-CN" sz="2800" b="1" kern="100" dirty="0" smtClean="0">
                <a:effectLst/>
                <a:latin typeface="Times New Roman"/>
                <a:ea typeface="宋体"/>
              </a:rPr>
              <a:t>1</a:t>
            </a: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）</a:t>
            </a:r>
            <a:r>
              <a:rPr lang="zh-CN" altLang="zh-CN" sz="2800" b="1" kern="100" dirty="0" smtClean="0">
                <a:solidFill>
                  <a:srgbClr val="FF0000"/>
                </a:solidFill>
                <a:effectLst/>
                <a:latin typeface="Times New Roman"/>
                <a:ea typeface="宋体"/>
              </a:rPr>
              <a:t>坚持计划生育政策，促进人口均衡发展。</a:t>
            </a: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人口问题的实质是发展问题。必须使人口发展与经济社会发展水平相协调、与资源环境承载能力相适应，实现人口规模适度、人口结构优化等均衡发展。必须坚持计划生育政策，促进人口均衡发展。计划生育是我国的一项基本国策，必须长期坚持。</a:t>
            </a:r>
          </a:p>
          <a:p>
            <a:pPr algn="just">
              <a:spcAft>
                <a:spcPts val="0"/>
              </a:spcAft>
            </a:pP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（</a:t>
            </a:r>
            <a:r>
              <a:rPr lang="en-US" altLang="zh-CN" sz="2800" b="1" kern="100" dirty="0" smtClean="0">
                <a:effectLst/>
                <a:latin typeface="Times New Roman"/>
                <a:ea typeface="宋体"/>
              </a:rPr>
              <a:t>2</a:t>
            </a: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）</a:t>
            </a:r>
            <a:r>
              <a:rPr lang="zh-CN" altLang="zh-CN" sz="2800" b="1" kern="100" dirty="0" smtClean="0">
                <a:solidFill>
                  <a:srgbClr val="FF0000"/>
                </a:solidFill>
                <a:effectLst/>
                <a:latin typeface="Times New Roman"/>
                <a:ea typeface="宋体"/>
              </a:rPr>
              <a:t>努力提高人口素质，建设人力资源强国。</a:t>
            </a: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人口素质的高低直接影响着经济社会发展、资源有效利用和国家综合竞争力。当今世界，人力资源越来越成为推动经济社会发展的战略性资源。只有全面提高人口素质，变人口压力为人力资源优势，才能推进我国从人口大国向人力资源强国转变。</a:t>
            </a:r>
            <a:endParaRPr lang="zh-CN" altLang="zh-CN" sz="2800" b="1" kern="100" dirty="0"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345424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981" y="54868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zh-CN" altLang="zh-CN" dirty="0">
                <a:solidFill>
                  <a:srgbClr val="B8650A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知识结构</a:t>
            </a:r>
            <a:r>
              <a:rPr lang="zh-CN" altLang="zh-CN" dirty="0">
                <a:solidFill>
                  <a:srgbClr val="B8650A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/>
            </a:r>
            <a:br>
              <a:rPr lang="zh-CN" altLang="zh-CN" dirty="0">
                <a:solidFill>
                  <a:srgbClr val="B8650A"/>
                </a:solidFill>
                <a:latin typeface="Arial" panose="020B0604020202020204" pitchFamily="34" charset="0"/>
                <a:ea typeface="黑体" panose="02010609060101010101" pitchFamily="2" charset="-122"/>
              </a:rPr>
            </a:br>
            <a:endParaRPr lang="zh-CN" altLang="en-US" dirty="0"/>
          </a:p>
        </p:txBody>
      </p:sp>
      <p:pic>
        <p:nvPicPr>
          <p:cNvPr id="15" name="图片 1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4722" y="1844824"/>
            <a:ext cx="9152096" cy="388843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4546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93" y="548686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zh-CN" altLang="zh-CN" dirty="0">
                <a:sym typeface="宋体" panose="02010600030101010101" pitchFamily="2" charset="-122"/>
              </a:rPr>
              <a:t>典例精析</a:t>
            </a:r>
            <a: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  <a:t/>
            </a:r>
            <a:br>
              <a:rPr lang="zh-CN" altLang="zh-CN" kern="1200" dirty="0"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5"/>
            <a:ext cx="9144000" cy="4812665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例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、（</a:t>
            </a:r>
            <a:r>
              <a:rPr lang="zh-CN" altLang="en-US" sz="3200" dirty="0"/>
              <a:t>2018年广东省中考）据统计，2017年广东省65周岁及以上老年人的家庭户占全省家庭户的22.22%，平均每五户就有一户有老人家。人口老龄化（   ）</a:t>
            </a:r>
          </a:p>
          <a:p>
            <a:r>
              <a:rPr lang="zh-CN" altLang="en-US" sz="3200" dirty="0"/>
              <a:t>A.是广东省人口问题的最主要特征</a:t>
            </a:r>
          </a:p>
          <a:p>
            <a:r>
              <a:rPr lang="zh-CN" altLang="en-US" sz="3200" dirty="0"/>
              <a:t>B.给社会保障和公共服务带来压力</a:t>
            </a:r>
          </a:p>
          <a:p>
            <a:r>
              <a:rPr lang="zh-CN" altLang="en-US" sz="3200" dirty="0"/>
              <a:t>C.直接阻碍了广东经济和社会的发展</a:t>
            </a:r>
          </a:p>
          <a:p>
            <a:r>
              <a:rPr lang="zh-CN" altLang="en-US" sz="3200" dirty="0" smtClean="0"/>
              <a:t>D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必然</a:t>
            </a:r>
            <a:r>
              <a:rPr lang="zh-CN" altLang="en-US" sz="3200" dirty="0"/>
              <a:t>给家庭经济带来巨大的负担</a:t>
            </a:r>
          </a:p>
        </p:txBody>
      </p:sp>
      <p:sp>
        <p:nvSpPr>
          <p:cNvPr id="4" name="矩形 3"/>
          <p:cNvSpPr/>
          <p:nvPr/>
        </p:nvSpPr>
        <p:spPr>
          <a:xfrm>
            <a:off x="1763688" y="2813453"/>
            <a:ext cx="5613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B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2628477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548686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ym typeface="+mn-ea"/>
              </a:rPr>
              <a:t>课堂训练</a:t>
            </a:r>
            <a:r>
              <a:rPr lang="zh-CN" altLang="en-US" kern="1200" dirty="0">
                <a:latin typeface="+mj-lt"/>
                <a:ea typeface="+mj-ea"/>
                <a:cs typeface="+mj-cs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3375" y="1285882"/>
            <a:ext cx="8211979" cy="4891405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1</a:t>
            </a:r>
            <a:r>
              <a:rPr lang="zh-CN" altLang="en-US" sz="3200" dirty="0"/>
              <a:t>、我国许多人口方面的问题相叠加，在一定程度上了影响了经济社会的健康稳定发展。这些问题包括（        ）</a:t>
            </a:r>
          </a:p>
          <a:p>
            <a:r>
              <a:rPr lang="zh-CN" altLang="en-US" sz="3200" dirty="0"/>
              <a:t>①人口日趋</a:t>
            </a:r>
            <a:r>
              <a:rPr lang="zh-CN" altLang="en-US" sz="3200" dirty="0" smtClean="0"/>
              <a:t>老龄化 ②</a:t>
            </a:r>
            <a:r>
              <a:rPr lang="zh-CN" altLang="en-US" sz="3200" dirty="0"/>
              <a:t>人口教育水平不高</a:t>
            </a:r>
          </a:p>
          <a:p>
            <a:r>
              <a:rPr lang="zh-CN" altLang="en-US" sz="3200" dirty="0"/>
              <a:t>③人口分布不</a:t>
            </a:r>
            <a:r>
              <a:rPr lang="zh-CN" altLang="en-US" sz="3200" dirty="0" smtClean="0"/>
              <a:t>均     ④</a:t>
            </a:r>
            <a:r>
              <a:rPr lang="zh-CN" altLang="en-US" sz="3200" dirty="0"/>
              <a:t>人口基数大</a:t>
            </a:r>
          </a:p>
          <a:p>
            <a:r>
              <a:rPr lang="zh-CN" altLang="en-US" sz="3200" dirty="0"/>
              <a:t>A.①③④  B.①②④  C.②③④  D.①②③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91880" y="2564904"/>
            <a:ext cx="70056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 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3292520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372" y="417202"/>
            <a:ext cx="8201978" cy="5760085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我国是世界上人口最多的国家。进人21世纪，我国人口状况的新特点有（         ）</a:t>
            </a:r>
          </a:p>
          <a:p>
            <a:r>
              <a:rPr lang="zh-CN" altLang="en-US" sz="3200" dirty="0"/>
              <a:t>①增速趋缓，出生率低</a:t>
            </a:r>
          </a:p>
          <a:p>
            <a:r>
              <a:rPr lang="zh-CN" altLang="en-US" sz="3200" dirty="0"/>
              <a:t>②老龄化加剧，男女性别比失衡</a:t>
            </a:r>
          </a:p>
          <a:p>
            <a:r>
              <a:rPr lang="zh-CN" altLang="en-US" sz="3200" dirty="0"/>
              <a:t>③城乡分布不均衡    </a:t>
            </a:r>
          </a:p>
          <a:p>
            <a:r>
              <a:rPr lang="zh-CN" altLang="en-US" sz="3200" dirty="0"/>
              <a:t>④“独生子女”社会问题凸显</a:t>
            </a:r>
          </a:p>
          <a:p>
            <a:r>
              <a:rPr lang="zh-CN" altLang="en-US" sz="3200" dirty="0"/>
              <a:t>A．①②③    B．①②③④    </a:t>
            </a:r>
            <a:endParaRPr lang="en-US" altLang="zh-CN" sz="3200" dirty="0" smtClean="0"/>
          </a:p>
          <a:p>
            <a:r>
              <a:rPr lang="zh-CN" altLang="en-US" sz="3200" dirty="0" smtClean="0"/>
              <a:t>C</a:t>
            </a:r>
            <a:r>
              <a:rPr lang="zh-CN" altLang="en-US" sz="3200" dirty="0"/>
              <a:t>．①③④    D．②③④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48264" y="908720"/>
            <a:ext cx="70056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2616278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839" y="641986"/>
            <a:ext cx="8567738" cy="6114415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zh-CN" altLang="en-US" sz="2800" dirty="0"/>
              <a:t>如图漫画《撑不住了》说明（          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endParaRPr lang="zh-CN" altLang="en-US" sz="2800" dirty="0" smtClean="0"/>
          </a:p>
          <a:p>
            <a:r>
              <a:rPr lang="zh-CN" altLang="en-US" sz="2800" dirty="0"/>
              <a:t>①人口老龄化问题严重</a:t>
            </a:r>
          </a:p>
          <a:p>
            <a:r>
              <a:rPr lang="zh-CN" altLang="en-US" sz="2800" dirty="0"/>
              <a:t>②人口数量少问题突出</a:t>
            </a:r>
          </a:p>
          <a:p>
            <a:r>
              <a:rPr lang="zh-CN" altLang="en-US" sz="2800" dirty="0"/>
              <a:t>③计划生育基本国策过时了</a:t>
            </a:r>
          </a:p>
          <a:p>
            <a:r>
              <a:rPr lang="zh-CN" altLang="en-US" sz="2800" dirty="0"/>
              <a:t>④人口问题始终是我国面临的全局性、长期性、战略性问题</a:t>
            </a:r>
          </a:p>
          <a:p>
            <a:r>
              <a:rPr lang="zh-CN" altLang="en-US" sz="2800" dirty="0"/>
              <a:t>A．①③    B．①④    C．②③    D．②④</a:t>
            </a:r>
          </a:p>
        </p:txBody>
      </p:sp>
      <p:pic>
        <p:nvPicPr>
          <p:cNvPr id="17" name="图片 3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2" y="1412776"/>
            <a:ext cx="36004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868144" y="760821"/>
            <a:ext cx="70056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9033948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99"/>
          <p:cNvSpPr txBox="1">
            <a:spLocks noChangeArrowheads="1"/>
          </p:cNvSpPr>
          <p:nvPr/>
        </p:nvSpPr>
        <p:spPr bwMode="auto">
          <a:xfrm>
            <a:off x="179512" y="620691"/>
            <a:ext cx="896448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4</a:t>
            </a:r>
            <a:r>
              <a:rPr lang="zh-CN" altLang="en-US" sz="3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lang="zh-CN" altLang="en-US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（</a:t>
            </a:r>
            <a:r>
              <a:rPr lang="en-US" altLang="zh-CN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2017·</a:t>
            </a:r>
            <a:r>
              <a:rPr lang="zh-CN" altLang="en-US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齐齐哈尔）我国的养老社会服务，亟待来一场供给改革。这体现了我国（　　）的特点。</a:t>
            </a:r>
            <a:endParaRPr lang="en-US" altLang="zh-CN" sz="3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1" hangingPunct="1"/>
            <a:endParaRPr lang="zh-CN" altLang="en-US" sz="3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1" hangingPunct="1"/>
            <a:r>
              <a:rPr lang="en-US" altLang="zh-CN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A</a:t>
            </a:r>
            <a:r>
              <a:rPr lang="zh-CN" altLang="en-US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．人口基数大	         </a:t>
            </a:r>
            <a:r>
              <a:rPr lang="zh-CN" altLang="en-US" sz="3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endParaRPr lang="en-US" altLang="zh-CN" sz="36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1" hangingPunct="1"/>
            <a:r>
              <a:rPr lang="en-US" altLang="zh-CN" sz="3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B</a:t>
            </a:r>
            <a:r>
              <a:rPr lang="zh-CN" altLang="en-US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．人口老龄化速度加快</a:t>
            </a:r>
          </a:p>
          <a:p>
            <a:pPr eaLnBrk="1" hangingPunct="1"/>
            <a:r>
              <a:rPr lang="en-US" altLang="zh-CN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C</a:t>
            </a:r>
            <a:r>
              <a:rPr lang="zh-CN" altLang="en-US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．男女性别比失衡	   </a:t>
            </a:r>
            <a:endParaRPr lang="en-US" altLang="zh-CN" sz="36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1" hangingPunct="1"/>
            <a:r>
              <a:rPr lang="en-US" altLang="zh-CN" sz="3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</a:t>
            </a:r>
            <a:r>
              <a:rPr lang="zh-CN" altLang="en-US" sz="3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．人口素质偏低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 flipH="1">
            <a:off x="900262" y="1651623"/>
            <a:ext cx="5753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xmlns="" val="30113648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620698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ym typeface="黑体" panose="02010609060101010101" pitchFamily="2" charset="-122"/>
              </a:rPr>
              <a:t>学习目标</a:t>
            </a:r>
            <a: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  <a:t/>
            </a:r>
            <a:br>
              <a:rPr lang="zh-CN" altLang="en-US" kern="1200" dirty="0">
                <a:latin typeface="+mj-lt"/>
                <a:ea typeface="+mj-ea"/>
                <a:cs typeface="+mj-cs"/>
                <a:sym typeface="黑体" panose="0201060906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900" y="1259840"/>
            <a:ext cx="8172450" cy="491744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1</a:t>
            </a:r>
            <a:r>
              <a:rPr lang="zh-CN" altLang="en-US" sz="3200" dirty="0"/>
              <a:t>、了解我国的人口国情。</a:t>
            </a:r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、理解计划生育是我国的一项基本国策</a:t>
            </a:r>
            <a:r>
              <a:rPr lang="zh-CN" altLang="en-US" sz="3200" dirty="0" smtClean="0"/>
              <a:t>，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</a:t>
            </a:r>
            <a:r>
              <a:rPr lang="zh-CN" altLang="en-US" sz="3200" dirty="0" smtClean="0"/>
              <a:t> 必须</a:t>
            </a:r>
            <a:r>
              <a:rPr lang="zh-CN" altLang="en-US" sz="3200" dirty="0"/>
              <a:t>长期坚持。</a:t>
            </a:r>
          </a:p>
          <a:p>
            <a:r>
              <a:rPr lang="en-US" altLang="zh-CN" sz="3200" dirty="0"/>
              <a:t>3</a:t>
            </a:r>
            <a:r>
              <a:rPr lang="zh-CN" altLang="en-US" sz="3200" dirty="0"/>
              <a:t>、知道努力提高人口素质的原因。</a:t>
            </a:r>
          </a:p>
          <a:p>
            <a:r>
              <a:rPr lang="en-US" altLang="zh-CN" sz="3200" dirty="0"/>
              <a:t>4</a:t>
            </a:r>
            <a:r>
              <a:rPr lang="zh-CN" altLang="en-US" sz="3200" dirty="0"/>
              <a:t>、明确建设人力资源强国的途径。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3217049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12961" y="692702"/>
            <a:ext cx="85598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5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（</a:t>
            </a:r>
            <a:r>
              <a:rPr lang="en-US" altLang="zh-CN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2017·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西宁）下列关于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全面二孩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政策的认识正确的是（　　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lang="en-US" altLang="zh-CN" sz="32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．表明计划生育基本国策已经过时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．它将从根本上解决我国严峻的人口问题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．有利于促进人口均衡发展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．人口老龄化问题将得到彻底解决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40373" y="1484998"/>
            <a:ext cx="8531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 dirty="0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xmlns="" val="4854661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930910"/>
            <a:ext cx="9144000" cy="524637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6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中国共产党第十八届中央委员会第五次全体会议公报：为了促进人口均衡发展，完善人口发展战略，决定全面实施一对夫妇可生育两个孩子政策。为此，有的同学认为我国启动“二孩政策”，说明我国已不再坚持计划生育的基本国策。</a:t>
            </a:r>
          </a:p>
          <a:p>
            <a:r>
              <a:rPr lang="zh-CN" altLang="en-US" sz="3200" dirty="0"/>
              <a:t>请对以上观点进行辨析。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2770328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9"/>
            <a:ext cx="7886700" cy="1325563"/>
          </a:xfrm>
        </p:spPr>
        <p:txBody>
          <a:bodyPr/>
          <a:lstStyle/>
          <a:p>
            <a:r>
              <a:rPr lang="zh-CN" altLang="en-US" dirty="0"/>
              <a:t>参考答案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04056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3300" dirty="0" smtClean="0">
                <a:solidFill>
                  <a:srgbClr val="FF0000"/>
                </a:solidFill>
              </a:rPr>
              <a:t>这种</a:t>
            </a:r>
            <a:r>
              <a:rPr lang="zh-CN" altLang="en-US" sz="3300" dirty="0">
                <a:solidFill>
                  <a:srgbClr val="FF0000"/>
                </a:solidFill>
              </a:rPr>
              <a:t>观点是错误的</a:t>
            </a:r>
            <a:r>
              <a:rPr lang="zh-CN" altLang="en-US" sz="3300" dirty="0" smtClean="0">
                <a:solidFill>
                  <a:srgbClr val="FF0000"/>
                </a:solidFill>
              </a:rPr>
              <a:t>。</a:t>
            </a:r>
            <a:endParaRPr lang="en-US" altLang="zh-CN" sz="3300" dirty="0" smtClean="0">
              <a:solidFill>
                <a:srgbClr val="FF0000"/>
              </a:solidFill>
            </a:endParaRPr>
          </a:p>
          <a:p>
            <a:r>
              <a:rPr lang="zh-CN" altLang="en-US" sz="3300" dirty="0" smtClean="0">
                <a:solidFill>
                  <a:srgbClr val="FF0000"/>
                </a:solidFill>
              </a:rPr>
              <a:t>我</a:t>
            </a:r>
            <a:r>
              <a:rPr lang="zh-CN" altLang="en-US" sz="3300" dirty="0">
                <a:solidFill>
                  <a:srgbClr val="FF0000"/>
                </a:solidFill>
              </a:rPr>
              <a:t>国是世界上人口最多的国家，人口过多和过快增长直接影响我国经济发展和人民生活水平的提高。从本质上讲，人口问题就是发展问题。只有严格控制人口过快增长，实行优生优育，使人口发展与经济社会发展相适应，才能保证社会主义现代化宏伟大业的顺利实现</a:t>
            </a:r>
            <a:r>
              <a:rPr lang="zh-CN" altLang="en-US" sz="3300" dirty="0" smtClean="0">
                <a:solidFill>
                  <a:srgbClr val="FF0000"/>
                </a:solidFill>
              </a:rPr>
              <a:t>。</a:t>
            </a:r>
            <a:endParaRPr lang="en-US" altLang="zh-CN" sz="3300" dirty="0" smtClean="0">
              <a:solidFill>
                <a:srgbClr val="FF0000"/>
              </a:solidFill>
            </a:endParaRPr>
          </a:p>
          <a:p>
            <a:r>
              <a:rPr lang="zh-CN" altLang="en-US" sz="3300" dirty="0" smtClean="0">
                <a:solidFill>
                  <a:srgbClr val="FF0000"/>
                </a:solidFill>
              </a:rPr>
              <a:t>实行</a:t>
            </a:r>
            <a:r>
              <a:rPr lang="zh-CN" altLang="en-US" sz="3300" dirty="0">
                <a:solidFill>
                  <a:srgbClr val="FF0000"/>
                </a:solidFill>
              </a:rPr>
              <a:t>计划生育，是从我国国情出发制定的一项基本国策，必须毫不动摇地坚持下去。全面放开二孩政策是适应我国人口国情和经济社会发展的，对计划生育做出适当调整和完善，并没有动摇计划生育的基本国策。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3015300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8686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F28711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kern="1200" dirty="0"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kern="1200" dirty="0">
                <a:latin typeface="Arial" panose="020B0604020202020204" pitchFamily="34" charset="0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3372" y="1181742"/>
            <a:ext cx="8753126" cy="4995545"/>
          </a:xfrm>
        </p:spPr>
        <p:txBody>
          <a:bodyPr>
            <a:noAutofit/>
          </a:bodyPr>
          <a:lstStyle/>
          <a:p>
            <a:r>
              <a:rPr lang="zh-CN" altLang="en-US" sz="2800" dirty="0"/>
              <a:t>1.改革开放以来，我国经济实现了</a:t>
            </a:r>
            <a:r>
              <a:rPr lang="zh-CN" altLang="en-US" sz="2800" dirty="0" smtClean="0"/>
              <a:t>_____</a:t>
            </a:r>
            <a:r>
              <a:rPr lang="en-US" altLang="zh-CN" sz="2800" dirty="0" smtClean="0"/>
              <a:t>__</a:t>
            </a:r>
            <a:r>
              <a:rPr lang="zh-CN" altLang="en-US" sz="2800" dirty="0" smtClean="0"/>
              <a:t>，</a:t>
            </a:r>
            <a:r>
              <a:rPr lang="zh-CN" altLang="en-US" sz="2800" dirty="0"/>
              <a:t>但也承受着巨大的人口、资源和环境_____。我们要努力构建新的</a:t>
            </a:r>
            <a:r>
              <a:rPr lang="zh-CN" altLang="en-US" sz="2800" dirty="0" smtClean="0"/>
              <a:t>______</a:t>
            </a:r>
            <a:r>
              <a:rPr lang="zh-CN" altLang="en-US" sz="2800" dirty="0"/>
              <a:t>，增强环保意识，</a:t>
            </a:r>
            <a:r>
              <a:rPr lang="zh-CN" altLang="en-US" sz="2800" dirty="0" smtClean="0"/>
              <a:t>走</a:t>
            </a:r>
            <a:r>
              <a:rPr lang="en-US" altLang="zh-CN" sz="2800" dirty="0" smtClean="0"/>
              <a:t>_____</a:t>
            </a:r>
            <a:r>
              <a:rPr lang="zh-CN" altLang="en-US" sz="2800" dirty="0" smtClean="0"/>
              <a:t>______</a:t>
            </a:r>
            <a:r>
              <a:rPr lang="zh-CN" altLang="en-US" sz="2800" dirty="0"/>
              <a:t>道路，建设美丽中国。</a:t>
            </a:r>
          </a:p>
          <a:p>
            <a:r>
              <a:rPr lang="zh-CN" altLang="en-US" sz="2800" dirty="0" smtClean="0"/>
              <a:t>2</a:t>
            </a:r>
            <a:r>
              <a:rPr lang="en-US" altLang="zh-CN" sz="2800" dirty="0" smtClean="0"/>
              <a:t>_</a:t>
            </a:r>
            <a:r>
              <a:rPr lang="zh-CN" altLang="en-US" sz="2800" dirty="0" smtClean="0"/>
              <a:t>.</a:t>
            </a:r>
            <a:r>
              <a:rPr lang="zh-CN" altLang="en-US" sz="2800" dirty="0"/>
              <a:t>______是我国的基本国情。我国人口基数大，给社会发展带来一系列_____，如人口与资源、人口与环境、人口与就业等矛盾。而人口日趋______、人口分布不均、人口基数大等问题______，在一定程度上了影响了经济社会的</a:t>
            </a:r>
            <a:r>
              <a:rPr lang="zh-CN" altLang="en-US" sz="2800" dirty="0" smtClean="0"/>
              <a:t>_</a:t>
            </a:r>
            <a:r>
              <a:rPr lang="en-US" altLang="zh-CN" sz="2800" dirty="0" smtClean="0"/>
              <a:t>___</a:t>
            </a:r>
            <a:r>
              <a:rPr lang="zh-CN" altLang="en-US" sz="2800" dirty="0" smtClean="0"/>
              <a:t>_____</a:t>
            </a:r>
            <a:r>
              <a:rPr lang="zh-CN" altLang="en-US" sz="2800" dirty="0"/>
              <a:t>发展。</a:t>
            </a:r>
          </a:p>
        </p:txBody>
      </p:sp>
      <p:sp>
        <p:nvSpPr>
          <p:cNvPr id="4" name="矩形 3"/>
          <p:cNvSpPr/>
          <p:nvPr/>
        </p:nvSpPr>
        <p:spPr>
          <a:xfrm>
            <a:off x="5865114" y="121997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快速发展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5244986" y="174319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压力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1532256" y="2203557"/>
            <a:ext cx="1726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</a:rPr>
              <a:t>生态文明 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3" y="2156415"/>
            <a:ext cx="218681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可持续发展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8" y="3356992"/>
            <a:ext cx="1726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人口众多 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3995939" y="388021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矛盾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6620365" y="440343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老龄化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5586" y="4926652"/>
            <a:ext cx="1366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相叠加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889691" y="5301208"/>
            <a:ext cx="162736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健康稳定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4986970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477" y="680720"/>
            <a:ext cx="8511004" cy="549656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3.人口问题的实质是</a:t>
            </a:r>
            <a:r>
              <a:rPr lang="en-US" altLang="zh-CN" sz="2800" dirty="0" smtClean="0"/>
              <a:t>___</a:t>
            </a:r>
            <a:r>
              <a:rPr lang="zh-CN" altLang="en-US" sz="2800" dirty="0" smtClean="0"/>
              <a:t>______。必须使人口发展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 smtClean="0"/>
              <a:t>与经济社会发展水平</a:t>
            </a:r>
            <a:r>
              <a:rPr lang="en-US" altLang="zh-CN" sz="2800" dirty="0" smtClean="0"/>
              <a:t>__</a:t>
            </a:r>
            <a:r>
              <a:rPr lang="zh-CN" altLang="en-US" sz="2800" dirty="0" smtClean="0"/>
              <a:t>_____、与资源环境承载能力</a:t>
            </a:r>
            <a:r>
              <a:rPr lang="en-US" altLang="zh-CN" sz="2800" dirty="0" smtClean="0"/>
              <a:t>__</a:t>
            </a:r>
            <a:r>
              <a:rPr lang="zh-CN" altLang="en-US" sz="2800" dirty="0" smtClean="0"/>
              <a:t>______，实现人口规模适度、人口结构优化等</a:t>
            </a:r>
            <a:r>
              <a:rPr lang="en-US" altLang="zh-CN" sz="2800" dirty="0" smtClean="0"/>
              <a:t>___</a:t>
            </a:r>
            <a:r>
              <a:rPr lang="zh-CN" altLang="en-US" sz="2800" dirty="0" smtClean="0"/>
              <a:t>_____。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_______是我国的一项基本国策，必须长期坚持。</a:t>
            </a:r>
          </a:p>
          <a:p>
            <a:r>
              <a:rPr lang="zh-CN" altLang="en-US" sz="2800" dirty="0" smtClean="0"/>
              <a:t>4.人口素质的高低，直接影响着</a:t>
            </a:r>
            <a:r>
              <a:rPr lang="en-US" altLang="zh-CN" sz="2800" dirty="0" smtClean="0"/>
              <a:t>___</a:t>
            </a:r>
            <a:r>
              <a:rPr lang="zh-CN" altLang="en-US" sz="2800" dirty="0" smtClean="0"/>
              <a:t>_____发展、资源有效利用和国家_</a:t>
            </a:r>
            <a:r>
              <a:rPr lang="en-US" altLang="zh-CN" sz="2800" dirty="0" smtClean="0"/>
              <a:t>__</a:t>
            </a:r>
            <a:r>
              <a:rPr lang="zh-CN" altLang="en-US" sz="2800" dirty="0" smtClean="0"/>
              <a:t>_____。当今世界，人力资源越来越成为推动经济社会发展的</a:t>
            </a:r>
            <a:r>
              <a:rPr lang="en-US" altLang="zh-CN" sz="2800" dirty="0" smtClean="0"/>
              <a:t>___</a:t>
            </a:r>
            <a:r>
              <a:rPr lang="zh-CN" altLang="en-US" sz="2800" dirty="0" smtClean="0"/>
              <a:t>______。只有全面提高_</a:t>
            </a:r>
            <a:r>
              <a:rPr lang="en-US" altLang="zh-CN" sz="2800" dirty="0" smtClean="0"/>
              <a:t>_</a:t>
            </a:r>
            <a:r>
              <a:rPr lang="zh-CN" altLang="en-US" sz="2800" dirty="0" smtClean="0"/>
              <a:t>_____，变人口压力为人力资源优势，才能推进我国从人口大国向</a:t>
            </a:r>
            <a:r>
              <a:rPr lang="en-US" altLang="zh-CN" sz="2800" dirty="0" smtClean="0"/>
              <a:t>_____</a:t>
            </a:r>
            <a:r>
              <a:rPr lang="zh-CN" altLang="en-US" sz="2800" dirty="0" smtClean="0"/>
              <a:t>__</a:t>
            </a:r>
            <a:r>
              <a:rPr lang="en-US" altLang="zh-CN" sz="2800" dirty="0" smtClean="0"/>
              <a:t>__</a:t>
            </a:r>
            <a:r>
              <a:rPr lang="zh-CN" altLang="en-US" sz="2800" dirty="0" smtClean="0"/>
              <a:t>____转变。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3851923" y="619550"/>
            <a:ext cx="1726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发展问题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51921" y="1142770"/>
            <a:ext cx="152037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相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协调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2501" y="1638730"/>
            <a:ext cx="1366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相适应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3232" y="2188709"/>
            <a:ext cx="1726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均衡发展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2926" y="2822254"/>
            <a:ext cx="162736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计划生育</a:t>
            </a:r>
          </a:p>
        </p:txBody>
      </p:sp>
      <p:sp>
        <p:nvSpPr>
          <p:cNvPr id="8" name="矩形 7"/>
          <p:cNvSpPr/>
          <p:nvPr/>
        </p:nvSpPr>
        <p:spPr>
          <a:xfrm>
            <a:off x="5578678" y="330550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经济社会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76056" y="5136296"/>
            <a:ext cx="4572000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人力资源</a:t>
            </a:r>
            <a:r>
              <a:rPr lang="zh-CN" altLang="en-US" sz="2800" b="1" dirty="0">
                <a:solidFill>
                  <a:srgbClr val="FF0000"/>
                </a:solidFill>
              </a:rPr>
              <a:t>强国</a:t>
            </a:r>
          </a:p>
        </p:txBody>
      </p:sp>
      <p:sp>
        <p:nvSpPr>
          <p:cNvPr id="10" name="矩形 9"/>
          <p:cNvSpPr/>
          <p:nvPr/>
        </p:nvSpPr>
        <p:spPr>
          <a:xfrm>
            <a:off x="3514529" y="3793411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综合竞争力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94518" y="4316631"/>
            <a:ext cx="2087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战略性资源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125168" y="4781318"/>
            <a:ext cx="1726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人口素质 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3176953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1" name="Picture 5" descr="000802e406ec096cfca3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3273" y="476678"/>
            <a:ext cx="4608513" cy="591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630741" y="2608695"/>
            <a:ext cx="4427537" cy="3748088"/>
            <a:chOff x="2758" y="1146"/>
            <a:chExt cx="2789" cy="2361"/>
          </a:xfrm>
        </p:grpSpPr>
        <p:pic>
          <p:nvPicPr>
            <p:cNvPr id="5124" name="Picture 7" descr="200804129143467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" y="1146"/>
              <a:ext cx="2789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Text Box 8"/>
            <p:cNvSpPr txBox="1">
              <a:spLocks noChangeArrowheads="1"/>
            </p:cNvSpPr>
            <p:nvPr/>
          </p:nvSpPr>
          <p:spPr bwMode="auto">
            <a:xfrm>
              <a:off x="3061" y="3103"/>
              <a:ext cx="2268" cy="40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Verdana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dirty="0">
                  <a:latin typeface="幼圆" pitchFamily="49" charset="-122"/>
                  <a:ea typeface="幼圆" pitchFamily="49" charset="-122"/>
                </a:rPr>
                <a:t>摩肩接踵的人群</a:t>
              </a: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0741" y="458603"/>
            <a:ext cx="4427537" cy="217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1913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4" descr="F2007061823495223664418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7" y="2348880"/>
            <a:ext cx="5076825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AutoShape 9"/>
          <p:cNvSpPr>
            <a:spLocks noChangeArrowheads="1"/>
          </p:cNvSpPr>
          <p:nvPr/>
        </p:nvSpPr>
        <p:spPr bwMode="auto">
          <a:xfrm>
            <a:off x="827585" y="333381"/>
            <a:ext cx="4105275" cy="2232025"/>
          </a:xfrm>
          <a:prstGeom prst="cloudCallout">
            <a:avLst>
              <a:gd name="adj1" fmla="val -44741"/>
              <a:gd name="adj2" fmla="val 69986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800" b="0" dirty="0">
                <a:ea typeface="华文行楷" pitchFamily="2" charset="-122"/>
              </a:rPr>
              <a:t>你说这人的素质，牌子上写的清清楚楚！</a:t>
            </a:r>
          </a:p>
        </p:txBody>
      </p:sp>
      <p:pic>
        <p:nvPicPr>
          <p:cNvPr id="6" name="Picture 25" descr="183407585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3812" y="589861"/>
            <a:ext cx="3985119" cy="3951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AutoShape 12"/>
          <p:cNvSpPr>
            <a:spLocks noChangeArrowheads="1"/>
          </p:cNvSpPr>
          <p:nvPr/>
        </p:nvSpPr>
        <p:spPr bwMode="auto">
          <a:xfrm>
            <a:off x="5456951" y="4387236"/>
            <a:ext cx="3315223" cy="1814537"/>
          </a:xfrm>
          <a:prstGeom prst="cloudCallout">
            <a:avLst>
              <a:gd name="adj1" fmla="val -19356"/>
              <a:gd name="adj2" fmla="val -106838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800" dirty="0">
                <a:ea typeface="华文隶书" pitchFamily="2" charset="-122"/>
              </a:rPr>
              <a:t>男女性别比例</a:t>
            </a:r>
            <a:r>
              <a:rPr lang="zh-CN" altLang="en-US" sz="2800" dirty="0" smtClean="0">
                <a:ea typeface="华文隶书" pitchFamily="2" charset="-122"/>
              </a:rPr>
              <a:t>失衡</a:t>
            </a:r>
            <a:r>
              <a:rPr lang="zh-CN" altLang="en-US" sz="2800" b="0" dirty="0" smtClean="0">
                <a:ea typeface="华文隶书" pitchFamily="2" charset="-122"/>
              </a:rPr>
              <a:t>！</a:t>
            </a:r>
            <a:endParaRPr lang="zh-CN" altLang="en-US" sz="2800" b="0" dirty="0"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8283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474669"/>
            <a:ext cx="39868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我国人口</a:t>
            </a:r>
            <a:r>
              <a:rPr lang="zh-CN" altLang="en-US" sz="36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国情：</a:t>
            </a:r>
            <a:endParaRPr lang="en-US" altLang="zh-CN" sz="3600" dirty="0" smtClean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36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人口</a:t>
            </a:r>
            <a:r>
              <a:rPr lang="zh-CN" altLang="en-US" sz="3600" b="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问题危害：</a:t>
            </a:r>
            <a:endParaRPr lang="zh-CN" altLang="en-US" sz="3600" b="0" dirty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35899" y="1125530"/>
            <a:ext cx="571582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①影响人口素质提高。</a:t>
            </a:r>
            <a:endParaRPr lang="en-US" altLang="zh-CN" sz="2800" b="0" dirty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②影响经济和社会可持续发展。</a:t>
            </a:r>
            <a:endParaRPr lang="en-US" altLang="zh-CN" sz="2800" b="0" dirty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2800" b="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③对社会就业、教育、资源和环境造成的压力日益沉重。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0784" y="2966479"/>
            <a:ext cx="5073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我国人口的特点：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132899" y="3612596"/>
            <a:ext cx="32752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）基本特点：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-180974" y="4420399"/>
            <a:ext cx="32752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）其他特点：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14306" y="3612017"/>
            <a:ext cx="6750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①人口基数</a:t>
            </a:r>
            <a:r>
              <a:rPr lang="zh-CN" altLang="en-US" sz="3200" b="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大；②</a:t>
            </a:r>
            <a:r>
              <a:rPr lang="zh-CN" altLang="en-US" sz="3200" b="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新人口素质偏低。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70118" y="4469371"/>
            <a:ext cx="6372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①人口老龄化的速度加剧； ②人口分布不均衡；③ 男女性别比例失衡；④人口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增速趋缓、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出生率降低</a:t>
            </a: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2960" y="5805493"/>
            <a:ext cx="28632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2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基本国策：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68613" y="5805488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0" dirty="0">
                <a:solidFill>
                  <a:srgbClr val="000099"/>
                </a:solidFill>
                <a:latin typeface="华文隶书" pitchFamily="2" charset="-122"/>
                <a:ea typeface="华文隶书" pitchFamily="2" charset="-122"/>
              </a:rPr>
              <a:t>计划生育</a:t>
            </a:r>
          </a:p>
        </p:txBody>
      </p:sp>
      <p:sp>
        <p:nvSpPr>
          <p:cNvPr id="2" name="矩形 1"/>
          <p:cNvSpPr/>
          <p:nvPr/>
        </p:nvSpPr>
        <p:spPr>
          <a:xfrm>
            <a:off x="3924903" y="47920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人口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问题依然严峻</a:t>
            </a:r>
            <a:endParaRPr lang="en-US" altLang="zh-CN" sz="3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306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" y="548685"/>
            <a:ext cx="915400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kern="0" dirty="0" smtClean="0">
                <a:effectLst/>
                <a:latin typeface="Times New Roman"/>
                <a:ea typeface="宋体"/>
                <a:cs typeface="宋体"/>
              </a:rPr>
              <a:t>5</a:t>
            </a:r>
            <a:r>
              <a:rPr lang="zh-CN" altLang="en-US" sz="2800" b="1" kern="0" dirty="0" smtClean="0">
                <a:effectLst/>
                <a:latin typeface="Times New Roman"/>
                <a:ea typeface="宋体"/>
                <a:cs typeface="宋体"/>
              </a:rPr>
              <a:t>、</a:t>
            </a:r>
            <a:r>
              <a:rPr lang="zh-CN" altLang="zh-CN" sz="2800" b="1" kern="0" dirty="0" smtClean="0">
                <a:effectLst/>
                <a:latin typeface="Times New Roman"/>
                <a:ea typeface="宋体"/>
                <a:cs typeface="宋体"/>
              </a:rPr>
              <a:t>为什么要坚持实行</a:t>
            </a:r>
            <a:r>
              <a:rPr lang="zh-CN" altLang="zh-CN" sz="2800" b="1" kern="100" dirty="0" smtClean="0">
                <a:effectLst/>
                <a:latin typeface="Times New Roman"/>
                <a:ea typeface="宋体"/>
              </a:rPr>
              <a:t>计划生育的这一项基本国策？</a:t>
            </a:r>
            <a:endParaRPr lang="zh-CN" altLang="zh-CN" sz="2800" kern="100" dirty="0" smtClean="0">
              <a:effectLst/>
              <a:latin typeface="Times New Roman"/>
              <a:ea typeface="宋体"/>
            </a:endParaRPr>
          </a:p>
          <a:p>
            <a:pPr algn="just">
              <a:spcAft>
                <a:spcPts val="0"/>
              </a:spcAft>
            </a:pPr>
            <a:r>
              <a:rPr lang="zh-CN" altLang="en-US" sz="2800" dirty="0" smtClean="0">
                <a:solidFill>
                  <a:srgbClr val="0000FF"/>
                </a:solidFill>
              </a:rPr>
              <a:t>①人口众多已经成为制约我国国民经济和社会发展的关键因素。人口过多给社会就业、教育、资源和环境造成的压力日益沉重，在一定程度上影响了经济社会的可持续发展。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（人口问题的危害）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pPr algn="just">
              <a:spcAft>
                <a:spcPts val="0"/>
              </a:spcAft>
            </a:pPr>
            <a:endParaRPr lang="zh-CN" altLang="en-US" sz="2800" b="1" dirty="0" smtClean="0">
              <a:solidFill>
                <a:srgbClr val="0000FF"/>
              </a:solidFill>
            </a:endParaRPr>
          </a:p>
          <a:p>
            <a:pPr algn="just">
              <a:spcAft>
                <a:spcPts val="0"/>
              </a:spcAft>
            </a:pPr>
            <a:r>
              <a:rPr lang="zh-CN" altLang="en-US" sz="2800" dirty="0" smtClean="0">
                <a:solidFill>
                  <a:srgbClr val="0000FF"/>
                </a:solidFill>
              </a:rPr>
              <a:t>②</a:t>
            </a:r>
            <a:r>
              <a:rPr lang="zh-CN" altLang="en-US" sz="2800" b="1" u="sng" dirty="0" smtClean="0">
                <a:solidFill>
                  <a:srgbClr val="0000FF"/>
                </a:solidFill>
              </a:rPr>
              <a:t>人口问题的实质是发展问题。</a:t>
            </a:r>
            <a:r>
              <a:rPr lang="zh-CN" altLang="en-US" sz="2800" dirty="0" smtClean="0">
                <a:solidFill>
                  <a:srgbClr val="0000FF"/>
                </a:solidFill>
              </a:rPr>
              <a:t>必须使人口发展与经济社会发展水平相协调、与资源环境承载能力相适应，实现人口规模适度、人口结构优化等均衡发展。</a:t>
            </a:r>
            <a:r>
              <a:rPr lang="zh-CN" altLang="en-US" sz="2800" b="1" u="sng" dirty="0" smtClean="0">
                <a:solidFill>
                  <a:srgbClr val="0000FF"/>
                </a:solidFill>
              </a:rPr>
              <a:t>必须坚持计划生育政策，促进人口均衡发展。</a:t>
            </a:r>
            <a:r>
              <a:rPr lang="zh-CN" altLang="en-US" sz="2800" dirty="0" smtClean="0">
                <a:solidFill>
                  <a:srgbClr val="0000FF"/>
                </a:solidFill>
              </a:rPr>
              <a:t>计划生育是我国的一项基本国策，必须长期坚持。</a:t>
            </a:r>
          </a:p>
          <a:p>
            <a:pPr algn="just">
              <a:spcAft>
                <a:spcPts val="0"/>
              </a:spcAft>
            </a:pPr>
            <a:r>
              <a:rPr lang="zh-CN" altLang="en-US" sz="2800" dirty="0" smtClean="0">
                <a:solidFill>
                  <a:srgbClr val="0000FF"/>
                </a:solidFill>
              </a:rPr>
              <a:t>因此，只有全面提高人口素质，变人口压力为人力资源优势，才能推进我国从人口大国向人力资源强国转变。</a:t>
            </a:r>
          </a:p>
          <a:p>
            <a:pPr algn="just">
              <a:spcAft>
                <a:spcPts val="0"/>
              </a:spcAft>
            </a:pPr>
            <a:endParaRPr lang="zh-CN" altLang="zh-CN" sz="2000" kern="100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31350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2267747" y="5348288"/>
            <a:ext cx="5870351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人口</a:t>
            </a:r>
            <a:r>
              <a:rPr lang="zh-CN" altLang="en-US" sz="4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增速趋缓</a:t>
            </a:r>
          </a:p>
        </p:txBody>
      </p:sp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33400"/>
            <a:ext cx="6376987" cy="481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  <p:sp>
        <p:nvSpPr>
          <p:cNvPr id="10244" name="文本框 8"/>
          <p:cNvSpPr txBox="1">
            <a:spLocks noChangeArrowheads="1"/>
          </p:cNvSpPr>
          <p:nvPr/>
        </p:nvSpPr>
        <p:spPr bwMode="auto">
          <a:xfrm>
            <a:off x="6156177" y="1844827"/>
            <a:ext cx="2987824" cy="255454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CC339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4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4000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左边图表说明了我国人口的什么特点？</a:t>
            </a:r>
          </a:p>
        </p:txBody>
      </p:sp>
    </p:spTree>
    <p:extLst>
      <p:ext uri="{BB962C8B-B14F-4D97-AF65-F5344CB8AC3E}">
        <p14:creationId xmlns:p14="http://schemas.microsoft.com/office/powerpoint/2010/main" xmlns="" val="74635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505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505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85058"/>
  <p:tag name="KSO_WM_TAG_VERSION" val="1.0"/>
  <p:tag name="KSO_WM_BEAUTIFY_FLAG" val="#wm#"/>
  <p:tag name="KSO_WM_TEMPLATE_THUMBS_INDEX" val="1、9、12、17、19、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5058"/>
</p:tagLst>
</file>

<file path=ppt/theme/theme1.xml><?xml version="1.0" encoding="utf-8"?>
<a:theme xmlns:a="http://schemas.openxmlformats.org/drawingml/2006/main" name="2_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F4E79"/>
      </a:accent1>
      <a:accent2>
        <a:srgbClr val="4D7BA3"/>
      </a:accent2>
      <a:accent3>
        <a:srgbClr val="A5A5A5"/>
      </a:accent3>
      <a:accent4>
        <a:srgbClr val="FFC000"/>
      </a:accent4>
      <a:accent5>
        <a:srgbClr val="5B9BD5"/>
      </a:accent5>
      <a:accent6>
        <a:srgbClr val="FFFFF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2209</Words>
  <Application>Microsoft Office PowerPoint</Application>
  <PresentationFormat>全屏显示(4:3)</PresentationFormat>
  <Paragraphs>124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2_自定义设计方案</vt:lpstr>
      <vt:lpstr>主题1</vt:lpstr>
      <vt:lpstr>第2单元 建设美丽中国 第3课 推进生态文明建设</vt:lpstr>
      <vt:lpstr>学习目标 </vt:lpstr>
      <vt:lpstr>课前预习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知识结构 </vt:lpstr>
      <vt:lpstr>典例精析 </vt:lpstr>
      <vt:lpstr>课堂训练 </vt:lpstr>
      <vt:lpstr>幻灯片 17</vt:lpstr>
      <vt:lpstr>幻灯片 18</vt:lpstr>
      <vt:lpstr>幻灯片 19</vt:lpstr>
      <vt:lpstr>幻灯片 20</vt:lpstr>
      <vt:lpstr>幻灯片 21</vt:lpstr>
      <vt:lpstr>参考答案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2018-12-17T00:49:49Z</dcterms:created>
  <dcterms:modified xsi:type="dcterms:W3CDTF">2019-02-18T03:42:26Z</dcterms:modified>
</cp:coreProperties>
</file>