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tags/tag8.xml" ContentType="application/vnd.openxmlformats-officedocument.presentationml.tag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ags/tag4.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tags/tag16.xml" ContentType="application/vnd.openxmlformats-officedocument.presentationml.tags+xml"/>
  <Override PartName="/ppt/tags/tag18.xml" ContentType="application/vnd.openxmlformats-officedocument.presentationml.tags+xml"/>
  <Override PartName="/ppt/tags/tag27.xml" ContentType="application/vnd.openxmlformats-officedocument.presentationml.tags+xml"/>
  <Override PartName="/docProps/custom.xml" ContentType="application/vnd.openxmlformats-officedocument.custom-properties+xml"/>
  <Override PartName="/ppt/tags/tag14.xml" ContentType="application/vnd.openxmlformats-officedocument.presentationml.tags+xml"/>
  <Override PartName="/ppt/tags/tag25.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tags/tag3.xml" ContentType="application/vnd.openxmlformats-officedocument.presentationml.tags+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ppt/tags/tag19.xml" ContentType="application/vnd.openxmlformats-officedocument.presentationml.tags+xml"/>
  <Override PartName="/ppt/tags/tag28.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tags/tag17.xml" ContentType="application/vnd.openxmlformats-officedocument.presentationml.tags+xml"/>
  <Override PartName="/ppt/tags/tag26.xml" ContentType="application/vnd.openxmlformats-officedocument.presentationml.tags+xml"/>
  <Override PartName="/ppt/slideLayouts/slideLayout10.xml" ContentType="application/vnd.openxmlformats-officedocument.presentationml.slideLayout+xml"/>
  <Override PartName="/ppt/tags/tag15.xml" ContentType="application/vnd.openxmlformats-officedocument.presentationml.tags+xml"/>
  <Override PartName="/ppt/tags/tag24.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59" r:id="rId1"/>
  </p:sldMasterIdLst>
  <p:sldIdLst>
    <p:sldId id="277" r:id="rId2"/>
    <p:sldId id="256" r:id="rId3"/>
    <p:sldId id="258" r:id="rId4"/>
    <p:sldId id="259" r:id="rId5"/>
    <p:sldId id="260" r:id="rId6"/>
    <p:sldId id="261" r:id="rId7"/>
    <p:sldId id="278" r:id="rId8"/>
    <p:sldId id="268" r:id="rId9"/>
    <p:sldId id="262" r:id="rId10"/>
    <p:sldId id="263" r:id="rId11"/>
    <p:sldId id="279" r:id="rId12"/>
    <p:sldId id="264" r:id="rId13"/>
    <p:sldId id="280" r:id="rId14"/>
    <p:sldId id="281" r:id="rId15"/>
    <p:sldId id="269" r:id="rId16"/>
    <p:sldId id="265" r:id="rId17"/>
    <p:sldId id="266" r:id="rId18"/>
    <p:sldId id="282" r:id="rId19"/>
    <p:sldId id="283" r:id="rId20"/>
    <p:sldId id="284" r:id="rId21"/>
    <p:sldId id="285" r:id="rId22"/>
    <p:sldId id="270" r:id="rId23"/>
    <p:sldId id="267" r:id="rId24"/>
    <p:sldId id="286" r:id="rId25"/>
    <p:sldId id="287" r:id="rId26"/>
    <p:sldId id="288" r:id="rId27"/>
    <p:sldId id="289" r:id="rId28"/>
    <p:sldId id="290" r:id="rId29"/>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987" autoAdjust="0"/>
    <p:restoredTop sz="82989" autoAdjust="0"/>
  </p:normalViewPr>
  <p:slideViewPr>
    <p:cSldViewPr snapToGrid="0">
      <p:cViewPr>
        <p:scale>
          <a:sx n="50" d="100"/>
          <a:sy n="50" d="100"/>
        </p:scale>
        <p:origin x="-2046" y="-486"/>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transition>
    <p:zo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内容">
    <p:spTree>
      <p:nvGrpSpPr>
        <p:cNvPr id="1" name=""/>
        <p:cNvGrpSpPr/>
        <p:nvPr/>
      </p:nvGrpSpPr>
      <p:grpSpPr>
        <a:xfrm>
          <a:off x="0" y="0"/>
          <a:ext cx="0" cy="0"/>
          <a:chOff x="0" y="0"/>
          <a:chExt cx="0" cy="0"/>
        </a:xfrm>
      </p:grpSpPr>
      <p:sp>
        <p:nvSpPr>
          <p:cNvPr id="6" name="箭头: 五边形 5"/>
          <p:cNvSpPr/>
          <p:nvPr/>
        </p:nvSpPr>
        <p:spPr>
          <a:xfrm>
            <a:off x="0" y="626157"/>
            <a:ext cx="682171" cy="394606"/>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760FBDFE-C587-4B4C-A407-44438C67B59E}" type="datetimeFigureOut">
              <a:rPr lang="zh-CN" altLang="en-US" smtClean="0"/>
              <a:pPr/>
              <a:t>2019/2/18</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nvPr>
        </p:nvSpPr>
        <p:spPr>
          <a:xfrm>
            <a:off x="838200" y="551543"/>
            <a:ext cx="10515600" cy="5558971"/>
          </a:xfrm>
          <a:prstGeom prst="rect">
            <a:avLst/>
          </a:prstGeo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transition>
    <p:zo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9600" y="1600201"/>
            <a:ext cx="109728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zo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transition>
    <p:zo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transition>
    <p:zo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zo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smtClean="0"/>
          </a:p>
        </p:txBody>
      </p:sp>
      <p:sp>
        <p:nvSpPr>
          <p:cNvPr id="4" name="文本占位符 3"/>
          <p:cNvSpPr>
            <a:spLocks noGrp="1"/>
          </p:cNvSpPr>
          <p:nvPr>
            <p:ph type="body" sz="half" idx="2"/>
          </p:nvPr>
        </p:nvSpPr>
        <p:spPr>
          <a:xfrm>
            <a:off x="2389717"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zo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58" r:id="rId12"/>
  </p:sldLayoutIdLst>
  <p:transition>
    <p:zoom/>
  </p:transition>
  <p:timing>
    <p:tnLst>
      <p:par>
        <p:cTn id="1" dur="indefinite" restart="never" nodeType="tmRoot"/>
      </p:par>
    </p:tnLst>
  </p:timing>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ea typeface="宋体" pitchFamily="2" charset="-122"/>
        </a:defRPr>
      </a:lvl2pPr>
      <a:lvl3pPr algn="ctr" rtl="0" eaLnBrk="1" fontAlgn="base" hangingPunct="1">
        <a:spcBef>
          <a:spcPct val="0"/>
        </a:spcBef>
        <a:spcAft>
          <a:spcPct val="0"/>
        </a:spcAft>
        <a:defRPr sz="4400">
          <a:solidFill>
            <a:schemeClr val="tx2"/>
          </a:solidFill>
          <a:latin typeface="Arial" charset="0"/>
          <a:ea typeface="宋体" pitchFamily="2" charset="-122"/>
        </a:defRPr>
      </a:lvl3pPr>
      <a:lvl4pPr algn="ctr" rtl="0" eaLnBrk="1" fontAlgn="base" hangingPunct="1">
        <a:spcBef>
          <a:spcPct val="0"/>
        </a:spcBef>
        <a:spcAft>
          <a:spcPct val="0"/>
        </a:spcAft>
        <a:defRPr sz="4400">
          <a:solidFill>
            <a:schemeClr val="tx2"/>
          </a:solidFill>
          <a:latin typeface="Arial" charset="0"/>
          <a:ea typeface="宋体" pitchFamily="2" charset="-122"/>
        </a:defRPr>
      </a:lvl4pPr>
      <a:lvl5pPr algn="ctr" rtl="0" eaLnBrk="1" fontAlgn="base" hangingPunct="1">
        <a:spcBef>
          <a:spcPct val="0"/>
        </a:spcBef>
        <a:spcAft>
          <a:spcPct val="0"/>
        </a:spcAft>
        <a:defRPr sz="4400">
          <a:solidFill>
            <a:schemeClr val="tx2"/>
          </a:solidFill>
          <a:latin typeface="Arial" charset="0"/>
          <a:ea typeface="宋体" pitchFamily="2" charset="-122"/>
        </a:defRPr>
      </a:lvl5pPr>
      <a:lvl6pPr marL="457200" algn="ctr" rtl="0" eaLnBrk="1" fontAlgn="base" hangingPunct="1">
        <a:spcBef>
          <a:spcPct val="0"/>
        </a:spcBef>
        <a:spcAft>
          <a:spcPct val="0"/>
        </a:spcAft>
        <a:defRPr sz="4400">
          <a:solidFill>
            <a:schemeClr val="tx2"/>
          </a:solidFill>
          <a:latin typeface="Arial" charset="0"/>
          <a:ea typeface="宋体" pitchFamily="2" charset="-122"/>
        </a:defRPr>
      </a:lvl6pPr>
      <a:lvl7pPr marL="914400" algn="ctr" rtl="0" eaLnBrk="1" fontAlgn="base" hangingPunct="1">
        <a:spcBef>
          <a:spcPct val="0"/>
        </a:spcBef>
        <a:spcAft>
          <a:spcPct val="0"/>
        </a:spcAft>
        <a:defRPr sz="4400">
          <a:solidFill>
            <a:schemeClr val="tx2"/>
          </a:solidFill>
          <a:latin typeface="Arial" charset="0"/>
          <a:ea typeface="宋体" pitchFamily="2" charset="-122"/>
        </a:defRPr>
      </a:lvl7pPr>
      <a:lvl8pPr marL="1371600" algn="ctr" rtl="0" eaLnBrk="1" fontAlgn="base" hangingPunct="1">
        <a:spcBef>
          <a:spcPct val="0"/>
        </a:spcBef>
        <a:spcAft>
          <a:spcPct val="0"/>
        </a:spcAft>
        <a:defRPr sz="4400">
          <a:solidFill>
            <a:schemeClr val="tx2"/>
          </a:solidFill>
          <a:latin typeface="Arial" charset="0"/>
          <a:ea typeface="宋体" pitchFamily="2" charset="-122"/>
        </a:defRPr>
      </a:lvl8pPr>
      <a:lvl9pPr marL="1828800" algn="ctr" rtl="0" eaLnBrk="1" fontAlgn="base" hangingPunct="1">
        <a:spcBef>
          <a:spcPct val="0"/>
        </a:spcBef>
        <a:spcAft>
          <a:spcPct val="0"/>
        </a:spcAft>
        <a:defRPr sz="4400">
          <a:solidFill>
            <a:schemeClr val="tx2"/>
          </a:solidFill>
          <a:latin typeface="Arial"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0.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1.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2.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3.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4.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5.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7.xml"/><Relationship Id="rId1" Type="http://schemas.openxmlformats.org/officeDocument/2006/relationships/tags" Target="../tags/tag16.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7.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8.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9.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0.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1.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2.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3.xml"/></Relationships>
</file>

<file path=ppt/slides/_rels/slide2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Layout" Target="../slideLayouts/slideLayout7.xml"/><Relationship Id="rId1" Type="http://schemas.openxmlformats.org/officeDocument/2006/relationships/tags" Target="../tags/tag24.xml"/><Relationship Id="rId4" Type="http://schemas.openxmlformats.org/officeDocument/2006/relationships/image" Target="https://ss0.bdstatic.com/70cFvHSh_Q1YnxGkpoWK1HF6hhy/it/u=348443592,3506237862%25252526fm=27%25252526gp=0.jpg" TargetMode="Externa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5.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6.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7.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8.xml"/></Relationships>
</file>

<file path=ppt/slides/_rels/slide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3.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5.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6.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7.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8.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stretch>
            <a:fillRect/>
          </a:stretch>
        </p:blipFill>
        <p:spPr>
          <a:xfrm>
            <a:off x="-26035" y="35560"/>
            <a:ext cx="10319385" cy="6786880"/>
          </a:xfrm>
          <a:prstGeom prst="rect">
            <a:avLst/>
          </a:prstGeom>
        </p:spPr>
      </p:pic>
    </p:spTree>
    <p:custDataLst>
      <p:tags r:id="rId1"/>
    </p:custDataLst>
  </p:cSld>
  <p:clrMapOvr>
    <a:masterClrMapping/>
  </p:clrMapOvr>
  <p:transition>
    <p:zoom/>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274638"/>
            <a:ext cx="10972800" cy="1143000"/>
          </a:xfrm>
          <a:prstGeom prst="rect">
            <a:avLst/>
          </a:prstGeom>
        </p:spPr>
        <p:txBody>
          <a:bodyPr>
            <a:normAutofit fontScale="90000"/>
          </a:bodyPr>
          <a:lstStyle/>
          <a:p>
            <a:r>
              <a:rPr lang="zh-CN" altLang="en-US"/>
              <a:t>问题探究</a:t>
            </a:r>
            <a:r>
              <a:rPr lang="en-US" altLang="zh-CN"/>
              <a:t>1</a:t>
            </a:r>
            <a:r>
              <a:rPr lang="zh-CN" altLang="en-US"/>
              <a:t>.科学发展，为什么要坚持以人为本？</a:t>
            </a:r>
          </a:p>
        </p:txBody>
      </p:sp>
      <p:sp>
        <p:nvSpPr>
          <p:cNvPr id="3" name="内容占位符 2"/>
          <p:cNvSpPr>
            <a:spLocks noGrp="1"/>
          </p:cNvSpPr>
          <p:nvPr>
            <p:ph idx="4294967295"/>
          </p:nvPr>
        </p:nvSpPr>
        <p:spPr>
          <a:xfrm>
            <a:off x="0" y="1600200"/>
            <a:ext cx="10972800" cy="4525963"/>
          </a:xfrm>
          <a:prstGeom prst="rect">
            <a:avLst/>
          </a:prstGeom>
        </p:spPr>
        <p:txBody>
          <a:bodyPr/>
          <a:lstStyle/>
          <a:p>
            <a:r>
              <a:rPr lang="zh-CN" altLang="en-US" sz="4800" dirty="0">
                <a:solidFill>
                  <a:srgbClr val="FF0000"/>
                </a:solidFill>
                <a:sym typeface="黑体" panose="02010609060101010101" pitchFamily="2" charset="-122"/>
              </a:rPr>
              <a:t>指导学生分组结合自己的实际展开讨论。</a:t>
            </a:r>
            <a:endParaRPr lang="zh-CN" altLang="en-US" sz="4800" kern="1200" dirty="0">
              <a:solidFill>
                <a:srgbClr val="FF0000"/>
              </a:solidFill>
              <a:latin typeface="+mn-lt"/>
              <a:ea typeface="+mn-ea"/>
              <a:cs typeface="+mn-cs"/>
              <a:sym typeface="黑体" panose="02010609060101010101" pitchFamily="2" charset="-122"/>
            </a:endParaRPr>
          </a:p>
          <a:p>
            <a:endParaRPr lang="zh-CN" altLang="en-US" sz="4800"/>
          </a:p>
        </p:txBody>
      </p:sp>
    </p:spTree>
    <p:custDataLst>
      <p:tags r:id="rId1"/>
    </p:custDataLst>
  </p:cSld>
  <p:clrMapOvr>
    <a:masterClrMapping/>
  </p:clrMapOvr>
  <p:transition>
    <p:zoom/>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274638"/>
            <a:ext cx="10972800" cy="1143000"/>
          </a:xfrm>
          <a:prstGeom prst="rect">
            <a:avLst/>
          </a:prstGeom>
        </p:spPr>
        <p:txBody>
          <a:bodyPr/>
          <a:lstStyle/>
          <a:p>
            <a:r>
              <a:rPr lang="zh-CN" altLang="en-US"/>
              <a:t>共同总结</a:t>
            </a:r>
          </a:p>
        </p:txBody>
      </p:sp>
      <p:sp>
        <p:nvSpPr>
          <p:cNvPr id="3" name="内容占位符 2"/>
          <p:cNvSpPr>
            <a:spLocks noGrp="1"/>
          </p:cNvSpPr>
          <p:nvPr>
            <p:ph idx="4294967295"/>
          </p:nvPr>
        </p:nvSpPr>
        <p:spPr>
          <a:xfrm>
            <a:off x="0" y="1600200"/>
            <a:ext cx="10972800" cy="4525963"/>
          </a:xfrm>
          <a:prstGeom prst="rect">
            <a:avLst/>
          </a:prstGeom>
        </p:spPr>
        <p:txBody>
          <a:bodyPr/>
          <a:lstStyle/>
          <a:p>
            <a:r>
              <a:rPr lang="zh-CN" altLang="en-US"/>
              <a:t>发展要以满足人民群众的生存和发展需要为目的。经济的发展，不能忽视人的存在、人的利益和人的发展，要时刻把关系人民群众切身利益的问题放在首位。坚持科学发展，要依靠人民群众，尊重人民的主体地位，发挥人民的首创精神。坚持科学发展，就是由人民共享发展成果，走共同富裕道路。</a:t>
            </a:r>
          </a:p>
        </p:txBody>
      </p:sp>
    </p:spTree>
    <p:custDataLst>
      <p:tags r:id="rId1"/>
    </p:custData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274638"/>
            <a:ext cx="10972800" cy="1143000"/>
          </a:xfrm>
          <a:prstGeom prst="rect">
            <a:avLst/>
          </a:prstGeom>
        </p:spPr>
        <p:txBody>
          <a:bodyPr/>
          <a:lstStyle/>
          <a:p>
            <a:r>
              <a:rPr lang="zh-CN" altLang="en-US"/>
              <a:t>问题探究</a:t>
            </a:r>
            <a:r>
              <a:rPr lang="en-US" altLang="zh-CN"/>
              <a:t>2</a:t>
            </a:r>
            <a:r>
              <a:rPr lang="zh-CN" altLang="en-US"/>
              <a:t>.如何实现人与自然的协调发展。</a:t>
            </a:r>
          </a:p>
        </p:txBody>
      </p:sp>
      <p:sp>
        <p:nvSpPr>
          <p:cNvPr id="3" name="内容占位符 2"/>
          <p:cNvSpPr>
            <a:spLocks noGrp="1"/>
          </p:cNvSpPr>
          <p:nvPr>
            <p:ph idx="4294967295"/>
          </p:nvPr>
        </p:nvSpPr>
        <p:spPr>
          <a:xfrm>
            <a:off x="0" y="1600200"/>
            <a:ext cx="10972800" cy="4525963"/>
          </a:xfrm>
          <a:prstGeom prst="rect">
            <a:avLst/>
          </a:prstGeom>
        </p:spPr>
        <p:txBody>
          <a:bodyPr/>
          <a:lstStyle/>
          <a:p>
            <a:r>
              <a:rPr lang="zh-CN" altLang="en-US" sz="4800" dirty="0">
                <a:solidFill>
                  <a:srgbClr val="FF0000"/>
                </a:solidFill>
                <a:sym typeface="黑体" panose="02010609060101010101" pitchFamily="2" charset="-122"/>
              </a:rPr>
              <a:t>指导学生分组结合自己的实际展开讨论。</a:t>
            </a:r>
            <a:endParaRPr lang="zh-CN" altLang="en-US" kern="1200" dirty="0">
              <a:solidFill>
                <a:srgbClr val="FF0000"/>
              </a:solidFill>
              <a:latin typeface="+mn-lt"/>
              <a:ea typeface="+mn-ea"/>
              <a:cs typeface="+mn-cs"/>
              <a:sym typeface="黑体" panose="02010609060101010101" pitchFamily="2" charset="-122"/>
            </a:endParaRPr>
          </a:p>
          <a:p>
            <a:endParaRPr lang="zh-CN" altLang="en-US"/>
          </a:p>
        </p:txBody>
      </p:sp>
    </p:spTree>
    <p:custDataLst>
      <p:tags r:id="rId1"/>
    </p:custDataLst>
  </p:cSld>
  <p:clrMapOvr>
    <a:masterClrMapping/>
  </p:clrMapOvr>
  <p:transition>
    <p:zoom/>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274638"/>
            <a:ext cx="10972800" cy="1143000"/>
          </a:xfrm>
          <a:prstGeom prst="rect">
            <a:avLst/>
          </a:prstGeom>
        </p:spPr>
        <p:txBody>
          <a:bodyPr/>
          <a:lstStyle/>
          <a:p>
            <a:r>
              <a:rPr lang="zh-CN" altLang="en-US"/>
              <a:t>共同总结</a:t>
            </a:r>
          </a:p>
        </p:txBody>
      </p:sp>
      <p:sp>
        <p:nvSpPr>
          <p:cNvPr id="3" name="内容占位符 2"/>
          <p:cNvSpPr>
            <a:spLocks noGrp="1"/>
          </p:cNvSpPr>
          <p:nvPr>
            <p:ph idx="4294967295"/>
          </p:nvPr>
        </p:nvSpPr>
        <p:spPr>
          <a:xfrm>
            <a:off x="0" y="1600200"/>
            <a:ext cx="10972800" cy="4525963"/>
          </a:xfrm>
          <a:prstGeom prst="rect">
            <a:avLst/>
          </a:prstGeom>
        </p:spPr>
        <p:txBody>
          <a:bodyPr/>
          <a:lstStyle/>
          <a:p>
            <a:r>
              <a:rPr lang="zh-CN" altLang="en-US"/>
              <a:t>实现人与自然和谐相处，是落实科学发展观的重要内容和必然要求。我们要坚持节约资源和保护环境的基本国策，着力推进绿色发展、循环发展、低碳发展，在生产生活中节约资源，保护环境，人与环境的协调发展。</a:t>
            </a:r>
          </a:p>
        </p:txBody>
      </p:sp>
    </p:spTree>
    <p:custDataLst>
      <p:tags r:id="rId1"/>
    </p:custData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274638"/>
            <a:ext cx="10972800" cy="1143000"/>
          </a:xfrm>
          <a:prstGeom prst="rect">
            <a:avLst/>
          </a:prstGeom>
        </p:spPr>
        <p:txBody>
          <a:bodyPr>
            <a:normAutofit/>
          </a:bodyPr>
          <a:lstStyle/>
          <a:p>
            <a:r>
              <a:rPr lang="zh-CN" altLang="en-US"/>
              <a:t>问题探究</a:t>
            </a:r>
            <a:r>
              <a:rPr lang="en-US" altLang="zh-CN"/>
              <a:t>3.如何走可持续发展之路？</a:t>
            </a:r>
          </a:p>
        </p:txBody>
      </p:sp>
      <p:sp>
        <p:nvSpPr>
          <p:cNvPr id="3" name="内容占位符 2"/>
          <p:cNvSpPr>
            <a:spLocks noGrp="1"/>
          </p:cNvSpPr>
          <p:nvPr>
            <p:ph idx="4294967295"/>
          </p:nvPr>
        </p:nvSpPr>
        <p:spPr>
          <a:xfrm>
            <a:off x="0" y="1600200"/>
            <a:ext cx="10972800" cy="4525963"/>
          </a:xfrm>
          <a:prstGeom prst="rect">
            <a:avLst/>
          </a:prstGeom>
        </p:spPr>
        <p:txBody>
          <a:bodyPr/>
          <a:lstStyle/>
          <a:p>
            <a:r>
              <a:rPr lang="zh-CN" altLang="en-US" sz="4800" dirty="0">
                <a:solidFill>
                  <a:srgbClr val="FF0000"/>
                </a:solidFill>
                <a:sym typeface="黑体" panose="02010609060101010101" pitchFamily="2" charset="-122"/>
              </a:rPr>
              <a:t>指导学生分组结合自己的实际展开讨论。</a:t>
            </a:r>
            <a:endParaRPr lang="zh-CN" altLang="en-US" sz="4800" kern="1200" dirty="0">
              <a:solidFill>
                <a:srgbClr val="FF0000"/>
              </a:solidFill>
              <a:latin typeface="+mn-lt"/>
              <a:ea typeface="+mn-ea"/>
              <a:cs typeface="+mn-cs"/>
              <a:sym typeface="黑体" panose="02010609060101010101" pitchFamily="2" charset="-122"/>
            </a:endParaRPr>
          </a:p>
          <a:p>
            <a:endParaRPr lang="zh-CN" altLang="en-US" sz="4800"/>
          </a:p>
        </p:txBody>
      </p:sp>
    </p:spTree>
    <p:custDataLst>
      <p:tags r:id="rId1"/>
    </p:custDataLst>
  </p:cSld>
  <p:clrMapOvr>
    <a:masterClrMapping/>
  </p:clrMapOvr>
  <p:transition>
    <p:zoom/>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274638"/>
            <a:ext cx="10972800" cy="1143000"/>
          </a:xfrm>
          <a:prstGeom prst="rect">
            <a:avLst/>
          </a:prstGeom>
        </p:spPr>
        <p:txBody>
          <a:bodyPr/>
          <a:lstStyle/>
          <a:p>
            <a:r>
              <a:rPr lang="zh-CN" altLang="en-US"/>
              <a:t>共同总结</a:t>
            </a:r>
          </a:p>
        </p:txBody>
      </p:sp>
      <p:sp>
        <p:nvSpPr>
          <p:cNvPr id="3" name="内容占位符 2"/>
          <p:cNvSpPr>
            <a:spLocks noGrp="1"/>
          </p:cNvSpPr>
          <p:nvPr>
            <p:ph idx="4294967295"/>
          </p:nvPr>
        </p:nvSpPr>
        <p:spPr>
          <a:xfrm>
            <a:off x="0" y="1600200"/>
            <a:ext cx="10972800" cy="4525963"/>
          </a:xfrm>
          <a:prstGeom prst="rect">
            <a:avLst/>
          </a:prstGeom>
        </p:spPr>
        <p:txBody>
          <a:bodyPr/>
          <a:lstStyle/>
          <a:p>
            <a:r>
              <a:rPr lang="zh-CN" altLang="en-US"/>
              <a:t>可持续发展就是既满足当代人的需要，又不对后代人满足其自身需求的能力构成危害的发展，还要为后代人的发展创造条件。我们要珍惜资源，善待环境，要努力转变高消耗、高污染的经济发展方式，在生态系统可能的承载能力范围内确定自己的消耗标准，增加利用资源的科技含量，提高资源的利用效率，把推动经济发展的立足点转到高质量的效益上来。</a:t>
            </a:r>
          </a:p>
        </p:txBody>
      </p:sp>
    </p:spTree>
    <p:custDataLst>
      <p:tags r:id="rId1"/>
    </p:custData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274638"/>
            <a:ext cx="10972800" cy="1143000"/>
          </a:xfrm>
          <a:prstGeom prst="rect">
            <a:avLst/>
          </a:prstGeom>
        </p:spPr>
        <p:txBody>
          <a:bodyPr/>
          <a:lstStyle/>
          <a:p>
            <a:r>
              <a:rPr lang="zh-CN" altLang="zh-CN" dirty="0">
                <a:solidFill>
                  <a:srgbClr val="B8650A"/>
                </a:solidFill>
                <a:latin typeface="Arial" panose="020B0604020202020204" pitchFamily="34" charset="0"/>
                <a:ea typeface="黑体" panose="02010609060101010101" pitchFamily="2" charset="-122"/>
                <a:sym typeface="+mn-ea"/>
              </a:rPr>
              <a:t>知识结构</a:t>
            </a:r>
            <a:r>
              <a:rPr lang="zh-CN" altLang="zh-CN" dirty="0">
                <a:solidFill>
                  <a:srgbClr val="B8650A"/>
                </a:solidFill>
                <a:latin typeface="Arial" panose="020B0604020202020204" pitchFamily="34" charset="0"/>
                <a:ea typeface="黑体" panose="02010609060101010101" pitchFamily="2" charset="-122"/>
              </a:rPr>
              <a:t/>
            </a:r>
            <a:br>
              <a:rPr lang="zh-CN" altLang="zh-CN" dirty="0">
                <a:solidFill>
                  <a:srgbClr val="B8650A"/>
                </a:solidFill>
                <a:latin typeface="Arial" panose="020B0604020202020204" pitchFamily="34" charset="0"/>
                <a:ea typeface="黑体" panose="02010609060101010101" pitchFamily="2" charset="-122"/>
              </a:rPr>
            </a:br>
            <a:endParaRPr lang="zh-CN" altLang="en-US"/>
          </a:p>
        </p:txBody>
      </p:sp>
      <p:pic>
        <p:nvPicPr>
          <p:cNvPr id="26" name="图片 1"/>
          <p:cNvPicPr>
            <a:picLocks noGrp="1" noChangeAspect="1"/>
          </p:cNvPicPr>
          <p:nvPr>
            <p:ph idx="4294967295"/>
          </p:nvPr>
        </p:nvPicPr>
        <p:blipFill>
          <a:blip r:embed="rId3"/>
          <a:stretch>
            <a:fillRect/>
          </a:stretch>
        </p:blipFill>
        <p:spPr>
          <a:xfrm>
            <a:off x="0" y="2260600"/>
            <a:ext cx="12255500" cy="3048000"/>
          </a:xfrm>
          <a:prstGeom prst="rect">
            <a:avLst/>
          </a:prstGeom>
          <a:noFill/>
          <a:ln w="9525">
            <a:noFill/>
          </a:ln>
        </p:spPr>
      </p:pic>
    </p:spTree>
    <p:custDataLst>
      <p:tags r:id="rId1"/>
    </p:custDataLst>
  </p:cSld>
  <p:clrMapOvr>
    <a:masterClrMapping/>
  </p:clrMapOvr>
  <p:transition>
    <p:zoom/>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274638"/>
            <a:ext cx="10972800" cy="1143000"/>
          </a:xfrm>
          <a:prstGeom prst="rect">
            <a:avLst/>
          </a:prstGeom>
        </p:spPr>
        <p:txBody>
          <a:bodyPr/>
          <a:lstStyle/>
          <a:p>
            <a:r>
              <a:rPr lang="zh-CN" altLang="zh-CN" dirty="0">
                <a:sym typeface="宋体" panose="02010600030101010101" pitchFamily="2" charset="-122"/>
              </a:rPr>
              <a:t>典例精析</a:t>
            </a:r>
            <a:r>
              <a:rPr lang="zh-CN" altLang="zh-CN" kern="1200" dirty="0">
                <a:latin typeface="+mj-lt"/>
                <a:ea typeface="+mj-ea"/>
                <a:cs typeface="+mj-cs"/>
                <a:sym typeface="宋体" panose="02010600030101010101" pitchFamily="2" charset="-122"/>
              </a:rPr>
              <a:t/>
            </a:r>
            <a:br>
              <a:rPr lang="zh-CN" altLang="zh-CN" kern="1200" dirty="0">
                <a:latin typeface="+mj-lt"/>
                <a:ea typeface="+mj-ea"/>
                <a:cs typeface="+mj-cs"/>
                <a:sym typeface="宋体" panose="02010600030101010101" pitchFamily="2" charset="-122"/>
              </a:rPr>
            </a:br>
            <a:endParaRPr lang="zh-CN" altLang="en-US"/>
          </a:p>
        </p:txBody>
      </p:sp>
      <p:sp>
        <p:nvSpPr>
          <p:cNvPr id="3" name="内容占位符 2"/>
          <p:cNvSpPr>
            <a:spLocks noGrp="1"/>
          </p:cNvSpPr>
          <p:nvPr>
            <p:ph idx="4294967295"/>
          </p:nvPr>
        </p:nvSpPr>
        <p:spPr>
          <a:xfrm>
            <a:off x="0" y="1273175"/>
            <a:ext cx="10699750" cy="4903788"/>
          </a:xfrm>
          <a:prstGeom prst="rect">
            <a:avLst/>
          </a:prstGeom>
        </p:spPr>
        <p:txBody>
          <a:bodyPr/>
          <a:lstStyle/>
          <a:p>
            <a:r>
              <a:rPr lang="zh-CN" altLang="en-US"/>
              <a:t>例</a:t>
            </a:r>
            <a:r>
              <a:rPr lang="en-US" altLang="zh-CN"/>
              <a:t>1</a:t>
            </a:r>
            <a:r>
              <a:rPr lang="zh-CN" altLang="en-US"/>
              <a:t>、（2018年海南省中考）2017年，为了贯彻落实国家新修订的环境保护法等法律，我省人大常委会再次对《海南省环境保护条例》进行修订。这一举措（   ）</a:t>
            </a:r>
          </a:p>
          <a:p>
            <a:r>
              <a:rPr lang="zh-CN" altLang="en-US"/>
              <a:t>A．为绿水青山筑起法律屏障</a:t>
            </a:r>
          </a:p>
          <a:p>
            <a:r>
              <a:rPr lang="zh-CN" altLang="en-US"/>
              <a:t>B．是为了维护法律的权威和尊严</a:t>
            </a:r>
          </a:p>
          <a:p>
            <a:r>
              <a:rPr lang="zh-CN" altLang="en-US"/>
              <a:t>C．能从根本上解决我省的环境问题</a:t>
            </a:r>
          </a:p>
          <a:p>
            <a:r>
              <a:rPr lang="zh-CN" altLang="en-US"/>
              <a:t>D．表明我省把环境立法工作放在首要位</a:t>
            </a:r>
          </a:p>
        </p:txBody>
      </p:sp>
    </p:spTree>
    <p:custDataLst>
      <p:tags r:id="rId1"/>
    </p:custDataLst>
  </p:cSld>
  <p:clrMapOvr>
    <a:masterClrMapping/>
  </p:clrMapOvr>
  <p:transition>
    <p:zoom/>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274638"/>
            <a:ext cx="10972800" cy="1143000"/>
          </a:xfrm>
          <a:prstGeom prst="rect">
            <a:avLst/>
          </a:prstGeom>
        </p:spPr>
        <p:txBody>
          <a:bodyPr/>
          <a:lstStyle/>
          <a:p>
            <a:r>
              <a:rPr lang="zh-CN" altLang="en-US"/>
              <a:t>答案解析</a:t>
            </a:r>
          </a:p>
        </p:txBody>
      </p:sp>
      <p:sp>
        <p:nvSpPr>
          <p:cNvPr id="3" name="内容占位符 2"/>
          <p:cNvSpPr>
            <a:spLocks noGrp="1"/>
          </p:cNvSpPr>
          <p:nvPr>
            <p:ph idx="4294967295"/>
          </p:nvPr>
        </p:nvSpPr>
        <p:spPr>
          <a:xfrm>
            <a:off x="0" y="1600200"/>
            <a:ext cx="10972800" cy="4525963"/>
          </a:xfrm>
          <a:prstGeom prst="rect">
            <a:avLst/>
          </a:prstGeom>
        </p:spPr>
        <p:txBody>
          <a:bodyPr/>
          <a:lstStyle/>
          <a:p>
            <a:r>
              <a:rPr lang="zh-CN" altLang="en-US">
                <a:solidFill>
                  <a:srgbClr val="FF0000"/>
                </a:solidFill>
              </a:rPr>
              <a:t>【答案】A</a:t>
            </a:r>
          </a:p>
          <a:p>
            <a:r>
              <a:rPr lang="zh-CN" altLang="en-US">
                <a:solidFill>
                  <a:srgbClr val="FF0000"/>
                </a:solidFill>
              </a:rPr>
              <a:t>【解析】海南省人大常委会的这一做法有利于为维护青山绿水提供法律保障，A的说法正确且符合题意，应入选。B的说法错误，采取这一举措的目的是保护环境；C的说法夸大了这一举措对于解决环境问题的意义；D的说法错误，经济建设是现阶段我国一切工作的中心，因此海南省也应将经济建设摆在首要地位。这三项应排除。故该题选A。</a:t>
            </a:r>
          </a:p>
        </p:txBody>
      </p:sp>
    </p:spTree>
    <p:custDataLst>
      <p:tags r:id="rId1"/>
    </p:custData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0" y="708025"/>
            <a:ext cx="10817225" cy="5468938"/>
          </a:xfrm>
          <a:prstGeom prst="rect">
            <a:avLst/>
          </a:prstGeom>
        </p:spPr>
        <p:txBody>
          <a:bodyPr/>
          <a:lstStyle/>
          <a:p>
            <a:r>
              <a:rPr lang="zh-CN" altLang="en-US"/>
              <a:t>例</a:t>
            </a:r>
            <a:r>
              <a:rPr lang="en-US" altLang="zh-CN"/>
              <a:t>2</a:t>
            </a:r>
            <a:r>
              <a:rPr lang="zh-CN" altLang="en-US"/>
              <a:t>、（2018年广西百色中考）2017年，百色市被国家林业局授予“国家森林城市”称号，是广西唯一入选城市。之所以获此殊荣，得益于百色市党委政府坚持（   ）</a:t>
            </a:r>
          </a:p>
          <a:p>
            <a:r>
              <a:rPr lang="zh-CN" altLang="en-US"/>
              <a:t>①实施可持续发展战略</a:t>
            </a:r>
          </a:p>
          <a:p>
            <a:r>
              <a:rPr lang="zh-CN" altLang="en-US"/>
              <a:t>②把生态文明建设摆在首要地位</a:t>
            </a:r>
          </a:p>
          <a:p>
            <a:r>
              <a:rPr lang="zh-CN" altLang="en-US"/>
              <a:t>③贯彻落实新发展理念</a:t>
            </a:r>
          </a:p>
          <a:p>
            <a:r>
              <a:rPr lang="zh-CN" altLang="en-US"/>
              <a:t>④节约资源和保护环境基本国策</a:t>
            </a:r>
          </a:p>
          <a:p>
            <a:r>
              <a:rPr lang="zh-CN" altLang="en-US"/>
              <a:t>A．①②③ B．①②④ C．①③④ D．②③④</a:t>
            </a:r>
          </a:p>
        </p:txBody>
      </p:sp>
    </p:spTree>
    <p:custDataLst>
      <p:tags r:id="rId1"/>
    </p:custDataLst>
  </p:cSld>
  <p:clrMapOvr>
    <a:masterClrMapping/>
  </p:clrMapOvr>
  <p:transition>
    <p:zoom/>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0" y="2130425"/>
            <a:ext cx="10363200" cy="1470025"/>
          </a:xfrm>
          <a:prstGeom prst="rect">
            <a:avLst/>
          </a:prstGeom>
        </p:spPr>
        <p:txBody>
          <a:bodyPr/>
          <a:lstStyle/>
          <a:p>
            <a:r>
              <a:rPr lang="zh-CN" altLang="en-US"/>
              <a:t>第2单元 建设美丽中国</a:t>
            </a:r>
            <a:br>
              <a:rPr lang="zh-CN" altLang="en-US"/>
            </a:br>
            <a:r>
              <a:rPr lang="zh-CN" altLang="en-US"/>
              <a:t>第4课 坚持科学发展</a:t>
            </a:r>
          </a:p>
        </p:txBody>
      </p:sp>
      <p:sp>
        <p:nvSpPr>
          <p:cNvPr id="3" name="副标题 2"/>
          <p:cNvSpPr>
            <a:spLocks noGrp="1"/>
          </p:cNvSpPr>
          <p:nvPr>
            <p:ph type="subTitle" idx="4294967295"/>
          </p:nvPr>
        </p:nvSpPr>
        <p:spPr>
          <a:xfrm>
            <a:off x="5695950" y="4595813"/>
            <a:ext cx="6496050" cy="1679575"/>
          </a:xfrm>
          <a:prstGeom prst="rect">
            <a:avLst/>
          </a:prstGeom>
        </p:spPr>
        <p:txBody>
          <a:bodyPr/>
          <a:lstStyle/>
          <a:p>
            <a:r>
              <a:rPr lang="en-US" altLang="zh-CN" sz="4800">
                <a:solidFill>
                  <a:srgbClr val="FF0000"/>
                </a:solidFill>
              </a:rPr>
              <a:t>4.1 走科学发展之路</a:t>
            </a:r>
          </a:p>
        </p:txBody>
      </p:sp>
    </p:spTree>
    <p:custDataLst>
      <p:tags r:id="rId1"/>
    </p:custDataLst>
  </p:cSld>
  <p:clrMapOvr>
    <a:masterClrMapping/>
  </p:clrMapOvr>
  <p:transition>
    <p:zoom/>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274638"/>
            <a:ext cx="10972800" cy="1143000"/>
          </a:xfrm>
          <a:prstGeom prst="rect">
            <a:avLst/>
          </a:prstGeom>
        </p:spPr>
        <p:txBody>
          <a:bodyPr/>
          <a:lstStyle/>
          <a:p>
            <a:r>
              <a:rPr lang="zh-CN" altLang="en-US"/>
              <a:t>答案解析</a:t>
            </a:r>
          </a:p>
        </p:txBody>
      </p:sp>
      <p:sp>
        <p:nvSpPr>
          <p:cNvPr id="3" name="内容占位符 2"/>
          <p:cNvSpPr>
            <a:spLocks noGrp="1"/>
          </p:cNvSpPr>
          <p:nvPr>
            <p:ph idx="4294967295"/>
          </p:nvPr>
        </p:nvSpPr>
        <p:spPr>
          <a:xfrm>
            <a:off x="0" y="1600200"/>
            <a:ext cx="10972800" cy="4525963"/>
          </a:xfrm>
          <a:prstGeom prst="rect">
            <a:avLst/>
          </a:prstGeom>
        </p:spPr>
        <p:txBody>
          <a:bodyPr/>
          <a:lstStyle/>
          <a:p>
            <a:r>
              <a:rPr lang="zh-CN" altLang="en-US">
                <a:solidFill>
                  <a:srgbClr val="FF0000"/>
                </a:solidFill>
              </a:rPr>
              <a:t>【答案】C</a:t>
            </a:r>
          </a:p>
          <a:p>
            <a:r>
              <a:rPr lang="zh-CN" altLang="en-US">
                <a:solidFill>
                  <a:srgbClr val="FF0000"/>
                </a:solidFill>
              </a:rPr>
              <a:t>【解析】百色市获得“国家森林城市”称号，是实施可持续发展战略，落实绿色发展理念，坚持节约资源和保护环境基本国，重视植树造林的结果，①③④符合题意；我国把经济建设摆在首要地位，②错误。故选C。</a:t>
            </a:r>
          </a:p>
        </p:txBody>
      </p:sp>
    </p:spTree>
    <p:custDataLst>
      <p:tags r:id="rId1"/>
    </p:custData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0" y="681038"/>
            <a:ext cx="10515600" cy="4351337"/>
          </a:xfrm>
          <a:prstGeom prst="rect">
            <a:avLst/>
          </a:prstGeom>
        </p:spPr>
        <p:txBody>
          <a:bodyPr>
            <a:normAutofit fontScale="85000" lnSpcReduction="20000"/>
          </a:bodyPr>
          <a:lstStyle/>
          <a:p>
            <a:r>
              <a:rPr lang="zh-CN" altLang="en-US"/>
              <a:t>例</a:t>
            </a:r>
            <a:r>
              <a:rPr lang="en-US" altLang="zh-CN"/>
              <a:t>3</a:t>
            </a:r>
            <a:r>
              <a:rPr lang="zh-CN" altLang="en-US"/>
              <a:t>、（2018年北京市中考）某班同学以“尊重自然,关爱生命,共生共存”为主题设计板报。下列选项符合板报主题的正确做法是（     ）</a:t>
            </a:r>
          </a:p>
          <a:p>
            <a:r>
              <a:rPr lang="zh-CN" altLang="en-US"/>
              <a:t>①中国全面禁止国内象牙商业性贸易,任何象牙交易都属于违法行为</a:t>
            </a:r>
          </a:p>
          <a:p>
            <a:r>
              <a:rPr lang="zh-CN" altLang="en-US"/>
              <a:t>②巴西龟是危险入侵物种,某同学把自己养的巴西龟放到河里</a:t>
            </a:r>
          </a:p>
          <a:p>
            <a:r>
              <a:rPr lang="zh-CN" altLang="en-US"/>
              <a:t>③某同学捡到一只受伤的大鸟抱回家,鸟的伤好后没有放归自然,留下继续饲养</a:t>
            </a:r>
          </a:p>
          <a:p>
            <a:r>
              <a:rPr lang="zh-CN" altLang="en-US"/>
              <a:t>④某华侨坚持26年,在海南建起约800公顷热带雨林,保护了当地多种珍贵热带植物</a:t>
            </a:r>
          </a:p>
          <a:p>
            <a:r>
              <a:rPr lang="zh-CN" altLang="en-US"/>
              <a:t>A.①②    B.①④    C.②③    D.③④</a:t>
            </a:r>
          </a:p>
        </p:txBody>
      </p:sp>
    </p:spTree>
    <p:custDataLst>
      <p:tags r:id="rId1"/>
    </p:custDataLst>
  </p:cSld>
  <p:clrMapOvr>
    <a:masterClrMapping/>
  </p:clrMapOvr>
  <p:transition>
    <p:zoom/>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274638"/>
            <a:ext cx="10972800" cy="1143000"/>
          </a:xfrm>
          <a:prstGeom prst="rect">
            <a:avLst/>
          </a:prstGeom>
        </p:spPr>
        <p:txBody>
          <a:bodyPr/>
          <a:lstStyle/>
          <a:p>
            <a:r>
              <a:rPr lang="zh-CN" altLang="en-US"/>
              <a:t>答案解析</a:t>
            </a:r>
          </a:p>
        </p:txBody>
      </p:sp>
      <p:sp>
        <p:nvSpPr>
          <p:cNvPr id="3" name="内容占位符 2"/>
          <p:cNvSpPr>
            <a:spLocks noGrp="1"/>
          </p:cNvSpPr>
          <p:nvPr>
            <p:ph idx="4294967295"/>
          </p:nvPr>
        </p:nvSpPr>
        <p:spPr>
          <a:xfrm>
            <a:off x="0" y="1600200"/>
            <a:ext cx="10972800" cy="4525963"/>
          </a:xfrm>
          <a:prstGeom prst="rect">
            <a:avLst/>
          </a:prstGeom>
        </p:spPr>
        <p:txBody>
          <a:bodyPr/>
          <a:lstStyle/>
          <a:p>
            <a:r>
              <a:rPr lang="zh-CN" altLang="en-US">
                <a:solidFill>
                  <a:srgbClr val="FF0000"/>
                </a:solidFill>
              </a:rPr>
              <a:t>【答案】B</a:t>
            </a:r>
          </a:p>
          <a:p>
            <a:r>
              <a:rPr lang="zh-CN" altLang="en-US">
                <a:solidFill>
                  <a:srgbClr val="FF0000"/>
                </a:solidFill>
              </a:rPr>
              <a:t>【解析】我国禁止象牙交易，是保护野生动物大象的表现，①观点正确；巴西龟绝对不可以放生到野外，因大量掠夺同类生存资源被列为世界最危险入侵物种之一，放河里会破坏生态平衡，②观点错误；将大鸟伤好后继续饲养，没有做到尊重自然、共生共存，③观点错误；华侨坚持植树造林，是珍爱自然、保护自然的表现，④观点正确，所以本题选择B答案。</a:t>
            </a:r>
          </a:p>
        </p:txBody>
      </p:sp>
    </p:spTree>
    <p:custDataLst>
      <p:tags r:id="rId1"/>
    </p:custData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274638"/>
            <a:ext cx="10972800" cy="1143000"/>
          </a:xfrm>
          <a:prstGeom prst="rect">
            <a:avLst/>
          </a:prstGeom>
        </p:spPr>
        <p:txBody>
          <a:bodyPr>
            <a:normAutofit fontScale="90000"/>
          </a:bodyPr>
          <a:lstStyle/>
          <a:p>
            <a:r>
              <a:rPr lang="zh-CN" altLang="en-US" dirty="0">
                <a:sym typeface="+mn-ea"/>
              </a:rPr>
              <a:t>课后训练</a:t>
            </a:r>
            <a:r>
              <a:rPr lang="zh-CN" altLang="en-US" kern="1200" dirty="0">
                <a:latin typeface="+mj-lt"/>
                <a:ea typeface="+mj-ea"/>
                <a:cs typeface="+mj-cs"/>
              </a:rPr>
              <a:t/>
            </a:r>
            <a:br>
              <a:rPr lang="zh-CN" altLang="en-US" kern="1200" dirty="0">
                <a:latin typeface="+mj-lt"/>
                <a:ea typeface="+mj-ea"/>
                <a:cs typeface="+mj-cs"/>
              </a:rPr>
            </a:br>
            <a:endParaRPr lang="zh-CN" altLang="en-US"/>
          </a:p>
        </p:txBody>
      </p:sp>
      <p:sp>
        <p:nvSpPr>
          <p:cNvPr id="3" name="内容占位符 2"/>
          <p:cNvSpPr>
            <a:spLocks noGrp="1"/>
          </p:cNvSpPr>
          <p:nvPr>
            <p:ph idx="4294967295"/>
          </p:nvPr>
        </p:nvSpPr>
        <p:spPr>
          <a:xfrm>
            <a:off x="0" y="1273175"/>
            <a:ext cx="10712450" cy="4903788"/>
          </a:xfrm>
          <a:prstGeom prst="rect">
            <a:avLst/>
          </a:prstGeom>
        </p:spPr>
        <p:txBody>
          <a:bodyPr/>
          <a:lstStyle/>
          <a:p>
            <a:r>
              <a:rPr lang="en-US" altLang="zh-CN"/>
              <a:t>1</a:t>
            </a:r>
            <a:r>
              <a:rPr lang="zh-CN" altLang="en-US"/>
              <a:t>、科学发展，要实现人与自然的协调发展。实现人与自然和谐相处，我们要（       ）</a:t>
            </a:r>
          </a:p>
          <a:p>
            <a:r>
              <a:rPr lang="zh-CN" altLang="en-US"/>
              <a:t>①坚持节约资源和保护环境的基本国策②着力推进绿色发展、循环发展、低碳发展③在生产生活中节约资源，保护环境④实现人与资源、人与环境的协调发展</a:t>
            </a:r>
          </a:p>
          <a:p>
            <a:r>
              <a:rPr lang="zh-CN" altLang="en-US"/>
              <a:t>A．①②③    B．①②③④    C．①③④    D．②③④</a:t>
            </a:r>
          </a:p>
        </p:txBody>
      </p:sp>
      <p:sp>
        <p:nvSpPr>
          <p:cNvPr id="4" name="文本框 3"/>
          <p:cNvSpPr txBox="1"/>
          <p:nvPr/>
        </p:nvSpPr>
        <p:spPr>
          <a:xfrm>
            <a:off x="4572000" y="1691005"/>
            <a:ext cx="882015" cy="768350"/>
          </a:xfrm>
          <a:prstGeom prst="rect">
            <a:avLst/>
          </a:prstGeom>
          <a:noFill/>
        </p:spPr>
        <p:txBody>
          <a:bodyPr wrap="square" rtlCol="0">
            <a:spAutoFit/>
          </a:bodyPr>
          <a:lstStyle/>
          <a:p>
            <a:r>
              <a:rPr lang="en-US" altLang="zh-CN" sz="4400" dirty="0">
                <a:solidFill>
                  <a:srgbClr val="FF0000"/>
                </a:solidFill>
              </a:rPr>
              <a:t>B</a:t>
            </a:r>
          </a:p>
        </p:txBody>
      </p:sp>
    </p:spTree>
    <p:custDataLst>
      <p:tags r:id="rId1"/>
    </p:custData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0" y="180975"/>
            <a:ext cx="10856913" cy="5995988"/>
          </a:xfrm>
          <a:prstGeom prst="rect">
            <a:avLst/>
          </a:prstGeom>
        </p:spPr>
        <p:txBody>
          <a:bodyPr/>
          <a:lstStyle/>
          <a:p>
            <a:r>
              <a:rPr lang="en-US" altLang="zh-CN"/>
              <a:t>2</a:t>
            </a:r>
            <a:r>
              <a:rPr lang="zh-CN" altLang="en-US"/>
              <a:t>、下面漫画警示我们 （        ）</a:t>
            </a:r>
          </a:p>
          <a:p>
            <a:endParaRPr lang="zh-CN" altLang="en-US"/>
          </a:p>
          <a:p>
            <a:endParaRPr lang="zh-CN" altLang="en-US"/>
          </a:p>
          <a:p>
            <a:endParaRPr lang="zh-CN" altLang="en-US"/>
          </a:p>
          <a:p>
            <a:endParaRPr lang="zh-CN" altLang="en-US"/>
          </a:p>
          <a:p>
            <a:endParaRPr lang="zh-CN" altLang="en-US"/>
          </a:p>
          <a:p>
            <a:endParaRPr lang="zh-CN" altLang="en-US"/>
          </a:p>
          <a:p>
            <a:r>
              <a:rPr lang="zh-CN" altLang="en-US"/>
              <a:t>①要树立生态文明观念，正确处理人与自然的关系 ②坚持以人为本的科学发展观，走可持续发展之路 ③坚持节约资源和保护环境的基本国策 ④坚持创新、协调、绿色、开放、共享的发展理念</a:t>
            </a:r>
          </a:p>
          <a:p>
            <a:r>
              <a:rPr lang="zh-CN" altLang="en-US"/>
              <a:t>A．①②③       B．①③④     C．①②④       D．①②③④</a:t>
            </a:r>
          </a:p>
        </p:txBody>
      </p:sp>
      <p:pic>
        <p:nvPicPr>
          <p:cNvPr id="30" name="图片 2"/>
          <p:cNvPicPr>
            <a:picLocks noChangeAspect="1"/>
          </p:cNvPicPr>
          <p:nvPr/>
        </p:nvPicPr>
        <p:blipFill>
          <a:blip r:embed="rId3" r:link="rId4"/>
          <a:stretch>
            <a:fillRect/>
          </a:stretch>
        </p:blipFill>
        <p:spPr>
          <a:xfrm>
            <a:off x="951230" y="716915"/>
            <a:ext cx="6539865" cy="3080385"/>
          </a:xfrm>
          <a:prstGeom prst="rect">
            <a:avLst/>
          </a:prstGeom>
          <a:noFill/>
          <a:ln w="9525">
            <a:noFill/>
          </a:ln>
        </p:spPr>
      </p:pic>
      <p:sp>
        <p:nvSpPr>
          <p:cNvPr id="4" name="文本框 3"/>
          <p:cNvSpPr txBox="1"/>
          <p:nvPr/>
        </p:nvSpPr>
        <p:spPr>
          <a:xfrm>
            <a:off x="4054475" y="78105"/>
            <a:ext cx="882015" cy="768350"/>
          </a:xfrm>
          <a:prstGeom prst="rect">
            <a:avLst/>
          </a:prstGeom>
          <a:noFill/>
        </p:spPr>
        <p:txBody>
          <a:bodyPr wrap="square" rtlCol="0">
            <a:spAutoFit/>
          </a:bodyPr>
          <a:lstStyle/>
          <a:p>
            <a:r>
              <a:rPr lang="en-US" altLang="zh-CN" sz="4400">
                <a:solidFill>
                  <a:srgbClr val="FF0000"/>
                </a:solidFill>
              </a:rPr>
              <a:t>D</a:t>
            </a:r>
          </a:p>
        </p:txBody>
      </p:sp>
    </p:spTree>
    <p:custDataLst>
      <p:tags r:id="rId1"/>
    </p:custData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0" y="469900"/>
            <a:ext cx="10515600" cy="4351338"/>
          </a:xfrm>
          <a:prstGeom prst="rect">
            <a:avLst/>
          </a:prstGeom>
        </p:spPr>
        <p:txBody>
          <a:bodyPr/>
          <a:lstStyle/>
          <a:p>
            <a:r>
              <a:rPr lang="en-US" altLang="zh-CN"/>
              <a:t>3</a:t>
            </a:r>
            <a:r>
              <a:rPr lang="zh-CN" altLang="en-US"/>
              <a:t>、大型纪录片《辉煌中国》提供了一组信息：中国沙化土地年均缩减1980平方公里，联合国环境规划署盛赞中国是全球沙漠治理的典范；东海伏季休渔，“东海无鱼”的困境已经不复存在；京津冀地区五年来PM2.5浓度下降了33%，特别是北京，蓝天白云正渐渐成为常态。成绩取得的原因在于（       ）</a:t>
            </a:r>
          </a:p>
          <a:p>
            <a:r>
              <a:rPr lang="zh-CN" altLang="en-US"/>
              <a:t>①环境保护是我国一切工作的中心  ②生态文明制度体系逐步健全</a:t>
            </a:r>
          </a:p>
          <a:p>
            <a:r>
              <a:rPr lang="zh-CN" altLang="en-US"/>
              <a:t>③坚持了保护环境的基本国策       ④践行了绿水青山就是金山银山的理念</a:t>
            </a:r>
          </a:p>
          <a:p>
            <a:r>
              <a:rPr lang="zh-CN" altLang="en-US"/>
              <a:t>A．①②③    B．①③④    C．②③④    D．①②④</a:t>
            </a:r>
          </a:p>
        </p:txBody>
      </p:sp>
      <p:sp>
        <p:nvSpPr>
          <p:cNvPr id="4" name="文本框 3"/>
          <p:cNvSpPr txBox="1"/>
          <p:nvPr/>
        </p:nvSpPr>
        <p:spPr>
          <a:xfrm>
            <a:off x="4253865" y="2798445"/>
            <a:ext cx="882015" cy="768350"/>
          </a:xfrm>
          <a:prstGeom prst="rect">
            <a:avLst/>
          </a:prstGeom>
          <a:noFill/>
        </p:spPr>
        <p:txBody>
          <a:bodyPr wrap="square" rtlCol="0">
            <a:spAutoFit/>
          </a:bodyPr>
          <a:lstStyle/>
          <a:p>
            <a:r>
              <a:rPr lang="en-US" altLang="zh-CN" sz="4400" dirty="0">
                <a:solidFill>
                  <a:srgbClr val="FF0000"/>
                </a:solidFill>
              </a:rPr>
              <a:t>C</a:t>
            </a:r>
          </a:p>
        </p:txBody>
      </p:sp>
    </p:spTree>
    <p:custDataLst>
      <p:tags r:id="rId1"/>
    </p:custData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0" y="812800"/>
            <a:ext cx="10555288" cy="5364163"/>
          </a:xfrm>
          <a:prstGeom prst="rect">
            <a:avLst/>
          </a:prstGeom>
        </p:spPr>
        <p:txBody>
          <a:bodyPr/>
          <a:lstStyle/>
          <a:p>
            <a:r>
              <a:rPr lang="en-US" altLang="zh-CN"/>
              <a:t>4</a:t>
            </a:r>
            <a:r>
              <a:rPr lang="zh-CN" altLang="en-US"/>
              <a:t>、坚持走可持续发展之路，我们要（       ）</a:t>
            </a:r>
          </a:p>
          <a:p>
            <a:r>
              <a:rPr lang="zh-CN" altLang="en-US"/>
              <a:t>①珍惜资源，善待环境②努力转变高消耗、高污染的经济发展方式③在生态系统可能的承载能力范围内确定自己的消耗标准，增加利用资源的科技含量，提高资源的利用效率④把推动经济发展的立足点转到高质量的效益上来</a:t>
            </a:r>
          </a:p>
          <a:p>
            <a:r>
              <a:rPr lang="zh-CN" altLang="en-US"/>
              <a:t>A．①②③    B．②③④    C．①②③④    D．①③④</a:t>
            </a:r>
          </a:p>
        </p:txBody>
      </p:sp>
      <p:sp>
        <p:nvSpPr>
          <p:cNvPr id="4" name="文本框 3"/>
          <p:cNvSpPr txBox="1"/>
          <p:nvPr/>
        </p:nvSpPr>
        <p:spPr>
          <a:xfrm>
            <a:off x="7125335" y="861060"/>
            <a:ext cx="882015" cy="768350"/>
          </a:xfrm>
          <a:prstGeom prst="rect">
            <a:avLst/>
          </a:prstGeom>
          <a:noFill/>
        </p:spPr>
        <p:txBody>
          <a:bodyPr wrap="square" rtlCol="0">
            <a:spAutoFit/>
          </a:bodyPr>
          <a:lstStyle/>
          <a:p>
            <a:r>
              <a:rPr lang="en-US" altLang="zh-CN" sz="4400" dirty="0">
                <a:solidFill>
                  <a:srgbClr val="FF0000"/>
                </a:solidFill>
              </a:rPr>
              <a:t>C</a:t>
            </a:r>
          </a:p>
        </p:txBody>
      </p:sp>
    </p:spTree>
    <p:custDataLst>
      <p:tags r:id="rId1"/>
    </p:custData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0" y="969963"/>
            <a:ext cx="10594975" cy="5207000"/>
          </a:xfrm>
          <a:prstGeom prst="rect">
            <a:avLst/>
          </a:prstGeom>
        </p:spPr>
        <p:txBody>
          <a:bodyPr>
            <a:normAutofit fontScale="85000" lnSpcReduction="10000"/>
          </a:bodyPr>
          <a:lstStyle/>
          <a:p>
            <a:r>
              <a:rPr lang="en-US" altLang="zh-CN"/>
              <a:t>5</a:t>
            </a:r>
            <a:r>
              <a:rPr lang="zh-CN" altLang="en-US"/>
              <a:t>、习近平总书记在中共十九大报告中指出：建设生态文明是中华民族永续发展的千年大计，必须树立和践行“绿水青山就是金山银山”的理念。坚持节约资源和保护环境的基本国策，像对待生命一样对待生态环境，统筹山水林田湖草系统治理，践行最严格的生态保护制度，形成绿色发展方式和生活方式，坚定走生产发展、生活富裕、生态良好的发展道路，建设美丽中国，为人民创造良好生产生活环境，为全球生态安全作出贡献。</a:t>
            </a:r>
          </a:p>
          <a:p>
            <a:r>
              <a:rPr lang="zh-CN" altLang="en-US"/>
              <a:t>阅读上述材料，回答下列问题</a:t>
            </a:r>
          </a:p>
          <a:p>
            <a:r>
              <a:rPr lang="zh-CN" altLang="en-US"/>
              <a:t>（1）上述材料体现了什么主题？</a:t>
            </a:r>
          </a:p>
          <a:p>
            <a:r>
              <a:rPr lang="zh-CN" altLang="en-US"/>
              <a:t>（2）请你列举身边破坏生态环境的不良行为？（至少答4点）</a:t>
            </a:r>
          </a:p>
          <a:p>
            <a:r>
              <a:rPr lang="zh-CN" altLang="en-US"/>
              <a:t>（3）为建设美丽家乡，请你为当地政府提几点合理化建议？（至少答2点）</a:t>
            </a:r>
          </a:p>
        </p:txBody>
      </p:sp>
    </p:spTree>
    <p:custDataLst>
      <p:tags r:id="rId1"/>
    </p:custDataLst>
  </p:cSld>
  <p:clrMapOvr>
    <a:masterClrMapping/>
  </p:clrMapOvr>
  <p:transition>
    <p:zoom/>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274638"/>
            <a:ext cx="10972800" cy="1143000"/>
          </a:xfrm>
          <a:prstGeom prst="rect">
            <a:avLst/>
          </a:prstGeom>
        </p:spPr>
        <p:txBody>
          <a:bodyPr/>
          <a:lstStyle/>
          <a:p>
            <a:r>
              <a:rPr lang="zh-CN" altLang="en-US"/>
              <a:t>参考答案</a:t>
            </a:r>
            <a:endParaRPr lang="en-US" altLang="zh-CN"/>
          </a:p>
        </p:txBody>
      </p:sp>
      <p:sp>
        <p:nvSpPr>
          <p:cNvPr id="3" name="内容占位符 2"/>
          <p:cNvSpPr>
            <a:spLocks noGrp="1"/>
          </p:cNvSpPr>
          <p:nvPr>
            <p:ph idx="4294967295"/>
          </p:nvPr>
        </p:nvSpPr>
        <p:spPr>
          <a:xfrm>
            <a:off x="0" y="1600200"/>
            <a:ext cx="10972800" cy="4525963"/>
          </a:xfrm>
          <a:prstGeom prst="rect">
            <a:avLst/>
          </a:prstGeom>
        </p:spPr>
        <p:txBody>
          <a:bodyPr/>
          <a:lstStyle/>
          <a:p>
            <a:r>
              <a:rPr lang="zh-CN" altLang="en-US">
                <a:solidFill>
                  <a:srgbClr val="FF0000"/>
                </a:solidFill>
              </a:rPr>
              <a:t>5.（1）保护生态环境。</a:t>
            </a:r>
          </a:p>
          <a:p>
            <a:r>
              <a:rPr lang="zh-CN" altLang="en-US">
                <a:solidFill>
                  <a:srgbClr val="FF0000"/>
                </a:solidFill>
              </a:rPr>
              <a:t>（2）如水污染、空气污染、滥砍滥伐、滥捕滥杀、围湖造田等。</a:t>
            </a:r>
          </a:p>
          <a:p>
            <a:r>
              <a:rPr lang="zh-CN" altLang="en-US">
                <a:solidFill>
                  <a:srgbClr val="FF0000"/>
                </a:solidFill>
              </a:rPr>
              <a:t>（3）贯彻落实科学发展观，实施可持续发展战略；加快科技创新，大力发展低碳经济和循环经济；加强宣传教育，提高公民的环保意识；严格执法，强化监督管理等。</a:t>
            </a:r>
          </a:p>
        </p:txBody>
      </p:sp>
    </p:spTree>
    <p:custDataLst>
      <p:tags r:id="rId1"/>
    </p:custData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Text Box 17">
            <a:hlinkClick r:id="rId3" action="ppaction://hlinksldjump"/>
          </p:cNvPr>
          <p:cNvSpPr txBox="1"/>
          <p:nvPr/>
        </p:nvSpPr>
        <p:spPr>
          <a:xfrm>
            <a:off x="5437823" y="3052763"/>
            <a:ext cx="1303337" cy="359410"/>
          </a:xfrm>
          <a:prstGeom prst="rect">
            <a:avLst/>
          </a:prstGeom>
          <a:solidFill>
            <a:srgbClr val="99CC00">
              <a:alpha val="69019"/>
            </a:srgbClr>
          </a:solidFill>
          <a:ln w="3175" cap="flat" cmpd="sng">
            <a:solidFill>
              <a:schemeClr val="folHlink"/>
            </a:solidFill>
            <a:prstDash val="solid"/>
            <a:miter/>
            <a:headEnd type="none" w="med" len="med"/>
            <a:tailEnd type="none" w="med" len="med"/>
          </a:ln>
        </p:spPr>
        <p:txBody>
          <a:bodyPr lIns="50720" tIns="26431" rIns="50720" bIns="26431" anchor="t">
            <a:spAutoFit/>
          </a:bodyPr>
          <a:lstStyle/>
          <a:p>
            <a:pPr algn="ctr"/>
            <a:r>
              <a:rPr lang="en-US" altLang="zh-CN" sz="2000" b="1" dirty="0">
                <a:solidFill>
                  <a:srgbClr val="FF0000"/>
                </a:solidFill>
                <a:latin typeface="Calibri" panose="020F0502020204030204" charset="0"/>
                <a:ea typeface="黑体" panose="02010609060101010101" pitchFamily="2" charset="-122"/>
              </a:rPr>
              <a:t>课前预习</a:t>
            </a:r>
            <a:endParaRPr lang="en-US" altLang="zh-CN" sz="2000" b="1" dirty="0">
              <a:solidFill>
                <a:srgbClr val="FF0000"/>
              </a:solidFill>
              <a:latin typeface="Calibri" panose="020F0502020204030204" charset="0"/>
              <a:ea typeface="黑体" panose="02010609060101010101" pitchFamily="2" charset="-122"/>
              <a:sym typeface="宋体" panose="02010600030101010101" pitchFamily="2" charset="-122"/>
            </a:endParaRPr>
          </a:p>
        </p:txBody>
      </p:sp>
      <p:sp>
        <p:nvSpPr>
          <p:cNvPr id="11266" name="Text Box 17"/>
          <p:cNvSpPr txBox="1"/>
          <p:nvPr/>
        </p:nvSpPr>
        <p:spPr>
          <a:xfrm>
            <a:off x="5437823" y="4171950"/>
            <a:ext cx="1303337" cy="359410"/>
          </a:xfrm>
          <a:prstGeom prst="rect">
            <a:avLst/>
          </a:prstGeom>
          <a:solidFill>
            <a:srgbClr val="99CC00">
              <a:alpha val="69019"/>
            </a:srgbClr>
          </a:solidFill>
          <a:ln w="3175" cap="flat" cmpd="sng">
            <a:solidFill>
              <a:schemeClr val="folHlink"/>
            </a:solidFill>
            <a:prstDash val="solid"/>
            <a:miter/>
            <a:headEnd type="none" w="med" len="med"/>
            <a:tailEnd type="none" w="med" len="med"/>
          </a:ln>
        </p:spPr>
        <p:txBody>
          <a:bodyPr lIns="50720" tIns="26431" rIns="50720" bIns="26431" anchor="t">
            <a:spAutoFit/>
          </a:bodyPr>
          <a:lstStyle/>
          <a:p>
            <a:pPr algn="ctr"/>
            <a:r>
              <a:rPr lang="en-US" altLang="zh-CN" sz="2000" b="1" dirty="0">
                <a:solidFill>
                  <a:srgbClr val="FF0000"/>
                </a:solidFill>
                <a:latin typeface="Calibri" panose="020F0502020204030204" charset="0"/>
                <a:ea typeface="黑体" panose="02010609060101010101" pitchFamily="2" charset="-122"/>
                <a:sym typeface="宋体" panose="02010600030101010101" pitchFamily="2" charset="-122"/>
              </a:rPr>
              <a:t>典例精析</a:t>
            </a:r>
          </a:p>
        </p:txBody>
      </p:sp>
      <p:sp>
        <p:nvSpPr>
          <p:cNvPr id="11267" name="Text Box 17"/>
          <p:cNvSpPr txBox="1"/>
          <p:nvPr/>
        </p:nvSpPr>
        <p:spPr>
          <a:xfrm>
            <a:off x="5437823" y="4533900"/>
            <a:ext cx="1317625" cy="359410"/>
          </a:xfrm>
          <a:prstGeom prst="rect">
            <a:avLst/>
          </a:prstGeom>
          <a:solidFill>
            <a:srgbClr val="99CC00">
              <a:alpha val="69019"/>
            </a:srgbClr>
          </a:solidFill>
          <a:ln w="3175" cap="flat" cmpd="sng">
            <a:solidFill>
              <a:schemeClr val="folHlink"/>
            </a:solidFill>
            <a:prstDash val="solid"/>
            <a:miter/>
            <a:headEnd type="none" w="med" len="med"/>
            <a:tailEnd type="none" w="med" len="med"/>
          </a:ln>
        </p:spPr>
        <p:txBody>
          <a:bodyPr lIns="50720" tIns="26431" rIns="50720" bIns="26431" anchor="t">
            <a:spAutoFit/>
          </a:bodyPr>
          <a:lstStyle/>
          <a:p>
            <a:pPr algn="ctr"/>
            <a:r>
              <a:rPr lang="en-US" altLang="zh-CN" sz="2000" b="1" dirty="0">
                <a:solidFill>
                  <a:srgbClr val="FF0000"/>
                </a:solidFill>
                <a:latin typeface="Calibri" panose="020F0502020204030204" charset="0"/>
                <a:ea typeface="黑体" panose="02010609060101010101" pitchFamily="2" charset="-122"/>
              </a:rPr>
              <a:t>课后训练</a:t>
            </a:r>
            <a:endParaRPr lang="en-US" altLang="zh-CN" sz="2000" b="1" dirty="0">
              <a:solidFill>
                <a:srgbClr val="FF0000"/>
              </a:solidFill>
              <a:latin typeface="Calibri" panose="020F0502020204030204" charset="0"/>
              <a:ea typeface="黑体" panose="02010609060101010101" pitchFamily="2" charset="-122"/>
              <a:sym typeface="宋体" panose="02010600030101010101" pitchFamily="2" charset="-122"/>
            </a:endParaRPr>
          </a:p>
        </p:txBody>
      </p:sp>
      <p:sp>
        <p:nvSpPr>
          <p:cNvPr id="11268" name="Text Box 17">
            <a:hlinkClick r:id="rId3" action="ppaction://hlinksldjump"/>
          </p:cNvPr>
          <p:cNvSpPr txBox="1"/>
          <p:nvPr/>
        </p:nvSpPr>
        <p:spPr>
          <a:xfrm>
            <a:off x="5437823" y="2657475"/>
            <a:ext cx="1317625" cy="390525"/>
          </a:xfrm>
          <a:prstGeom prst="rect">
            <a:avLst/>
          </a:prstGeom>
          <a:solidFill>
            <a:srgbClr val="99CC00">
              <a:alpha val="69019"/>
            </a:srgbClr>
          </a:solidFill>
          <a:ln w="3175" cap="flat" cmpd="sng">
            <a:solidFill>
              <a:schemeClr val="folHlink"/>
            </a:solidFill>
            <a:prstDash val="solid"/>
            <a:miter/>
            <a:headEnd type="none" w="med" len="med"/>
            <a:tailEnd type="none" w="med" len="med"/>
          </a:ln>
        </p:spPr>
        <p:txBody>
          <a:bodyPr lIns="50720" tIns="26431" rIns="50720" bIns="26431" anchor="t">
            <a:spAutoFit/>
          </a:bodyPr>
          <a:lstStyle/>
          <a:p>
            <a:pPr algn="ctr"/>
            <a:r>
              <a:rPr lang="en-US" altLang="en-US" sz="2200" b="1" dirty="0">
                <a:solidFill>
                  <a:srgbClr val="FF0000"/>
                </a:solidFill>
                <a:latin typeface="楷体" panose="02010609060101010101" charset="-122"/>
                <a:ea typeface="楷体" panose="02010609060101010101" charset="-122"/>
                <a:sym typeface="宋体" panose="02010600030101010101" pitchFamily="2" charset="-122"/>
              </a:rPr>
              <a:t>学习目标</a:t>
            </a:r>
          </a:p>
        </p:txBody>
      </p:sp>
      <p:sp>
        <p:nvSpPr>
          <p:cNvPr id="11269" name="矩形 1"/>
          <p:cNvSpPr/>
          <p:nvPr/>
        </p:nvSpPr>
        <p:spPr>
          <a:xfrm>
            <a:off x="4936173" y="1651000"/>
            <a:ext cx="660400" cy="368300"/>
          </a:xfrm>
          <a:prstGeom prst="rect">
            <a:avLst/>
          </a:prstGeom>
          <a:noFill/>
          <a:ln w="9525">
            <a:noFill/>
          </a:ln>
        </p:spPr>
        <p:txBody>
          <a:bodyPr anchor="t">
            <a:spAutoFit/>
          </a:bodyPr>
          <a:lstStyle/>
          <a:p>
            <a:r>
              <a:rPr lang="zh-CN" altLang="en-US" b="1" dirty="0">
                <a:latin typeface="Arial" panose="020B0604020202020204" pitchFamily="34" charset="0"/>
                <a:ea typeface="黑体" panose="02010609060101010101" pitchFamily="2" charset="-122"/>
              </a:rPr>
              <a:t>目录</a:t>
            </a:r>
          </a:p>
        </p:txBody>
      </p:sp>
      <p:sp>
        <p:nvSpPr>
          <p:cNvPr id="11270" name="Text Box 17">
            <a:hlinkClick r:id="rId3" action="ppaction://hlinksldjump"/>
          </p:cNvPr>
          <p:cNvSpPr txBox="1"/>
          <p:nvPr/>
        </p:nvSpPr>
        <p:spPr>
          <a:xfrm>
            <a:off x="5437823" y="3811588"/>
            <a:ext cx="1301750" cy="359410"/>
          </a:xfrm>
          <a:prstGeom prst="rect">
            <a:avLst/>
          </a:prstGeom>
          <a:solidFill>
            <a:srgbClr val="99CC00">
              <a:alpha val="69019"/>
            </a:srgbClr>
          </a:solidFill>
          <a:ln w="3175" cap="flat" cmpd="sng">
            <a:solidFill>
              <a:schemeClr val="folHlink"/>
            </a:solidFill>
            <a:prstDash val="solid"/>
            <a:miter/>
            <a:headEnd type="none" w="med" len="med"/>
            <a:tailEnd type="none" w="med" len="med"/>
          </a:ln>
        </p:spPr>
        <p:txBody>
          <a:bodyPr lIns="50720" tIns="26431" rIns="50720" bIns="26431" anchor="t">
            <a:spAutoFit/>
          </a:bodyPr>
          <a:lstStyle/>
          <a:p>
            <a:pPr algn="ctr"/>
            <a:r>
              <a:rPr lang="en-US" altLang="zh-CN" sz="2000" b="1" dirty="0">
                <a:solidFill>
                  <a:srgbClr val="FF0000"/>
                </a:solidFill>
                <a:latin typeface="Calibri" panose="020F0502020204030204" charset="0"/>
                <a:ea typeface="黑体" panose="02010609060101010101" pitchFamily="2" charset="-122"/>
                <a:sym typeface="宋体" panose="02010600030101010101" pitchFamily="2" charset="-122"/>
              </a:rPr>
              <a:t>知识结构</a:t>
            </a:r>
          </a:p>
        </p:txBody>
      </p:sp>
      <p:sp>
        <p:nvSpPr>
          <p:cNvPr id="11271" name="Text Box 17">
            <a:hlinkClick r:id="rId3" action="ppaction://hlinksldjump"/>
          </p:cNvPr>
          <p:cNvSpPr txBox="1"/>
          <p:nvPr/>
        </p:nvSpPr>
        <p:spPr>
          <a:xfrm>
            <a:off x="5437823" y="2259013"/>
            <a:ext cx="1333500" cy="390525"/>
          </a:xfrm>
          <a:prstGeom prst="rect">
            <a:avLst/>
          </a:prstGeom>
          <a:solidFill>
            <a:srgbClr val="99CC00">
              <a:alpha val="69019"/>
            </a:srgbClr>
          </a:solidFill>
          <a:ln w="3175" cap="flat" cmpd="sng">
            <a:solidFill>
              <a:schemeClr val="folHlink"/>
            </a:solidFill>
            <a:prstDash val="solid"/>
            <a:miter/>
            <a:headEnd type="none" w="med" len="med"/>
            <a:tailEnd type="none" w="med" len="med"/>
          </a:ln>
        </p:spPr>
        <p:txBody>
          <a:bodyPr lIns="50720" tIns="26431" rIns="50720" bIns="26431" anchor="t">
            <a:spAutoFit/>
          </a:bodyPr>
          <a:lstStyle/>
          <a:p>
            <a:pPr algn="ctr"/>
            <a:r>
              <a:rPr lang="en-US" altLang="en-US" sz="2200" b="1" dirty="0">
                <a:solidFill>
                  <a:srgbClr val="FF0000"/>
                </a:solidFill>
                <a:latin typeface="楷体" panose="02010609060101010101" charset="-122"/>
                <a:ea typeface="楷体" panose="02010609060101010101" charset="-122"/>
                <a:sym typeface="宋体" panose="02010600030101010101" pitchFamily="2" charset="-122"/>
              </a:rPr>
              <a:t>情境导入</a:t>
            </a:r>
          </a:p>
        </p:txBody>
      </p:sp>
      <p:sp>
        <p:nvSpPr>
          <p:cNvPr id="11272" name="Text Box 17">
            <a:hlinkClick r:id="rId3" action="ppaction://hlinksldjump"/>
          </p:cNvPr>
          <p:cNvSpPr txBox="1"/>
          <p:nvPr/>
        </p:nvSpPr>
        <p:spPr>
          <a:xfrm>
            <a:off x="5437823" y="3413125"/>
            <a:ext cx="1317625" cy="390525"/>
          </a:xfrm>
          <a:prstGeom prst="rect">
            <a:avLst/>
          </a:prstGeom>
          <a:solidFill>
            <a:srgbClr val="99CC00">
              <a:alpha val="69019"/>
            </a:srgbClr>
          </a:solidFill>
          <a:ln w="3175" cap="flat" cmpd="sng">
            <a:solidFill>
              <a:schemeClr val="folHlink"/>
            </a:solidFill>
            <a:prstDash val="solid"/>
            <a:miter/>
            <a:headEnd type="none" w="med" len="med"/>
            <a:tailEnd type="none" w="med" len="med"/>
          </a:ln>
        </p:spPr>
        <p:txBody>
          <a:bodyPr lIns="50720" tIns="26431" rIns="50720" bIns="26431" anchor="t">
            <a:spAutoFit/>
          </a:bodyPr>
          <a:lstStyle/>
          <a:p>
            <a:pPr algn="ctr"/>
            <a:r>
              <a:rPr lang="en-US" altLang="en-US" sz="2200" b="1" dirty="0">
                <a:solidFill>
                  <a:srgbClr val="FF0000"/>
                </a:solidFill>
                <a:latin typeface="楷体" panose="02010609060101010101" charset="-122"/>
                <a:ea typeface="楷体" panose="02010609060101010101" charset="-122"/>
                <a:sym typeface="宋体" panose="02010600030101010101" pitchFamily="2" charset="-122"/>
              </a:rPr>
              <a:t>疑难解答</a:t>
            </a:r>
          </a:p>
        </p:txBody>
      </p:sp>
    </p:spTree>
    <p:custDataLst>
      <p:tags r:id="rId1"/>
    </p:custDataLst>
  </p:cSld>
  <p:clrMapOvr>
    <a:masterClrMapping/>
  </p:clrMapOvr>
  <p:transition>
    <p:zoom/>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274638"/>
            <a:ext cx="10972800" cy="1143000"/>
          </a:xfrm>
          <a:prstGeom prst="rect">
            <a:avLst/>
          </a:prstGeom>
        </p:spPr>
        <p:txBody>
          <a:bodyPr/>
          <a:lstStyle/>
          <a:p>
            <a:r>
              <a:rPr lang="zh-CN" altLang="en-US" dirty="0">
                <a:sym typeface="黑体" panose="02010609060101010101" pitchFamily="2" charset="-122"/>
              </a:rPr>
              <a:t>情境导入</a:t>
            </a:r>
            <a:r>
              <a:rPr lang="zh-CN" altLang="en-US" dirty="0">
                <a:sym typeface="+mn-ea"/>
              </a:rPr>
              <a:t/>
            </a:r>
            <a:br>
              <a:rPr lang="zh-CN" altLang="en-US" dirty="0">
                <a:sym typeface="+mn-ea"/>
              </a:rPr>
            </a:br>
            <a:endParaRPr lang="zh-CN" altLang="en-US"/>
          </a:p>
        </p:txBody>
      </p:sp>
      <p:sp>
        <p:nvSpPr>
          <p:cNvPr id="3" name="内容占位符 2"/>
          <p:cNvSpPr>
            <a:spLocks noGrp="1"/>
          </p:cNvSpPr>
          <p:nvPr>
            <p:ph idx="4294967295"/>
          </p:nvPr>
        </p:nvSpPr>
        <p:spPr>
          <a:xfrm>
            <a:off x="0" y="1600200"/>
            <a:ext cx="10972800" cy="4525963"/>
          </a:xfrm>
          <a:prstGeom prst="rect">
            <a:avLst/>
          </a:prstGeom>
        </p:spPr>
        <p:txBody>
          <a:bodyPr/>
          <a:lstStyle/>
          <a:p>
            <a:r>
              <a:rPr lang="zh-CN" altLang="en-US"/>
              <a:t>习近平同志指出：“人民群众对清新空气、干净饮水、安全食品、优美环境的要求越来越强烈。”中国特色社会主义进入新时代后，人民美好生活需要日益广泛。对人的生存来说，金山银山固然重要，但绿水青山也不可或缺，而且是金山银山不能代替的。当各类环境污染成为民生之患、民心之痛，绿水青山就更为珍贵，而且是一种“共同财产”，人人都可共享，提供这种最公平、最普惠的公共产品顺应了广大人民群众的普遍意愿。</a:t>
            </a:r>
          </a:p>
          <a:p>
            <a:r>
              <a:rPr lang="zh-CN" altLang="en-US"/>
              <a:t>结合材料思考解决我国日益严峻的环境问题，我们应该走怎样的发展道路？</a:t>
            </a:r>
          </a:p>
        </p:txBody>
      </p:sp>
    </p:spTree>
    <p:custDataLst>
      <p:tags r:id="rId1"/>
    </p:custDataLst>
  </p:cSld>
  <p:clrMapOvr>
    <a:masterClrMapping/>
  </p:clrMapOvr>
  <p:transition>
    <p:zoom/>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274638"/>
            <a:ext cx="10972800" cy="1143000"/>
          </a:xfrm>
          <a:prstGeom prst="rect">
            <a:avLst/>
          </a:prstGeom>
        </p:spPr>
        <p:txBody>
          <a:bodyPr/>
          <a:lstStyle/>
          <a:p>
            <a:r>
              <a:rPr lang="zh-CN" altLang="en-US" dirty="0">
                <a:sym typeface="黑体" panose="02010609060101010101" pitchFamily="2" charset="-122"/>
              </a:rPr>
              <a:t>学习目标</a:t>
            </a:r>
            <a:r>
              <a:rPr lang="zh-CN" altLang="en-US" kern="1200" dirty="0">
                <a:latin typeface="+mj-lt"/>
                <a:ea typeface="+mj-ea"/>
                <a:cs typeface="+mj-cs"/>
                <a:sym typeface="黑体" panose="02010609060101010101" pitchFamily="2" charset="-122"/>
              </a:rPr>
              <a:t/>
            </a:r>
            <a:br>
              <a:rPr lang="zh-CN" altLang="en-US" kern="1200" dirty="0">
                <a:latin typeface="+mj-lt"/>
                <a:ea typeface="+mj-ea"/>
                <a:cs typeface="+mj-cs"/>
                <a:sym typeface="黑体" panose="02010609060101010101" pitchFamily="2" charset="-122"/>
              </a:rPr>
            </a:br>
            <a:endParaRPr lang="zh-CN" altLang="en-US"/>
          </a:p>
        </p:txBody>
      </p:sp>
      <p:sp>
        <p:nvSpPr>
          <p:cNvPr id="3" name="内容占位符 2"/>
          <p:cNvSpPr>
            <a:spLocks noGrp="1"/>
          </p:cNvSpPr>
          <p:nvPr>
            <p:ph idx="4294967295"/>
          </p:nvPr>
        </p:nvSpPr>
        <p:spPr>
          <a:xfrm>
            <a:off x="0" y="1600200"/>
            <a:ext cx="10972800" cy="4525963"/>
          </a:xfrm>
          <a:prstGeom prst="rect">
            <a:avLst/>
          </a:prstGeom>
        </p:spPr>
        <p:txBody>
          <a:bodyPr/>
          <a:lstStyle/>
          <a:p>
            <a:r>
              <a:rPr lang="en-US" altLang="zh-CN"/>
              <a:t>1</a:t>
            </a:r>
            <a:r>
              <a:rPr lang="zh-CN" altLang="en-US"/>
              <a:t>、明白走可持续发展的道路的原因。</a:t>
            </a:r>
          </a:p>
          <a:p>
            <a:r>
              <a:rPr lang="en-US" altLang="zh-CN"/>
              <a:t>2</a:t>
            </a:r>
            <a:r>
              <a:rPr lang="zh-CN" altLang="en-US"/>
              <a:t>、理解发展要以满足人民群众的生存和发展需要为目的。</a:t>
            </a:r>
          </a:p>
          <a:p>
            <a:r>
              <a:rPr lang="en-US" altLang="zh-CN"/>
              <a:t>3</a:t>
            </a:r>
            <a:r>
              <a:rPr lang="zh-CN" altLang="en-US"/>
              <a:t>、学会处理好人与自然的关系。</a:t>
            </a:r>
          </a:p>
          <a:p>
            <a:r>
              <a:rPr lang="en-US" altLang="zh-CN"/>
              <a:t>4</a:t>
            </a:r>
            <a:r>
              <a:rPr lang="zh-CN" altLang="en-US"/>
              <a:t>、全面理解可持续发展。</a:t>
            </a:r>
          </a:p>
        </p:txBody>
      </p:sp>
    </p:spTree>
    <p:custDataLst>
      <p:tags r:id="rId1"/>
    </p:custDataLst>
  </p:cSld>
  <p:clrMapOvr>
    <a:masterClrMapping/>
  </p:clrMapOvr>
  <p:transition>
    <p:zoom/>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274638"/>
            <a:ext cx="10972800" cy="1143000"/>
          </a:xfrm>
          <a:prstGeom prst="rect">
            <a:avLst/>
          </a:prstGeom>
        </p:spPr>
        <p:txBody>
          <a:bodyPr/>
          <a:lstStyle/>
          <a:p>
            <a:r>
              <a:rPr lang="zh-CN" altLang="en-US" dirty="0">
                <a:solidFill>
                  <a:srgbClr val="F28711"/>
                </a:solidFill>
                <a:latin typeface="Arial" panose="020B0604020202020204" pitchFamily="34" charset="0"/>
                <a:ea typeface="黑体" panose="02010609060101010101" pitchFamily="2" charset="-122"/>
                <a:cs typeface="+mn-ea"/>
                <a:sym typeface="黑体" panose="02010609060101010101" pitchFamily="2" charset="-122"/>
              </a:rPr>
              <a:t>课前预习</a:t>
            </a:r>
            <a:r>
              <a:rPr lang="zh-CN" altLang="en-US" kern="1200" dirty="0">
                <a:latin typeface="Arial" panose="020B0604020202020204" pitchFamily="34" charset="0"/>
                <a:ea typeface="黑体" panose="02010609060101010101" pitchFamily="2" charset="-122"/>
                <a:cs typeface="+mn-ea"/>
                <a:sym typeface="黑体" panose="02010609060101010101" pitchFamily="2" charset="-122"/>
              </a:rPr>
              <a:t/>
            </a:r>
            <a:br>
              <a:rPr lang="zh-CN" altLang="en-US" kern="1200" dirty="0">
                <a:latin typeface="Arial" panose="020B0604020202020204" pitchFamily="34" charset="0"/>
                <a:ea typeface="黑体" panose="02010609060101010101" pitchFamily="2" charset="-122"/>
                <a:cs typeface="+mn-ea"/>
                <a:sym typeface="黑体" panose="02010609060101010101" pitchFamily="2" charset="-122"/>
              </a:rPr>
            </a:br>
            <a:endParaRPr lang="zh-CN" altLang="en-US"/>
          </a:p>
        </p:txBody>
      </p:sp>
      <p:sp>
        <p:nvSpPr>
          <p:cNvPr id="3" name="内容占位符 2"/>
          <p:cNvSpPr>
            <a:spLocks noGrp="1"/>
          </p:cNvSpPr>
          <p:nvPr>
            <p:ph idx="4294967295"/>
          </p:nvPr>
        </p:nvSpPr>
        <p:spPr>
          <a:xfrm>
            <a:off x="0" y="1181100"/>
            <a:ext cx="11095038" cy="4995863"/>
          </a:xfrm>
          <a:prstGeom prst="rect">
            <a:avLst/>
          </a:prstGeom>
        </p:spPr>
        <p:txBody>
          <a:bodyPr/>
          <a:lstStyle/>
          <a:p>
            <a:r>
              <a:rPr lang="zh-CN" altLang="en-US"/>
              <a:t>1.人类发展不能超越资源和环境的_____，我们要坚持全面、协调、可持续的_____，走____发展的道路。</a:t>
            </a:r>
          </a:p>
          <a:p>
            <a:r>
              <a:rPr lang="zh-CN" altLang="en-US"/>
              <a:t>2.科学发展，要坚持_____。发展要以满足人民群众的_____需要为目的。经济的发展，不能忽视人的存在、人的利益和人的_____，要时刻把关系人民群众切身利益的问题放在____。坚持科学发展，要依靠人民群众，尊重人民的____，发挥人民的首创精神。坚持科学发展，就是由人民共享发展成果，走_____道路。</a:t>
            </a:r>
          </a:p>
        </p:txBody>
      </p:sp>
    </p:spTree>
    <p:custDataLst>
      <p:tags r:id="rId1"/>
    </p:custDataLst>
  </p:cSld>
  <p:clrMapOvr>
    <a:masterClrMapping/>
  </p:clrMapOvr>
  <p:transition>
    <p:zoom/>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0" y="588963"/>
            <a:ext cx="10896600" cy="5588000"/>
          </a:xfrm>
          <a:prstGeom prst="rect">
            <a:avLst/>
          </a:prstGeom>
        </p:spPr>
        <p:txBody>
          <a:bodyPr/>
          <a:lstStyle/>
          <a:p>
            <a:r>
              <a:rPr lang="zh-CN" altLang="en-US"/>
              <a:t>3.科学发展，要实现_____的协调发展。实现人与自然和谐相处，是落实科学发展观的重要内容和_____。我们要坚持_______的基本国策，着力推进绿色发展、循环发展、____发展，在生产生活中节约资源，保护环境，实现______、人与环境的_____。</a:t>
            </a:r>
          </a:p>
          <a:p>
            <a:r>
              <a:rPr lang="zh-CN" altLang="en-US"/>
              <a:t>4.科学发展，就要走______之路。可持续发展就是既满足_____的需要，又不对后代人满足其自身需求的能力______的发展，还要为后代人的发展_____。我们要珍惜资源，_____环境，要努力转变高消耗、高污染的______，在生态系统可能的_____范围内确定自己的消耗标准，增加利用资源的_____，提高资源的利用效率，把推动经济发展的立足点转到_____的效益上来。</a:t>
            </a:r>
          </a:p>
        </p:txBody>
      </p:sp>
    </p:spTree>
    <p:custDataLst>
      <p:tags r:id="rId1"/>
    </p:custDataLst>
  </p:cSld>
  <p:clrMapOvr>
    <a:masterClrMapping/>
  </p:clrMapOvr>
  <p:transition>
    <p:zoom/>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274638"/>
            <a:ext cx="10972800" cy="1143000"/>
          </a:xfrm>
          <a:prstGeom prst="rect">
            <a:avLst/>
          </a:prstGeom>
        </p:spPr>
        <p:txBody>
          <a:bodyPr/>
          <a:lstStyle/>
          <a:p>
            <a:r>
              <a:rPr lang="zh-CN" altLang="en-US"/>
              <a:t>答案</a:t>
            </a:r>
          </a:p>
        </p:txBody>
      </p:sp>
      <p:sp>
        <p:nvSpPr>
          <p:cNvPr id="3" name="内容占位符 2"/>
          <p:cNvSpPr>
            <a:spLocks noGrp="1"/>
          </p:cNvSpPr>
          <p:nvPr>
            <p:ph idx="4294967295"/>
          </p:nvPr>
        </p:nvSpPr>
        <p:spPr>
          <a:xfrm>
            <a:off x="0" y="1600200"/>
            <a:ext cx="10972800" cy="4525963"/>
          </a:xfrm>
          <a:prstGeom prst="rect">
            <a:avLst/>
          </a:prstGeom>
        </p:spPr>
        <p:txBody>
          <a:bodyPr/>
          <a:lstStyle/>
          <a:p>
            <a:r>
              <a:rPr lang="zh-CN" altLang="en-US">
                <a:solidFill>
                  <a:srgbClr val="FF0000"/>
                </a:solidFill>
              </a:rPr>
              <a:t>1.承载能力 科学发展观 可持续</a:t>
            </a:r>
          </a:p>
          <a:p>
            <a:r>
              <a:rPr lang="zh-CN" altLang="en-US">
                <a:solidFill>
                  <a:srgbClr val="FF0000"/>
                </a:solidFill>
              </a:rPr>
              <a:t>2.以人为本 生存和发展 发展 首位 主体地位 共同富裕</a:t>
            </a:r>
          </a:p>
          <a:p>
            <a:r>
              <a:rPr lang="zh-CN" altLang="en-US">
                <a:solidFill>
                  <a:srgbClr val="FF0000"/>
                </a:solidFill>
              </a:rPr>
              <a:t>3.人与自然 必然要求 节约资源和保护环境 低碳 人与资源 协调发展</a:t>
            </a:r>
          </a:p>
          <a:p>
            <a:r>
              <a:rPr lang="zh-CN" altLang="en-US">
                <a:solidFill>
                  <a:srgbClr val="FF0000"/>
                </a:solidFill>
              </a:rPr>
              <a:t>4.可持续发展 当代人构成危害 创造条件 善待 经济发展方式 承载能力 科技含量 高质量</a:t>
            </a:r>
          </a:p>
        </p:txBody>
      </p:sp>
    </p:spTree>
    <p:custDataLst>
      <p:tags r:id="rId1"/>
    </p:custData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274638"/>
            <a:ext cx="10972800" cy="1143000"/>
          </a:xfrm>
          <a:prstGeom prst="rect">
            <a:avLst/>
          </a:prstGeom>
        </p:spPr>
        <p:txBody>
          <a:bodyPr/>
          <a:lstStyle/>
          <a:p>
            <a:r>
              <a:rPr lang="zh-CN" altLang="en-US" dirty="0">
                <a:sym typeface="宋体" panose="02010600030101010101" pitchFamily="2" charset="-122"/>
              </a:rPr>
              <a:t>疑难解答</a:t>
            </a:r>
            <a:r>
              <a:rPr lang="zh-CN" altLang="en-US" kern="1200" dirty="0">
                <a:latin typeface="+mj-lt"/>
                <a:ea typeface="+mj-ea"/>
                <a:cs typeface="+mj-cs"/>
                <a:sym typeface="宋体" panose="02010600030101010101" pitchFamily="2" charset="-122"/>
              </a:rPr>
              <a:t/>
            </a:r>
            <a:br>
              <a:rPr lang="zh-CN" altLang="en-US" kern="1200" dirty="0">
                <a:latin typeface="+mj-lt"/>
                <a:ea typeface="+mj-ea"/>
                <a:cs typeface="+mj-cs"/>
                <a:sym typeface="宋体" panose="02010600030101010101" pitchFamily="2" charset="-122"/>
              </a:rPr>
            </a:br>
            <a:endParaRPr lang="zh-CN" altLang="en-US"/>
          </a:p>
        </p:txBody>
      </p:sp>
      <p:sp>
        <p:nvSpPr>
          <p:cNvPr id="3" name="内容占位符 2"/>
          <p:cNvSpPr>
            <a:spLocks noGrp="1"/>
          </p:cNvSpPr>
          <p:nvPr>
            <p:ph idx="4294967295"/>
          </p:nvPr>
        </p:nvSpPr>
        <p:spPr>
          <a:xfrm>
            <a:off x="0" y="1600200"/>
            <a:ext cx="10972800" cy="4525963"/>
          </a:xfrm>
          <a:prstGeom prst="rect">
            <a:avLst/>
          </a:prstGeom>
        </p:spPr>
        <p:txBody>
          <a:bodyPr/>
          <a:lstStyle/>
          <a:p>
            <a:r>
              <a:rPr lang="zh-CN" altLang="en-US" b="1" dirty="0">
                <a:sym typeface="+mn-ea"/>
              </a:rPr>
              <a:t>“以人为本”</a:t>
            </a:r>
          </a:p>
          <a:p>
            <a:r>
              <a:rPr lang="zh-CN" altLang="en-US" b="1" dirty="0">
                <a:sym typeface="+mn-ea"/>
              </a:rPr>
              <a:t>就是“全心全意为人民服务是党的根本宗旨，党的一切奋斗和工作都是为了造福人民。要始终把实现好、维护好、发展好最广大人民的根本利益作为党和国家一切工作的出发点和落脚点，尊重人民主体地位，发挥人民首创精神，保障人民各项权益，走共同富裕道路，促进人的全面发展，做到发展为了人民、发展依靠人民、发展成果由人民共享。</a:t>
            </a:r>
            <a:endParaRPr lang="zh-CN" altLang="en-US"/>
          </a:p>
        </p:txBody>
      </p:sp>
    </p:spTree>
    <p:custDataLst>
      <p:tags r:id="rId1"/>
    </p:custDataLst>
  </p:cSld>
  <p:clrMapOvr>
    <a:masterClrMapping/>
  </p:clrMapOvr>
  <p:transition>
    <p:zoom/>
  </p:transition>
</p:sld>
</file>

<file path=ppt/tags/tag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185034"/>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5034"/>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5034"/>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5034"/>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5034"/>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5034"/>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5034"/>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5034"/>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5034"/>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5034"/>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5034"/>
</p:tagLst>
</file>

<file path=ppt/tags/tag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185034"/>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5034"/>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5034"/>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5034"/>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5034"/>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5034"/>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5034"/>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5034"/>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5034"/>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5034"/>
</p:tagLst>
</file>

<file path=ppt/tags/tag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185034"/>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5034"/>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5034"/>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5034"/>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5034"/>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5034"/>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5034"/>
</p:tagLst>
</file>

<file path=ppt/theme/theme1.xml><?xml version="1.0" encoding="utf-8"?>
<a:theme xmlns:a="http://schemas.openxmlformats.org/drawingml/2006/main" name="主题1">
  <a:themeElements>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800" b="0" i="0" u="none" strike="noStrike" cap="none" normalizeH="0" baseline="0" smtClean="0">
            <a:ln>
              <a:noFill/>
            </a:ln>
            <a:solidFill>
              <a:srgbClr val="FF0000"/>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800" b="0" i="0" u="none" strike="noStrike" cap="none" normalizeH="0" baseline="0" smtClean="0">
            <a:ln>
              <a:noFill/>
            </a:ln>
            <a:solidFill>
              <a:srgbClr val="FF0000"/>
            </a:solidFill>
            <a:effectLst/>
            <a:latin typeface="Times New Roman" pitchFamily="18" charset="0"/>
            <a:ea typeface="宋体" pitchFamily="2" charset="-122"/>
          </a:defRPr>
        </a:defPPr>
      </a:lstStyle>
    </a:lnDef>
  </a:objectDefaults>
  <a:extraClrSchemeLst>
    <a:extraClrScheme>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主题1</Template>
  <TotalTime>3</TotalTime>
  <Words>3349</Words>
  <Application>WPS 演示</Application>
  <PresentationFormat>自定义</PresentationFormat>
  <Paragraphs>104</Paragraphs>
  <Slides>28</Slides>
  <Notes>0</Notes>
  <HiddenSlides>0</HiddenSlides>
  <MMClips>0</MMClips>
  <ScaleCrop>false</ScaleCrop>
  <HeadingPairs>
    <vt:vector size="4" baseType="variant">
      <vt:variant>
        <vt:lpstr>主题</vt:lpstr>
      </vt:variant>
      <vt:variant>
        <vt:i4>1</vt:i4>
      </vt:variant>
      <vt:variant>
        <vt:lpstr>幻灯片标题</vt:lpstr>
      </vt:variant>
      <vt:variant>
        <vt:i4>28</vt:i4>
      </vt:variant>
    </vt:vector>
  </HeadingPairs>
  <TitlesOfParts>
    <vt:vector size="29" baseType="lpstr">
      <vt:lpstr>主题1</vt:lpstr>
      <vt:lpstr>幻灯片 1</vt:lpstr>
      <vt:lpstr>第2单元 建设美丽中国 第4课 坚持科学发展</vt:lpstr>
      <vt:lpstr>幻灯片 3</vt:lpstr>
      <vt:lpstr>情境导入 </vt:lpstr>
      <vt:lpstr>学习目标 </vt:lpstr>
      <vt:lpstr>课前预习 </vt:lpstr>
      <vt:lpstr>幻灯片 7</vt:lpstr>
      <vt:lpstr>答案</vt:lpstr>
      <vt:lpstr>疑难解答 </vt:lpstr>
      <vt:lpstr>问题探究1.科学发展，为什么要坚持以人为本？</vt:lpstr>
      <vt:lpstr>共同总结</vt:lpstr>
      <vt:lpstr>问题探究2.如何实现人与自然的协调发展。</vt:lpstr>
      <vt:lpstr>共同总结</vt:lpstr>
      <vt:lpstr>问题探究3.如何走可持续发展之路？</vt:lpstr>
      <vt:lpstr>共同总结</vt:lpstr>
      <vt:lpstr>知识结构 </vt:lpstr>
      <vt:lpstr>典例精析 </vt:lpstr>
      <vt:lpstr>答案解析</vt:lpstr>
      <vt:lpstr>幻灯片 19</vt:lpstr>
      <vt:lpstr>答案解析</vt:lpstr>
      <vt:lpstr>幻灯片 21</vt:lpstr>
      <vt:lpstr>答案解析</vt:lpstr>
      <vt:lpstr>课后训练 </vt:lpstr>
      <vt:lpstr>幻灯片 24</vt:lpstr>
      <vt:lpstr>幻灯片 25</vt:lpstr>
      <vt:lpstr>幻灯片 26</vt:lpstr>
      <vt:lpstr>幻灯片 27</vt:lpstr>
      <vt:lpstr>参考答案</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2018-01-02T04:09:00Z</dcterms:created>
  <dcterms:modified xsi:type="dcterms:W3CDTF">2019-02-18T03:52:43Z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2052-10.1.0.7616</vt:lpwstr>
  </property>
</Properties>
</file>