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tags/tag8.xml" ContentType="application/vnd.openxmlformats-officedocument.presentationml.tags+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tags/tag4.xml" ContentType="application/vnd.openxmlformats-officedocument.presentationml.tags+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slideMasters/slideMaster8.xml" ContentType="application/vnd.openxmlformats-officedocument.presentationml.slideMaster+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ags/tag9.xml" ContentType="application/vnd.openxmlformats-officedocument.presentationml.tags+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tags/tag15.xml" ContentType="application/vnd.openxmlformats-officedocument.presentationml.tags+xml"/>
  <Override PartName="/ppt/slideMasters/slideMaster7.xml" ContentType="application/vnd.openxmlformats-officedocument.presentationml.slideMaster+xml"/>
  <Override PartName="/ppt/theme/theme9.xml" ContentType="application/vnd.openxmlformats-officedocument.theme+xml"/>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tags/tag11.xml" ContentType="application/vnd.openxmlformats-officedocument.presentationml.tags+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tags/tag7.xml" ContentType="application/vnd.openxmlformats-officedocument.presentationml.tags+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tags/tag1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5" r:id="rId2"/>
    <p:sldMasterId id="2147483707" r:id="rId3"/>
    <p:sldMasterId id="2147483719" r:id="rId4"/>
    <p:sldMasterId id="2147483731" r:id="rId5"/>
    <p:sldMasterId id="2147483742" r:id="rId6"/>
    <p:sldMasterId id="2147483753" r:id="rId7"/>
    <p:sldMasterId id="2147483764" r:id="rId8"/>
    <p:sldMasterId id="2147483786" r:id="rId9"/>
  </p:sldMasterIdLst>
  <p:sldIdLst>
    <p:sldId id="257" r:id="rId10"/>
    <p:sldId id="261" r:id="rId11"/>
    <p:sldId id="262" r:id="rId12"/>
    <p:sldId id="264" r:id="rId13"/>
    <p:sldId id="266" r:id="rId14"/>
    <p:sldId id="268" r:id="rId15"/>
    <p:sldId id="269" r:id="rId16"/>
    <p:sldId id="270" r:id="rId17"/>
    <p:sldId id="263" r:id="rId18"/>
    <p:sldId id="274" r:id="rId19"/>
    <p:sldId id="271" r:id="rId20"/>
    <p:sldId id="272" r:id="rId21"/>
    <p:sldId id="267" r:id="rId22"/>
    <p:sldId id="275" r:id="rId23"/>
    <p:sldId id="276" r:id="rId24"/>
    <p:sldId id="273" r:id="rId25"/>
    <p:sldId id="278" r:id="rId26"/>
    <p:sldId id="279" r:id="rId27"/>
    <p:sldId id="280" r:id="rId28"/>
    <p:sldId id="281" r:id="rId29"/>
    <p:sldId id="282" r:id="rId30"/>
    <p:sldId id="283" r:id="rId31"/>
    <p:sldId id="284" r:id="rId32"/>
    <p:sldId id="285"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2094" y="-48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996661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019383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2"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904391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073528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16704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709805"/>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4589532"/>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359803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780681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9"/>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2"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3590945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0278318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3536931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9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95858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367987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93"/>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121554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5214360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2"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7344749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886905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830661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709797"/>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458952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25413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2266851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9"/>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2"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374537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5221766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80660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709811"/>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4589538"/>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580137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8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7353929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8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64035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9998260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2"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346802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8864809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888131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709767"/>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458949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0973659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4102798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9"/>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2"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216101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071944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9990273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8236263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5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7710927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5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7385979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2783952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2"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7915143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 xmlns:a14="http://schemas.microsoft.com/office/drawing/2010/main" val="0"/>
              </a:ext>
            </a:extLst>
          </a:blip>
          <a:srcRect l="398" t="16308" b="22681"/>
          <a:stretch>
            <a:fillRect/>
          </a:stretch>
        </p:blipFill>
        <p:spPr>
          <a:xfrm>
            <a:off x="-2722" y="-14514"/>
            <a:ext cx="9144000" cy="5677069"/>
          </a:xfrm>
          <a:prstGeom prst="rect">
            <a:avLst/>
          </a:prstGeom>
        </p:spPr>
      </p:pic>
      <p:sp>
        <p:nvSpPr>
          <p:cNvPr id="2" name="Title 1"/>
          <p:cNvSpPr>
            <a:spLocks noGrp="1"/>
          </p:cNvSpPr>
          <p:nvPr>
            <p:ph type="ctrTitle"/>
          </p:nvPr>
        </p:nvSpPr>
        <p:spPr>
          <a:xfrm>
            <a:off x="1143000" y="5326771"/>
            <a:ext cx="6858000" cy="667657"/>
          </a:xfrm>
        </p:spPr>
        <p:txBody>
          <a:bodyPr anchor="b">
            <a:normAutofit/>
          </a:bodyPr>
          <a:lstStyle>
            <a:lvl1pPr algn="ctr">
              <a:defRPr sz="3600">
                <a:gradFill>
                  <a:gsLst>
                    <a:gs pos="0">
                      <a:srgbClr val="F2F2F2"/>
                    </a:gs>
                    <a:gs pos="0">
                      <a:schemeClr val="accent1"/>
                    </a:gs>
                    <a:gs pos="49628">
                      <a:schemeClr val="accent2">
                        <a:lumMod val="50000"/>
                      </a:schemeClr>
                    </a:gs>
                    <a:gs pos="100000">
                      <a:srgbClr val="6C7C1B"/>
                    </a:gs>
                  </a:gsLst>
                  <a:lin ang="0" scaled="1"/>
                </a:gra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5994400"/>
            <a:ext cx="6858000" cy="361950"/>
          </a:xfrm>
        </p:spPr>
        <p:txBody>
          <a:bodyPr anchor="ctr" anchorCtr="0">
            <a:normAutofit/>
          </a:bodyPr>
          <a:lstStyle>
            <a:lvl1pPr marL="0" indent="0" algn="ctr">
              <a:buNone/>
              <a:defRPr sz="18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5590404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595719"/>
            <a:ext cx="7886700" cy="4581244"/>
          </a:xfrm>
        </p:spPr>
        <p:txBody>
          <a:bodyPr>
            <a:normAutofit/>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41117690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99424" y="1998497"/>
            <a:ext cx="5068301" cy="1751362"/>
          </a:xfrm>
        </p:spPr>
        <p:txBody>
          <a:bodyPr anchor="b">
            <a:normAutofit/>
          </a:bodyPr>
          <a:lstStyle>
            <a:lvl1pPr algn="r">
              <a:defRPr sz="4400"/>
            </a:lvl1pPr>
          </a:lstStyle>
          <a:p>
            <a:r>
              <a:rPr lang="zh-CN" altLang="en-US" dirty="0" smtClean="0"/>
              <a:t>编辑标题</a:t>
            </a:r>
            <a:endParaRPr lang="en-US" dirty="0"/>
          </a:p>
        </p:txBody>
      </p:sp>
      <p:sp>
        <p:nvSpPr>
          <p:cNvPr id="3" name="Text Placeholder 2"/>
          <p:cNvSpPr>
            <a:spLocks noGrp="1"/>
          </p:cNvSpPr>
          <p:nvPr>
            <p:ph type="body" idx="1"/>
          </p:nvPr>
        </p:nvSpPr>
        <p:spPr>
          <a:xfrm>
            <a:off x="1299424" y="3749859"/>
            <a:ext cx="5068301" cy="921000"/>
          </a:xfrm>
        </p:spPr>
        <p:txBody>
          <a:bodyPr>
            <a:normAutofit/>
          </a:bodyPr>
          <a:lstStyle>
            <a:lvl1pPr marL="0" indent="0" algn="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grpSp>
        <p:nvGrpSpPr>
          <p:cNvPr id="11" name="组合 10"/>
          <p:cNvGrpSpPr/>
          <p:nvPr/>
        </p:nvGrpSpPr>
        <p:grpSpPr>
          <a:xfrm>
            <a:off x="1299425" y="2804535"/>
            <a:ext cx="6439901" cy="1405824"/>
            <a:chOff x="2590241" y="2888892"/>
            <a:chExt cx="4398133" cy="720081"/>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9516" y="2888892"/>
              <a:ext cx="808858" cy="720081"/>
            </a:xfrm>
            <a:prstGeom prst="rect">
              <a:avLst/>
            </a:prstGeom>
          </p:spPr>
        </p:pic>
        <p:cxnSp>
          <p:nvCxnSpPr>
            <p:cNvPr id="8" name="直接连接符 7"/>
            <p:cNvCxnSpPr/>
            <p:nvPr/>
          </p:nvCxnSpPr>
          <p:spPr>
            <a:xfrm>
              <a:off x="2590241" y="3372027"/>
              <a:ext cx="3598067"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6634862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45152"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Footer Placeholder 5"/>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7" name="Slide Number Placeholder 6"/>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41658214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681163"/>
            <a:ext cx="3887391"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2505075"/>
            <a:ext cx="3887391"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8" name="Footer Placeholder 7"/>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9" name="Slide Number Placeholder 8"/>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82668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9"/>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2"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6653688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65685" y="2694074"/>
            <a:ext cx="3753854" cy="1247301"/>
          </a:xfrm>
        </p:spPr>
        <p:txBody>
          <a:bodyPr>
            <a:normAutofit/>
          </a:bodyPr>
          <a:lstStyle>
            <a:lvl1pPr algn="ctr">
              <a:defRPr sz="80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4" name="Footer Placeholder 3"/>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5" name="Slide Number Placeholder 4"/>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7" name="空心弧 6"/>
          <p:cNvSpPr/>
          <p:nvPr/>
        </p:nvSpPr>
        <p:spPr bwMode="auto">
          <a:xfrm rot="7086271">
            <a:off x="4920719" y="2362587"/>
            <a:ext cx="2546997" cy="1910248"/>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3F3F3F"/>
              </a:solidFill>
            </a:endParaRPr>
          </a:p>
        </p:txBody>
      </p:sp>
    </p:spTree>
    <p:extLst>
      <p:ext uri="{BB962C8B-B14F-4D97-AF65-F5344CB8AC3E}">
        <p14:creationId xmlns="" xmlns:p14="http://schemas.microsoft.com/office/powerpoint/2010/main" val="41001910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3777526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0" y="607100"/>
            <a:ext cx="3123900" cy="1600200"/>
          </a:xfr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3888000" y="6071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0" y="22073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3F3F3F">
                  <a:tint val="75000"/>
                </a:srgb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503383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normAutofit/>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858363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81"/>
            <a:ext cx="2057400" cy="365125"/>
          </a:xfrm>
        </p:spPr>
        <p:txBody>
          <a:bodyPr>
            <a:normAutofit/>
          </a:bodyPr>
          <a:lstStyle/>
          <a:p>
            <a:fld id="{13D0CE79-49FB-443D-BEF8-6B709DE8FD0C}"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7" name="页脚占位符 3"/>
          <p:cNvSpPr>
            <a:spLocks noGrp="1"/>
          </p:cNvSpPr>
          <p:nvPr>
            <p:ph type="ftr" sz="quarter" idx="11"/>
          </p:nvPr>
        </p:nvSpPr>
        <p:spPr>
          <a:xfrm>
            <a:off x="3028950" y="6356381"/>
            <a:ext cx="3086100" cy="365125"/>
          </a:xfrm>
        </p:spPr>
        <p:txBody>
          <a:bodyPr>
            <a:normAutofit/>
          </a:bodyPr>
          <a:lstStyle/>
          <a:p>
            <a:endParaRPr lang="zh-CN" altLang="en-US">
              <a:solidFill>
                <a:srgbClr val="3F3F3F">
                  <a:tint val="75000"/>
                </a:srgbClr>
              </a:solidFill>
            </a:endParaRPr>
          </a:p>
        </p:txBody>
      </p:sp>
      <p:sp>
        <p:nvSpPr>
          <p:cNvPr id="8" name="灯片编号占位符 4"/>
          <p:cNvSpPr>
            <a:spLocks noGrp="1"/>
          </p:cNvSpPr>
          <p:nvPr>
            <p:ph type="sldNum" sz="quarter" idx="12"/>
          </p:nvPr>
        </p:nvSpPr>
        <p:spPr>
          <a:xfrm>
            <a:off x="6457950" y="6356381"/>
            <a:ext cx="2057400" cy="365125"/>
          </a:xfrm>
        </p:spPr>
        <p:txBody>
          <a:bodyPr>
            <a:normAutofit/>
          </a:bodyPr>
          <a:lstStyle/>
          <a:p>
            <a:fld id="{EF906490-237C-474C-BA2E-D98840BC1F8F}"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9" name="内容占位符 7"/>
          <p:cNvSpPr>
            <a:spLocks noGrp="1"/>
          </p:cNvSpPr>
          <p:nvPr>
            <p:ph sz="quarter" idx="13"/>
          </p:nvPr>
        </p:nvSpPr>
        <p:spPr>
          <a:xfrm>
            <a:off x="628665" y="571532"/>
            <a:ext cx="7886701" cy="5649913"/>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37342970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 xmlns:a14="http://schemas.microsoft.com/office/drawing/2010/main" val="0"/>
              </a:ext>
            </a:extLst>
          </a:blip>
          <a:srcRect l="398" t="16308" b="22681"/>
          <a:stretch>
            <a:fillRect/>
          </a:stretch>
        </p:blipFill>
        <p:spPr>
          <a:xfrm>
            <a:off x="-2722" y="-14514"/>
            <a:ext cx="9144000" cy="5677069"/>
          </a:xfrm>
          <a:prstGeom prst="rect">
            <a:avLst/>
          </a:prstGeom>
        </p:spPr>
      </p:pic>
      <p:sp>
        <p:nvSpPr>
          <p:cNvPr id="2" name="Title 1"/>
          <p:cNvSpPr>
            <a:spLocks noGrp="1"/>
          </p:cNvSpPr>
          <p:nvPr>
            <p:ph type="ctrTitle"/>
          </p:nvPr>
        </p:nvSpPr>
        <p:spPr>
          <a:xfrm>
            <a:off x="1143000" y="5326767"/>
            <a:ext cx="6858000" cy="667657"/>
          </a:xfrm>
        </p:spPr>
        <p:txBody>
          <a:bodyPr anchor="b">
            <a:normAutofit/>
          </a:bodyPr>
          <a:lstStyle>
            <a:lvl1pPr algn="ctr">
              <a:defRPr sz="3600">
                <a:gradFill>
                  <a:gsLst>
                    <a:gs pos="0">
                      <a:srgbClr val="F2F2F2"/>
                    </a:gs>
                    <a:gs pos="0">
                      <a:schemeClr val="accent1"/>
                    </a:gs>
                    <a:gs pos="49628">
                      <a:schemeClr val="accent2">
                        <a:lumMod val="50000"/>
                      </a:schemeClr>
                    </a:gs>
                    <a:gs pos="100000">
                      <a:srgbClr val="6C7C1B"/>
                    </a:gs>
                  </a:gsLst>
                  <a:lin ang="0" scaled="1"/>
                </a:gra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5994400"/>
            <a:ext cx="6858000" cy="361950"/>
          </a:xfrm>
        </p:spPr>
        <p:txBody>
          <a:bodyPr anchor="ctr" anchorCtr="0">
            <a:normAutofit/>
          </a:bodyPr>
          <a:lstStyle>
            <a:lvl1pPr marL="0" indent="0" algn="ctr">
              <a:buNone/>
              <a:defRPr sz="18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2742688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595719"/>
            <a:ext cx="7886700" cy="4581244"/>
          </a:xfrm>
        </p:spPr>
        <p:txBody>
          <a:bodyPr>
            <a:normAutofit/>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2676484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99422" y="1998497"/>
            <a:ext cx="5068301" cy="1751362"/>
          </a:xfrm>
        </p:spPr>
        <p:txBody>
          <a:bodyPr anchor="b">
            <a:normAutofit/>
          </a:bodyPr>
          <a:lstStyle>
            <a:lvl1pPr algn="r">
              <a:defRPr sz="4400"/>
            </a:lvl1pPr>
          </a:lstStyle>
          <a:p>
            <a:r>
              <a:rPr lang="zh-CN" altLang="en-US" dirty="0" smtClean="0"/>
              <a:t>编辑标题</a:t>
            </a:r>
            <a:endParaRPr lang="en-US" dirty="0"/>
          </a:p>
        </p:txBody>
      </p:sp>
      <p:sp>
        <p:nvSpPr>
          <p:cNvPr id="3" name="Text Placeholder 2"/>
          <p:cNvSpPr>
            <a:spLocks noGrp="1"/>
          </p:cNvSpPr>
          <p:nvPr>
            <p:ph type="body" idx="1"/>
          </p:nvPr>
        </p:nvSpPr>
        <p:spPr>
          <a:xfrm>
            <a:off x="1299422" y="3749859"/>
            <a:ext cx="5068301" cy="921000"/>
          </a:xfrm>
        </p:spPr>
        <p:txBody>
          <a:bodyPr>
            <a:normAutofit/>
          </a:bodyPr>
          <a:lstStyle>
            <a:lvl1pPr marL="0" indent="0" algn="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grpSp>
        <p:nvGrpSpPr>
          <p:cNvPr id="11" name="组合 10"/>
          <p:cNvGrpSpPr/>
          <p:nvPr/>
        </p:nvGrpSpPr>
        <p:grpSpPr>
          <a:xfrm>
            <a:off x="1299423" y="2804535"/>
            <a:ext cx="6439901" cy="1405824"/>
            <a:chOff x="2590241" y="2888892"/>
            <a:chExt cx="4398133" cy="720081"/>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9516" y="2888892"/>
              <a:ext cx="808858" cy="720081"/>
            </a:xfrm>
            <a:prstGeom prst="rect">
              <a:avLst/>
            </a:prstGeom>
          </p:spPr>
        </p:pic>
        <p:cxnSp>
          <p:nvCxnSpPr>
            <p:cNvPr id="8" name="直接连接符 7"/>
            <p:cNvCxnSpPr/>
            <p:nvPr/>
          </p:nvCxnSpPr>
          <p:spPr>
            <a:xfrm>
              <a:off x="2590241" y="3372027"/>
              <a:ext cx="3598067"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0587274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45152"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Footer Placeholder 5"/>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7" name="Slide Number Placeholder 6"/>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1620901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681163"/>
            <a:ext cx="3887391"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2505075"/>
            <a:ext cx="3887391"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8" name="Footer Placeholder 7"/>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9" name="Slide Number Placeholder 8"/>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958522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656328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65685" y="2694070"/>
            <a:ext cx="3753854" cy="1247301"/>
          </a:xfrm>
        </p:spPr>
        <p:txBody>
          <a:bodyPr>
            <a:normAutofit/>
          </a:bodyPr>
          <a:lstStyle>
            <a:lvl1pPr algn="ctr">
              <a:defRPr sz="80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4" name="Footer Placeholder 3"/>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5" name="Slide Number Placeholder 4"/>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7" name="空心弧 6"/>
          <p:cNvSpPr/>
          <p:nvPr/>
        </p:nvSpPr>
        <p:spPr bwMode="auto">
          <a:xfrm rot="7086271">
            <a:off x="4920717" y="2362585"/>
            <a:ext cx="2546997" cy="1910248"/>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3F3F3F"/>
              </a:solidFill>
            </a:endParaRPr>
          </a:p>
        </p:txBody>
      </p:sp>
    </p:spTree>
    <p:extLst>
      <p:ext uri="{BB962C8B-B14F-4D97-AF65-F5344CB8AC3E}">
        <p14:creationId xmlns="" xmlns:p14="http://schemas.microsoft.com/office/powerpoint/2010/main" val="4687449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981391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0" y="607100"/>
            <a:ext cx="3123900" cy="1600200"/>
          </a:xfr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3888000" y="6071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0" y="22073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3F3F3F">
                  <a:tint val="75000"/>
                </a:srgb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6169460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normAutofit/>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42786329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77"/>
            <a:ext cx="2057400" cy="365125"/>
          </a:xfrm>
        </p:spPr>
        <p:txBody>
          <a:bodyPr>
            <a:normAutofit/>
          </a:bodyPr>
          <a:lstStyle/>
          <a:p>
            <a:fld id="{13D0CE79-49FB-443D-BEF8-6B709DE8FD0C}"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7" name="页脚占位符 3"/>
          <p:cNvSpPr>
            <a:spLocks noGrp="1"/>
          </p:cNvSpPr>
          <p:nvPr>
            <p:ph type="ftr" sz="quarter" idx="11"/>
          </p:nvPr>
        </p:nvSpPr>
        <p:spPr>
          <a:xfrm>
            <a:off x="3028950" y="6356377"/>
            <a:ext cx="3086100" cy="365125"/>
          </a:xfrm>
        </p:spPr>
        <p:txBody>
          <a:bodyPr>
            <a:normAutofit/>
          </a:bodyPr>
          <a:lstStyle/>
          <a:p>
            <a:endParaRPr lang="zh-CN" altLang="en-US">
              <a:solidFill>
                <a:srgbClr val="3F3F3F">
                  <a:tint val="75000"/>
                </a:srgbClr>
              </a:solidFill>
            </a:endParaRPr>
          </a:p>
        </p:txBody>
      </p:sp>
      <p:sp>
        <p:nvSpPr>
          <p:cNvPr id="8" name="灯片编号占位符 4"/>
          <p:cNvSpPr>
            <a:spLocks noGrp="1"/>
          </p:cNvSpPr>
          <p:nvPr>
            <p:ph type="sldNum" sz="quarter" idx="12"/>
          </p:nvPr>
        </p:nvSpPr>
        <p:spPr>
          <a:xfrm>
            <a:off x="6457950" y="6356377"/>
            <a:ext cx="2057400" cy="365125"/>
          </a:xfrm>
        </p:spPr>
        <p:txBody>
          <a:bodyPr>
            <a:normAutofit/>
          </a:bodyPr>
          <a:lstStyle/>
          <a:p>
            <a:fld id="{EF906490-237C-474C-BA2E-D98840BC1F8F}"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9" name="内容占位符 7"/>
          <p:cNvSpPr>
            <a:spLocks noGrp="1"/>
          </p:cNvSpPr>
          <p:nvPr>
            <p:ph sz="quarter" idx="13"/>
          </p:nvPr>
        </p:nvSpPr>
        <p:spPr>
          <a:xfrm>
            <a:off x="628663" y="571528"/>
            <a:ext cx="7886701" cy="5649913"/>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41010634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 xmlns:a14="http://schemas.microsoft.com/office/drawing/2010/main" val="0"/>
              </a:ext>
            </a:extLst>
          </a:blip>
          <a:srcRect l="398" t="16308" b="22681"/>
          <a:stretch>
            <a:fillRect/>
          </a:stretch>
        </p:blipFill>
        <p:spPr>
          <a:xfrm>
            <a:off x="-2722" y="-14514"/>
            <a:ext cx="9144000" cy="5677069"/>
          </a:xfrm>
          <a:prstGeom prst="rect">
            <a:avLst/>
          </a:prstGeom>
        </p:spPr>
      </p:pic>
      <p:sp>
        <p:nvSpPr>
          <p:cNvPr id="2" name="Title 1"/>
          <p:cNvSpPr>
            <a:spLocks noGrp="1"/>
          </p:cNvSpPr>
          <p:nvPr>
            <p:ph type="ctrTitle"/>
          </p:nvPr>
        </p:nvSpPr>
        <p:spPr>
          <a:xfrm>
            <a:off x="1143000" y="5326761"/>
            <a:ext cx="6858000" cy="667657"/>
          </a:xfrm>
        </p:spPr>
        <p:txBody>
          <a:bodyPr anchor="b">
            <a:normAutofit/>
          </a:bodyPr>
          <a:lstStyle>
            <a:lvl1pPr algn="ctr">
              <a:defRPr sz="3600">
                <a:gradFill>
                  <a:gsLst>
                    <a:gs pos="0">
                      <a:srgbClr val="F2F2F2"/>
                    </a:gs>
                    <a:gs pos="0">
                      <a:schemeClr val="accent1"/>
                    </a:gs>
                    <a:gs pos="49628">
                      <a:schemeClr val="accent2">
                        <a:lumMod val="50000"/>
                      </a:schemeClr>
                    </a:gs>
                    <a:gs pos="100000">
                      <a:srgbClr val="6C7C1B"/>
                    </a:gs>
                  </a:gsLst>
                  <a:lin ang="0" scaled="1"/>
                </a:gra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5994400"/>
            <a:ext cx="6858000" cy="361950"/>
          </a:xfrm>
        </p:spPr>
        <p:txBody>
          <a:bodyPr anchor="ctr" anchorCtr="0">
            <a:normAutofit/>
          </a:bodyPr>
          <a:lstStyle>
            <a:lvl1pPr marL="0" indent="0" algn="ctr">
              <a:buNone/>
              <a:defRPr sz="18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8155720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595719"/>
            <a:ext cx="7886700" cy="4581244"/>
          </a:xfrm>
        </p:spPr>
        <p:txBody>
          <a:bodyPr>
            <a:normAutofit/>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2267645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99419" y="1998497"/>
            <a:ext cx="5068301" cy="1751362"/>
          </a:xfrm>
        </p:spPr>
        <p:txBody>
          <a:bodyPr anchor="b">
            <a:normAutofit/>
          </a:bodyPr>
          <a:lstStyle>
            <a:lvl1pPr algn="r">
              <a:defRPr sz="4400"/>
            </a:lvl1pPr>
          </a:lstStyle>
          <a:p>
            <a:r>
              <a:rPr lang="zh-CN" altLang="en-US" dirty="0" smtClean="0"/>
              <a:t>编辑标题</a:t>
            </a:r>
            <a:endParaRPr lang="en-US" dirty="0"/>
          </a:p>
        </p:txBody>
      </p:sp>
      <p:sp>
        <p:nvSpPr>
          <p:cNvPr id="3" name="Text Placeholder 2"/>
          <p:cNvSpPr>
            <a:spLocks noGrp="1"/>
          </p:cNvSpPr>
          <p:nvPr>
            <p:ph type="body" idx="1"/>
          </p:nvPr>
        </p:nvSpPr>
        <p:spPr>
          <a:xfrm>
            <a:off x="1299419" y="3749859"/>
            <a:ext cx="5068301" cy="921000"/>
          </a:xfrm>
        </p:spPr>
        <p:txBody>
          <a:bodyPr>
            <a:normAutofit/>
          </a:bodyPr>
          <a:lstStyle>
            <a:lvl1pPr marL="0" indent="0" algn="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grpSp>
        <p:nvGrpSpPr>
          <p:cNvPr id="11" name="组合 10"/>
          <p:cNvGrpSpPr/>
          <p:nvPr/>
        </p:nvGrpSpPr>
        <p:grpSpPr>
          <a:xfrm>
            <a:off x="1299420" y="2804535"/>
            <a:ext cx="6439901" cy="1405824"/>
            <a:chOff x="2590241" y="2888892"/>
            <a:chExt cx="4398133" cy="720081"/>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9516" y="2888892"/>
              <a:ext cx="808858" cy="720081"/>
            </a:xfrm>
            <a:prstGeom prst="rect">
              <a:avLst/>
            </a:prstGeom>
          </p:spPr>
        </p:pic>
        <p:cxnSp>
          <p:nvCxnSpPr>
            <p:cNvPr id="8" name="直接连接符 7"/>
            <p:cNvCxnSpPr/>
            <p:nvPr/>
          </p:nvCxnSpPr>
          <p:spPr>
            <a:xfrm>
              <a:off x="2590241" y="3372027"/>
              <a:ext cx="3598067"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1084561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45152"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Footer Placeholder 5"/>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7" name="Slide Number Placeholder 6"/>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2549252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681163"/>
            <a:ext cx="3887391"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2505075"/>
            <a:ext cx="3887391"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8" name="Footer Placeholder 7"/>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9" name="Slide Number Placeholder 8"/>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1424809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0008419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65685" y="2694064"/>
            <a:ext cx="3753854" cy="1247301"/>
          </a:xfrm>
        </p:spPr>
        <p:txBody>
          <a:bodyPr>
            <a:normAutofit/>
          </a:bodyPr>
          <a:lstStyle>
            <a:lvl1pPr algn="ctr">
              <a:defRPr sz="80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4" name="Footer Placeholder 3"/>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5" name="Slide Number Placeholder 4"/>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7" name="空心弧 6"/>
          <p:cNvSpPr/>
          <p:nvPr/>
        </p:nvSpPr>
        <p:spPr bwMode="auto">
          <a:xfrm rot="7086271">
            <a:off x="4920714" y="2362582"/>
            <a:ext cx="2546997" cy="1910248"/>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3F3F3F"/>
              </a:solidFill>
            </a:endParaRPr>
          </a:p>
        </p:txBody>
      </p:sp>
    </p:spTree>
    <p:extLst>
      <p:ext uri="{BB962C8B-B14F-4D97-AF65-F5344CB8AC3E}">
        <p14:creationId xmlns="" xmlns:p14="http://schemas.microsoft.com/office/powerpoint/2010/main" val="25041656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33362093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0" y="607100"/>
            <a:ext cx="3123900" cy="1600200"/>
          </a:xfr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3888000" y="6071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0" y="22073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3F3F3F">
                  <a:tint val="75000"/>
                </a:srgb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124225154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normAutofit/>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66593494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71"/>
            <a:ext cx="2057400" cy="365125"/>
          </a:xfrm>
        </p:spPr>
        <p:txBody>
          <a:bodyPr>
            <a:normAutofit/>
          </a:bodyPr>
          <a:lstStyle/>
          <a:p>
            <a:fld id="{13D0CE79-49FB-443D-BEF8-6B709DE8FD0C}"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7" name="页脚占位符 3"/>
          <p:cNvSpPr>
            <a:spLocks noGrp="1"/>
          </p:cNvSpPr>
          <p:nvPr>
            <p:ph type="ftr" sz="quarter" idx="11"/>
          </p:nvPr>
        </p:nvSpPr>
        <p:spPr>
          <a:xfrm>
            <a:off x="3028950" y="6356371"/>
            <a:ext cx="3086100" cy="365125"/>
          </a:xfrm>
        </p:spPr>
        <p:txBody>
          <a:bodyPr>
            <a:normAutofit/>
          </a:bodyPr>
          <a:lstStyle/>
          <a:p>
            <a:endParaRPr lang="zh-CN" altLang="en-US">
              <a:solidFill>
                <a:srgbClr val="3F3F3F">
                  <a:tint val="75000"/>
                </a:srgbClr>
              </a:solidFill>
            </a:endParaRPr>
          </a:p>
        </p:txBody>
      </p:sp>
      <p:sp>
        <p:nvSpPr>
          <p:cNvPr id="8" name="灯片编号占位符 4"/>
          <p:cNvSpPr>
            <a:spLocks noGrp="1"/>
          </p:cNvSpPr>
          <p:nvPr>
            <p:ph type="sldNum" sz="quarter" idx="12"/>
          </p:nvPr>
        </p:nvSpPr>
        <p:spPr>
          <a:xfrm>
            <a:off x="6457950" y="6356371"/>
            <a:ext cx="2057400" cy="365125"/>
          </a:xfrm>
        </p:spPr>
        <p:txBody>
          <a:bodyPr>
            <a:normAutofit/>
          </a:bodyPr>
          <a:lstStyle/>
          <a:p>
            <a:fld id="{EF906490-237C-474C-BA2E-D98840BC1F8F}"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9" name="内容占位符 7"/>
          <p:cNvSpPr>
            <a:spLocks noGrp="1"/>
          </p:cNvSpPr>
          <p:nvPr>
            <p:ph sz="quarter" idx="13"/>
          </p:nvPr>
        </p:nvSpPr>
        <p:spPr>
          <a:xfrm>
            <a:off x="628660" y="571522"/>
            <a:ext cx="7886701" cy="5649913"/>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25875860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 xmlns:a14="http://schemas.microsoft.com/office/drawing/2010/main" val="0"/>
              </a:ext>
            </a:extLst>
          </a:blip>
          <a:srcRect l="398" t="16308" b="22681"/>
          <a:stretch>
            <a:fillRect/>
          </a:stretch>
        </p:blipFill>
        <p:spPr>
          <a:xfrm>
            <a:off x="-2722" y="-14514"/>
            <a:ext cx="9144000" cy="5677069"/>
          </a:xfrm>
          <a:prstGeom prst="rect">
            <a:avLst/>
          </a:prstGeom>
        </p:spPr>
      </p:pic>
      <p:sp>
        <p:nvSpPr>
          <p:cNvPr id="2" name="Title 1"/>
          <p:cNvSpPr>
            <a:spLocks noGrp="1"/>
          </p:cNvSpPr>
          <p:nvPr>
            <p:ph type="ctrTitle"/>
          </p:nvPr>
        </p:nvSpPr>
        <p:spPr>
          <a:xfrm>
            <a:off x="1143000" y="5326753"/>
            <a:ext cx="6858000" cy="667657"/>
          </a:xfrm>
        </p:spPr>
        <p:txBody>
          <a:bodyPr anchor="b">
            <a:normAutofit/>
          </a:bodyPr>
          <a:lstStyle>
            <a:lvl1pPr algn="ctr">
              <a:defRPr sz="3600">
                <a:gradFill>
                  <a:gsLst>
                    <a:gs pos="0">
                      <a:srgbClr val="F2F2F2"/>
                    </a:gs>
                    <a:gs pos="0">
                      <a:schemeClr val="accent1"/>
                    </a:gs>
                    <a:gs pos="49628">
                      <a:schemeClr val="accent2">
                        <a:lumMod val="50000"/>
                      </a:schemeClr>
                    </a:gs>
                    <a:gs pos="100000">
                      <a:srgbClr val="6C7C1B"/>
                    </a:gs>
                  </a:gsLst>
                  <a:lin ang="0" scaled="1"/>
                </a:gra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5994400"/>
            <a:ext cx="6858000" cy="361950"/>
          </a:xfrm>
        </p:spPr>
        <p:txBody>
          <a:bodyPr anchor="ctr" anchorCtr="0">
            <a:normAutofit/>
          </a:bodyPr>
          <a:lstStyle>
            <a:lvl1pPr marL="0" indent="0" algn="ctr">
              <a:buNone/>
              <a:defRPr sz="18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53386670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595719"/>
            <a:ext cx="7886700" cy="4581244"/>
          </a:xfrm>
        </p:spPr>
        <p:txBody>
          <a:bodyPr>
            <a:normAutofit/>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9168607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99415" y="1998497"/>
            <a:ext cx="5068301" cy="1751362"/>
          </a:xfrm>
        </p:spPr>
        <p:txBody>
          <a:bodyPr anchor="b">
            <a:normAutofit/>
          </a:bodyPr>
          <a:lstStyle>
            <a:lvl1pPr algn="r">
              <a:defRPr sz="4400"/>
            </a:lvl1pPr>
          </a:lstStyle>
          <a:p>
            <a:r>
              <a:rPr lang="zh-CN" altLang="en-US" dirty="0" smtClean="0"/>
              <a:t>编辑标题</a:t>
            </a:r>
            <a:endParaRPr lang="en-US" dirty="0"/>
          </a:p>
        </p:txBody>
      </p:sp>
      <p:sp>
        <p:nvSpPr>
          <p:cNvPr id="3" name="Text Placeholder 2"/>
          <p:cNvSpPr>
            <a:spLocks noGrp="1"/>
          </p:cNvSpPr>
          <p:nvPr>
            <p:ph type="body" idx="1"/>
          </p:nvPr>
        </p:nvSpPr>
        <p:spPr>
          <a:xfrm>
            <a:off x="1299415" y="3749859"/>
            <a:ext cx="5068301" cy="921000"/>
          </a:xfrm>
        </p:spPr>
        <p:txBody>
          <a:bodyPr>
            <a:normAutofit/>
          </a:bodyPr>
          <a:lstStyle>
            <a:lvl1pPr marL="0" indent="0" algn="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grpSp>
        <p:nvGrpSpPr>
          <p:cNvPr id="11" name="组合 10"/>
          <p:cNvGrpSpPr/>
          <p:nvPr/>
        </p:nvGrpSpPr>
        <p:grpSpPr>
          <a:xfrm>
            <a:off x="1299416" y="2804535"/>
            <a:ext cx="6439901" cy="1405824"/>
            <a:chOff x="2590241" y="2888892"/>
            <a:chExt cx="4398133" cy="720081"/>
          </a:xfrm>
        </p:grpSpPr>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9516" y="2888892"/>
              <a:ext cx="808858" cy="720081"/>
            </a:xfrm>
            <a:prstGeom prst="rect">
              <a:avLst/>
            </a:prstGeom>
          </p:spPr>
        </p:pic>
        <p:cxnSp>
          <p:nvCxnSpPr>
            <p:cNvPr id="8" name="直接连接符 7"/>
            <p:cNvCxnSpPr/>
            <p:nvPr/>
          </p:nvCxnSpPr>
          <p:spPr>
            <a:xfrm>
              <a:off x="2590241" y="3372027"/>
              <a:ext cx="3598067"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7617135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45152" y="1594236"/>
            <a:ext cx="3870198" cy="4632833"/>
          </a:xfrm>
        </p:spPr>
        <p:txBody>
          <a:bodyPr>
            <a:normAutofit/>
          </a:bodyPr>
          <a:lstStyle>
            <a:lvl1pPr marL="0" indent="0">
              <a:buFont typeface="Arial" panose="020B0604020202020204" pitchFamily="34" charse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Footer Placeholder 5"/>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7" name="Slide Number Placeholder 6"/>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5604171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681163"/>
            <a:ext cx="3887391"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2505075"/>
            <a:ext cx="3887391" cy="36845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8" name="Footer Placeholder 7"/>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9" name="Slide Number Placeholder 8"/>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303335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99"/>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683338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65685" y="2694056"/>
            <a:ext cx="3753854" cy="1247301"/>
          </a:xfrm>
        </p:spPr>
        <p:txBody>
          <a:bodyPr>
            <a:normAutofit/>
          </a:bodyPr>
          <a:lstStyle>
            <a:lvl1pPr algn="ctr">
              <a:defRPr sz="80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4" name="Footer Placeholder 3"/>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5" name="Slide Number Placeholder 4"/>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7" name="空心弧 6"/>
          <p:cNvSpPr/>
          <p:nvPr/>
        </p:nvSpPr>
        <p:spPr bwMode="auto">
          <a:xfrm rot="7086271">
            <a:off x="4920710" y="2362578"/>
            <a:ext cx="2546997" cy="1910248"/>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3F3F3F"/>
              </a:solidFill>
            </a:endParaRPr>
          </a:p>
        </p:txBody>
      </p:sp>
    </p:spTree>
    <p:extLst>
      <p:ext uri="{BB962C8B-B14F-4D97-AF65-F5344CB8AC3E}">
        <p14:creationId xmlns="" xmlns:p14="http://schemas.microsoft.com/office/powerpoint/2010/main" val="17466914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0561567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0" y="607100"/>
            <a:ext cx="3123900" cy="1600200"/>
          </a:xfr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3888000" y="6071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0" y="22073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3F3F3F">
                  <a:tint val="75000"/>
                </a:srgb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29422262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normAutofit/>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normAutofit/>
          </a:body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11"/>
          </p:nvPr>
        </p:nvSpPr>
        <p:spPr/>
        <p:txBody>
          <a:bodyPr>
            <a:normAutofit/>
          </a:bodyPr>
          <a:lstStyle/>
          <a:p>
            <a:endParaRPr lang="zh-CN" altLang="en-US">
              <a:solidFill>
                <a:srgbClr val="3F3F3F">
                  <a:tint val="75000"/>
                </a:srgbClr>
              </a:solidFill>
            </a:endParaRPr>
          </a:p>
        </p:txBody>
      </p:sp>
      <p:sp>
        <p:nvSpPr>
          <p:cNvPr id="6" name="Slide Number Placeholder 5"/>
          <p:cNvSpPr>
            <a:spLocks noGrp="1"/>
          </p:cNvSpPr>
          <p:nvPr>
            <p:ph type="sldNum" sz="quarter" idx="12"/>
          </p:nvPr>
        </p:nvSpPr>
        <p:spPr/>
        <p:txBody>
          <a:bodyPr>
            <a:normAutofit/>
          </a:body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Tree>
    <p:extLst>
      <p:ext uri="{BB962C8B-B14F-4D97-AF65-F5344CB8AC3E}">
        <p14:creationId xmlns="" xmlns:p14="http://schemas.microsoft.com/office/powerpoint/2010/main" val="30538444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63"/>
            <a:ext cx="2057400" cy="365125"/>
          </a:xfrm>
        </p:spPr>
        <p:txBody>
          <a:bodyPr>
            <a:normAutofit/>
          </a:bodyPr>
          <a:lstStyle/>
          <a:p>
            <a:fld id="{13D0CE79-49FB-443D-BEF8-6B709DE8FD0C}"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7" name="页脚占位符 3"/>
          <p:cNvSpPr>
            <a:spLocks noGrp="1"/>
          </p:cNvSpPr>
          <p:nvPr>
            <p:ph type="ftr" sz="quarter" idx="11"/>
          </p:nvPr>
        </p:nvSpPr>
        <p:spPr>
          <a:xfrm>
            <a:off x="3028950" y="6356363"/>
            <a:ext cx="3086100" cy="365125"/>
          </a:xfrm>
        </p:spPr>
        <p:txBody>
          <a:bodyPr>
            <a:normAutofit/>
          </a:bodyPr>
          <a:lstStyle/>
          <a:p>
            <a:endParaRPr lang="zh-CN" altLang="en-US">
              <a:solidFill>
                <a:srgbClr val="3F3F3F">
                  <a:tint val="75000"/>
                </a:srgbClr>
              </a:solidFill>
            </a:endParaRPr>
          </a:p>
        </p:txBody>
      </p:sp>
      <p:sp>
        <p:nvSpPr>
          <p:cNvPr id="8" name="灯片编号占位符 4"/>
          <p:cNvSpPr>
            <a:spLocks noGrp="1"/>
          </p:cNvSpPr>
          <p:nvPr>
            <p:ph type="sldNum" sz="quarter" idx="12"/>
          </p:nvPr>
        </p:nvSpPr>
        <p:spPr>
          <a:xfrm>
            <a:off x="6457950" y="6356363"/>
            <a:ext cx="2057400" cy="365125"/>
          </a:xfrm>
        </p:spPr>
        <p:txBody>
          <a:bodyPr>
            <a:normAutofit/>
          </a:bodyPr>
          <a:lstStyle/>
          <a:p>
            <a:fld id="{EF906490-237C-474C-BA2E-D98840BC1F8F}"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9" name="内容占位符 7"/>
          <p:cNvSpPr>
            <a:spLocks noGrp="1"/>
          </p:cNvSpPr>
          <p:nvPr>
            <p:ph sz="quarter" idx="13"/>
          </p:nvPr>
        </p:nvSpPr>
        <p:spPr>
          <a:xfrm>
            <a:off x="628656" y="571514"/>
            <a:ext cx="7886701" cy="5649913"/>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90235020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99"/>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2527715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53"/>
            <a:ext cx="2057400" cy="365125"/>
          </a:xfrm>
          <a:prstGeom prst="rect">
            <a:avLst/>
          </a:prstGeom>
        </p:spPr>
        <p:txBody>
          <a:bodyPr>
            <a:normAutofit/>
          </a:bodyPr>
          <a:lstStyle/>
          <a:p>
            <a:fld id="{13D0CE79-49FB-443D-BEF8-6B709DE8FD0C}"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7" name="页脚占位符 3"/>
          <p:cNvSpPr>
            <a:spLocks noGrp="1"/>
          </p:cNvSpPr>
          <p:nvPr>
            <p:ph type="ftr" sz="quarter" idx="11"/>
          </p:nvPr>
        </p:nvSpPr>
        <p:spPr>
          <a:xfrm>
            <a:off x="3028950" y="6356353"/>
            <a:ext cx="3086100" cy="365125"/>
          </a:xfrm>
          <a:prstGeom prst="rect">
            <a:avLst/>
          </a:prstGeom>
        </p:spPr>
        <p:txBody>
          <a:bodyPr>
            <a:normAutofit/>
          </a:bodyPr>
          <a:lstStyle/>
          <a:p>
            <a:endParaRPr lang="zh-CN" altLang="en-US">
              <a:solidFill>
                <a:srgbClr val="3F3F3F">
                  <a:tint val="75000"/>
                </a:srgbClr>
              </a:solidFill>
            </a:endParaRPr>
          </a:p>
        </p:txBody>
      </p:sp>
      <p:sp>
        <p:nvSpPr>
          <p:cNvPr id="8" name="灯片编号占位符 4"/>
          <p:cNvSpPr>
            <a:spLocks noGrp="1"/>
          </p:cNvSpPr>
          <p:nvPr>
            <p:ph type="sldNum" sz="quarter" idx="12"/>
          </p:nvPr>
        </p:nvSpPr>
        <p:spPr>
          <a:xfrm>
            <a:off x="6457950" y="6356353"/>
            <a:ext cx="2057400" cy="365125"/>
          </a:xfrm>
          <a:prstGeom prst="rect">
            <a:avLst/>
          </a:prstGeom>
        </p:spPr>
        <p:txBody>
          <a:bodyPr>
            <a:normAutofit/>
          </a:bodyPr>
          <a:lstStyle/>
          <a:p>
            <a:fld id="{EF906490-237C-474C-BA2E-D98840BC1F8F}"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9" name="内容占位符 7"/>
          <p:cNvSpPr>
            <a:spLocks noGrp="1"/>
          </p:cNvSpPr>
          <p:nvPr>
            <p:ph sz="quarter" idx="13"/>
          </p:nvPr>
        </p:nvSpPr>
        <p:spPr>
          <a:xfrm>
            <a:off x="628651" y="571504"/>
            <a:ext cx="7886701" cy="5649913"/>
          </a:xfrm>
          <a:prstGeom prst="rect">
            <a:avLst/>
          </a:prstGeo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879851121"/>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ags" Target="../tags/tag1.xml"/><Relationship Id="rId2" Type="http://schemas.openxmlformats.org/officeDocument/2006/relationships/slideLayout" Target="../slideLayouts/slideLayout46.xml"/><Relationship Id="rId16" Type="http://schemas.openxmlformats.org/officeDocument/2006/relationships/image" Target="../media/image2.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theme" Target="../theme/theme5.xml"/><Relationship Id="rId5" Type="http://schemas.openxmlformats.org/officeDocument/2006/relationships/slideLayout" Target="../slideLayouts/slideLayout49.xml"/><Relationship Id="rId15" Type="http://schemas.openxmlformats.org/officeDocument/2006/relationships/image" Target="../media/image1.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tags" Target="../tags/tag5.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ags" Target="../tags/tag4.xml"/><Relationship Id="rId2" Type="http://schemas.openxmlformats.org/officeDocument/2006/relationships/slideLayout" Target="../slideLayouts/slideLayout56.xml"/><Relationship Id="rId16" Type="http://schemas.openxmlformats.org/officeDocument/2006/relationships/image" Target="../media/image2.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theme" Target="../theme/theme6.xml"/><Relationship Id="rId5" Type="http://schemas.openxmlformats.org/officeDocument/2006/relationships/slideLayout" Target="../slideLayouts/slideLayout59.xml"/><Relationship Id="rId15" Type="http://schemas.openxmlformats.org/officeDocument/2006/relationships/image" Target="../media/image1.pn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ags" Target="../tags/tag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ags" Target="../tags/tag8.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7.xml"/><Relationship Id="rId2" Type="http://schemas.openxmlformats.org/officeDocument/2006/relationships/slideLayout" Target="../slideLayouts/slideLayout66.xml"/><Relationship Id="rId16" Type="http://schemas.openxmlformats.org/officeDocument/2006/relationships/image" Target="../media/image2.png"/><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heme" Target="../theme/theme7.xml"/><Relationship Id="rId5" Type="http://schemas.openxmlformats.org/officeDocument/2006/relationships/slideLayout" Target="../slideLayouts/slideLayout69.xml"/><Relationship Id="rId15" Type="http://schemas.openxmlformats.org/officeDocument/2006/relationships/image" Target="../media/image1.png"/><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tags" Target="../tags/tag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ags" Target="../tags/tag11.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ags" Target="../tags/tag10.xml"/><Relationship Id="rId2" Type="http://schemas.openxmlformats.org/officeDocument/2006/relationships/slideLayout" Target="../slideLayouts/slideLayout76.xml"/><Relationship Id="rId16" Type="http://schemas.openxmlformats.org/officeDocument/2006/relationships/image" Target="../media/image2.png"/><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theme" Target="../theme/theme8.xml"/><Relationship Id="rId5" Type="http://schemas.openxmlformats.org/officeDocument/2006/relationships/slideLayout" Target="../slideLayouts/slideLayout79.xml"/><Relationship Id="rId15" Type="http://schemas.openxmlformats.org/officeDocument/2006/relationships/image" Target="../media/image1.png"/><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tags" Target="../tags/tag1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9.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42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42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42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21367723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419"/>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419"/>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419"/>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435648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41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41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41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39764371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8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819-EA6E-4F17-AAA0-42F122053726}" type="datetimeFigureOut">
              <a:rPr lang="zh-CN" altLang="en-US" smtClean="0">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38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38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4815-5BAA-4DBF-A6A2-D810A2B0825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8738162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5">
            <a:extLst>
              <a:ext uri="{28A0092B-C50C-407E-A947-70E740481C1C}">
                <a14:useLocalDpi xmlns="" xmlns:a14="http://schemas.microsoft.com/office/drawing/2010/main" val="0"/>
              </a:ext>
            </a:extLst>
          </a:blip>
          <a:srcRect l="398" t="1320" b="37274"/>
          <a:stretch>
            <a:fillRect/>
          </a:stretch>
        </p:blipFill>
        <p:spPr>
          <a:xfrm>
            <a:off x="1" y="29"/>
            <a:ext cx="9144000" cy="4284617"/>
          </a:xfrm>
          <a:prstGeom prst="rect">
            <a:avLst/>
          </a:prstGeom>
        </p:spPr>
      </p:pic>
      <p:sp>
        <p:nvSpPr>
          <p:cNvPr id="2" name="Title Placeholder 1"/>
          <p:cNvSpPr>
            <a:spLocks noGrp="1"/>
          </p:cNvSpPr>
          <p:nvPr>
            <p:ph type="title"/>
            <p:custDataLst>
              <p:tags r:id="rId12"/>
            </p:custDataLst>
          </p:nvPr>
        </p:nvSpPr>
        <p:spPr>
          <a:xfrm>
            <a:off x="628650" y="365125"/>
            <a:ext cx="7886700" cy="1087157"/>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628650" y="1595718"/>
            <a:ext cx="7886700" cy="458124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6356379"/>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3"/>
          </p:nvPr>
        </p:nvSpPr>
        <p:spPr>
          <a:xfrm>
            <a:off x="3028950" y="6356379"/>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solidFill>
                <a:srgbClr val="3F3F3F">
                  <a:tint val="75000"/>
                </a:srgbClr>
              </a:solidFill>
            </a:endParaRPr>
          </a:p>
        </p:txBody>
      </p:sp>
      <p:sp>
        <p:nvSpPr>
          <p:cNvPr id="6" name="Slide Number Placeholder 5"/>
          <p:cNvSpPr>
            <a:spLocks noGrp="1"/>
          </p:cNvSpPr>
          <p:nvPr>
            <p:ph type="sldNum" sz="quarter" idx="4"/>
          </p:nvPr>
        </p:nvSpPr>
        <p:spPr>
          <a:xfrm>
            <a:off x="6457950" y="6356379"/>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 xmlns:p14="http://schemas.microsoft.com/office/powerpoint/2010/main" val="3978470878"/>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Lst>
  <p:txStyles>
    <p:titleStyle>
      <a:lvl1pPr algn="l" defTabSz="914400" rtl="0" eaLnBrk="1" latinLnBrk="0" hangingPunct="1">
        <a:lnSpc>
          <a:spcPct val="90000"/>
        </a:lnSpc>
        <a:spcBef>
          <a:spcPct val="0"/>
        </a:spcBef>
        <a:buNone/>
        <a:defRPr sz="3600" b="1" kern="1200">
          <a:solidFill>
            <a:schemeClr val="accent1">
              <a:lumMod val="75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FontTx/>
        <a:buBlip>
          <a:blip r:embed="rId16"/>
        </a:buBlip>
        <a:defRPr sz="2400" kern="1200">
          <a:solidFill>
            <a:schemeClr val="accent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5">
            <a:extLst>
              <a:ext uri="{28A0092B-C50C-407E-A947-70E740481C1C}">
                <a14:useLocalDpi xmlns="" xmlns:a14="http://schemas.microsoft.com/office/drawing/2010/main" val="0"/>
              </a:ext>
            </a:extLst>
          </a:blip>
          <a:srcRect l="398" t="1320" b="37274"/>
          <a:stretch>
            <a:fillRect/>
          </a:stretch>
        </p:blipFill>
        <p:spPr>
          <a:xfrm>
            <a:off x="1" y="25"/>
            <a:ext cx="9144000" cy="4284617"/>
          </a:xfrm>
          <a:prstGeom prst="rect">
            <a:avLst/>
          </a:prstGeom>
        </p:spPr>
      </p:pic>
      <p:sp>
        <p:nvSpPr>
          <p:cNvPr id="2" name="Title Placeholder 1"/>
          <p:cNvSpPr>
            <a:spLocks noGrp="1"/>
          </p:cNvSpPr>
          <p:nvPr>
            <p:ph type="title"/>
            <p:custDataLst>
              <p:tags r:id="rId12"/>
            </p:custDataLst>
          </p:nvPr>
        </p:nvSpPr>
        <p:spPr>
          <a:xfrm>
            <a:off x="628650" y="365125"/>
            <a:ext cx="7886700" cy="1087157"/>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628650" y="1595718"/>
            <a:ext cx="7886700" cy="458124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6356375"/>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3"/>
          </p:nvPr>
        </p:nvSpPr>
        <p:spPr>
          <a:xfrm>
            <a:off x="3028950" y="6356375"/>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solidFill>
                <a:srgbClr val="3F3F3F">
                  <a:tint val="75000"/>
                </a:srgbClr>
              </a:solidFill>
            </a:endParaRPr>
          </a:p>
        </p:txBody>
      </p:sp>
      <p:sp>
        <p:nvSpPr>
          <p:cNvPr id="6" name="Slide Number Placeholder 5"/>
          <p:cNvSpPr>
            <a:spLocks noGrp="1"/>
          </p:cNvSpPr>
          <p:nvPr>
            <p:ph type="sldNum" sz="quarter" idx="4"/>
          </p:nvPr>
        </p:nvSpPr>
        <p:spPr>
          <a:xfrm>
            <a:off x="6457950" y="6356375"/>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 xmlns:p14="http://schemas.microsoft.com/office/powerpoint/2010/main" val="147349283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Lst>
  <p:txStyles>
    <p:titleStyle>
      <a:lvl1pPr algn="l" defTabSz="914400" rtl="0" eaLnBrk="1" latinLnBrk="0" hangingPunct="1">
        <a:lnSpc>
          <a:spcPct val="90000"/>
        </a:lnSpc>
        <a:spcBef>
          <a:spcPct val="0"/>
        </a:spcBef>
        <a:buNone/>
        <a:defRPr sz="3600" b="1" kern="1200">
          <a:solidFill>
            <a:schemeClr val="accent1">
              <a:lumMod val="75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FontTx/>
        <a:buBlip>
          <a:blip r:embed="rId16"/>
        </a:buBlip>
        <a:defRPr sz="2400" kern="1200">
          <a:solidFill>
            <a:schemeClr val="accent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5">
            <a:extLst>
              <a:ext uri="{28A0092B-C50C-407E-A947-70E740481C1C}">
                <a14:useLocalDpi xmlns="" xmlns:a14="http://schemas.microsoft.com/office/drawing/2010/main" val="0"/>
              </a:ext>
            </a:extLst>
          </a:blip>
          <a:srcRect l="398" t="1320" b="37274"/>
          <a:stretch>
            <a:fillRect/>
          </a:stretch>
        </p:blipFill>
        <p:spPr>
          <a:xfrm>
            <a:off x="1" y="19"/>
            <a:ext cx="9144000" cy="4284617"/>
          </a:xfrm>
          <a:prstGeom prst="rect">
            <a:avLst/>
          </a:prstGeom>
        </p:spPr>
      </p:pic>
      <p:sp>
        <p:nvSpPr>
          <p:cNvPr id="2" name="Title Placeholder 1"/>
          <p:cNvSpPr>
            <a:spLocks noGrp="1"/>
          </p:cNvSpPr>
          <p:nvPr>
            <p:ph type="title"/>
            <p:custDataLst>
              <p:tags r:id="rId12"/>
            </p:custDataLst>
          </p:nvPr>
        </p:nvSpPr>
        <p:spPr>
          <a:xfrm>
            <a:off x="628650" y="365125"/>
            <a:ext cx="7886700" cy="1087157"/>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628650" y="1595718"/>
            <a:ext cx="7886700" cy="458124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6356369"/>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3"/>
          </p:nvPr>
        </p:nvSpPr>
        <p:spPr>
          <a:xfrm>
            <a:off x="3028950" y="6356369"/>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solidFill>
                <a:srgbClr val="3F3F3F">
                  <a:tint val="75000"/>
                </a:srgbClr>
              </a:solidFill>
            </a:endParaRPr>
          </a:p>
        </p:txBody>
      </p:sp>
      <p:sp>
        <p:nvSpPr>
          <p:cNvPr id="6" name="Slide Number Placeholder 5"/>
          <p:cNvSpPr>
            <a:spLocks noGrp="1"/>
          </p:cNvSpPr>
          <p:nvPr>
            <p:ph type="sldNum" sz="quarter" idx="4"/>
          </p:nvPr>
        </p:nvSpPr>
        <p:spPr>
          <a:xfrm>
            <a:off x="6457950" y="6356369"/>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 xmlns:p14="http://schemas.microsoft.com/office/powerpoint/2010/main" val="396691089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Lst>
  <p:txStyles>
    <p:titleStyle>
      <a:lvl1pPr algn="l" defTabSz="914400" rtl="0" eaLnBrk="1" latinLnBrk="0" hangingPunct="1">
        <a:lnSpc>
          <a:spcPct val="90000"/>
        </a:lnSpc>
        <a:spcBef>
          <a:spcPct val="0"/>
        </a:spcBef>
        <a:buNone/>
        <a:defRPr sz="3600" b="1" kern="1200">
          <a:solidFill>
            <a:schemeClr val="accent1">
              <a:lumMod val="75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FontTx/>
        <a:buBlip>
          <a:blip r:embed="rId16"/>
        </a:buBlip>
        <a:defRPr sz="2400" kern="1200">
          <a:solidFill>
            <a:schemeClr val="accent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5">
            <a:extLst>
              <a:ext uri="{28A0092B-C50C-407E-A947-70E740481C1C}">
                <a14:useLocalDpi xmlns="" xmlns:a14="http://schemas.microsoft.com/office/drawing/2010/main" val="0"/>
              </a:ext>
            </a:extLst>
          </a:blip>
          <a:srcRect l="398" t="1320" b="37274"/>
          <a:stretch>
            <a:fillRect/>
          </a:stretch>
        </p:blipFill>
        <p:spPr>
          <a:xfrm>
            <a:off x="1" y="11"/>
            <a:ext cx="9144000" cy="4284617"/>
          </a:xfrm>
          <a:prstGeom prst="rect">
            <a:avLst/>
          </a:prstGeom>
        </p:spPr>
      </p:pic>
      <p:sp>
        <p:nvSpPr>
          <p:cNvPr id="2" name="Title Placeholder 1"/>
          <p:cNvSpPr>
            <a:spLocks noGrp="1"/>
          </p:cNvSpPr>
          <p:nvPr>
            <p:ph type="title"/>
            <p:custDataLst>
              <p:tags r:id="rId12"/>
            </p:custDataLst>
          </p:nvPr>
        </p:nvSpPr>
        <p:spPr>
          <a:xfrm>
            <a:off x="628650" y="365125"/>
            <a:ext cx="7886700" cy="1087157"/>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628650" y="1595718"/>
            <a:ext cx="7886700" cy="458124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6356361"/>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9A3E6052-684C-405A-AAE8-2DF9AE708DB6}" type="datetimeFigureOut">
              <a:rPr lang="zh-CN" altLang="en-US" smtClean="0">
                <a:solidFill>
                  <a:srgbClr val="3F3F3F">
                    <a:tint val="75000"/>
                  </a:srgbClr>
                </a:solidFill>
              </a:rPr>
              <a:pPr/>
              <a:t>2019/2/18</a:t>
            </a:fld>
            <a:endParaRPr lang="zh-CN" altLang="en-US">
              <a:solidFill>
                <a:srgbClr val="3F3F3F">
                  <a:tint val="75000"/>
                </a:srgbClr>
              </a:solidFill>
            </a:endParaRPr>
          </a:p>
        </p:txBody>
      </p:sp>
      <p:sp>
        <p:nvSpPr>
          <p:cNvPr id="5" name="Footer Placeholder 4"/>
          <p:cNvSpPr>
            <a:spLocks noGrp="1"/>
          </p:cNvSpPr>
          <p:nvPr>
            <p:ph type="ftr" sz="quarter" idx="3"/>
          </p:nvPr>
        </p:nvSpPr>
        <p:spPr>
          <a:xfrm>
            <a:off x="3028950" y="6356361"/>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solidFill>
                <a:srgbClr val="3F3F3F">
                  <a:tint val="75000"/>
                </a:srgbClr>
              </a:solidFill>
            </a:endParaRPr>
          </a:p>
        </p:txBody>
      </p:sp>
      <p:sp>
        <p:nvSpPr>
          <p:cNvPr id="6" name="Slide Number Placeholder 5"/>
          <p:cNvSpPr>
            <a:spLocks noGrp="1"/>
          </p:cNvSpPr>
          <p:nvPr>
            <p:ph type="sldNum" sz="quarter" idx="4"/>
          </p:nvPr>
        </p:nvSpPr>
        <p:spPr>
          <a:xfrm>
            <a:off x="6457950" y="6356361"/>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CDFE345E-6771-4A9D-94D8-C631DBADCF3D}" type="slidenum">
              <a:rPr lang="zh-CN" altLang="en-US" smtClean="0">
                <a:solidFill>
                  <a:srgbClr val="3F3F3F">
                    <a:tint val="75000"/>
                  </a:srgbClr>
                </a:solidFill>
              </a:rPr>
              <a:pPr/>
              <a:t>‹#›</a:t>
            </a:fld>
            <a:endParaRPr lang="zh-CN" altLang="en-US">
              <a:solidFill>
                <a:srgbClr val="3F3F3F">
                  <a:tint val="75000"/>
                </a:srgb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 xmlns:p14="http://schemas.microsoft.com/office/powerpoint/2010/main" val="1056453700"/>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Lst>
  <p:txStyles>
    <p:titleStyle>
      <a:lvl1pPr algn="l" defTabSz="914400" rtl="0" eaLnBrk="1" latinLnBrk="0" hangingPunct="1">
        <a:lnSpc>
          <a:spcPct val="90000"/>
        </a:lnSpc>
        <a:spcBef>
          <a:spcPct val="0"/>
        </a:spcBef>
        <a:buNone/>
        <a:defRPr sz="3600" b="1" kern="1200">
          <a:solidFill>
            <a:schemeClr val="accent1">
              <a:lumMod val="75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FontTx/>
        <a:buBlip>
          <a:blip r:embed="rId16"/>
        </a:buBlip>
        <a:defRPr sz="2400" kern="1200">
          <a:solidFill>
            <a:schemeClr val="accent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85"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6.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6.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6.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2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 xmlns:a14="http://schemas.microsoft.com/office/drawing/2010/main"/>
              </a:ext>
            </a:extLst>
          </a:blip>
          <a:stretch>
            <a:fillRect/>
          </a:stretch>
        </p:blipFill>
        <p:spPr>
          <a:xfrm>
            <a:off x="0" y="5"/>
            <a:ext cx="9144000" cy="6859255"/>
          </a:xfrm>
          <a:prstGeom prst="rect">
            <a:avLst/>
          </a:prstGeom>
        </p:spPr>
      </p:pic>
      <p:sp>
        <p:nvSpPr>
          <p:cNvPr id="5" name="文本框 4"/>
          <p:cNvSpPr txBox="1"/>
          <p:nvPr/>
        </p:nvSpPr>
        <p:spPr>
          <a:xfrm>
            <a:off x="2307712" y="2165276"/>
            <a:ext cx="6802484" cy="923330"/>
          </a:xfrm>
          <a:prstGeom prst="rect">
            <a:avLst/>
          </a:prstGeom>
          <a:noFill/>
        </p:spPr>
        <p:txBody>
          <a:bodyPr wrap="square" rtlCol="0">
            <a:spAutoFit/>
          </a:bodyPr>
          <a:lstStyle/>
          <a:p>
            <a:pPr algn="ctr"/>
            <a:r>
              <a:rPr lang="en-US" altLang="zh-CN" sz="5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经典繁毛楷" panose="02010609000101010101" pitchFamily="49" charset="-122"/>
              </a:rPr>
              <a:t>4.2</a:t>
            </a:r>
            <a:r>
              <a:rPr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经典繁毛楷" panose="02010609000101010101" pitchFamily="49" charset="-122"/>
              </a:rPr>
              <a:t>、建设创新型国家</a:t>
            </a:r>
          </a:p>
        </p:txBody>
      </p:sp>
    </p:spTree>
    <p:extLst>
      <p:ext uri="{BB962C8B-B14F-4D97-AF65-F5344CB8AC3E}">
        <p14:creationId xmlns="" xmlns:p14="http://schemas.microsoft.com/office/powerpoint/2010/main" val="1914304980"/>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527321"/>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428210"/>
            <a:ext cx="8545285" cy="2062103"/>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科技</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科技地位：科技是关键</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a:solidFill>
                  <a:prstClr val="black"/>
                </a:solidFill>
                <a:latin typeface="汉仪长宋简" panose="02010609000101010101" pitchFamily="49" charset="-122"/>
                <a:ea typeface="汉仪长宋简" panose="02010609000101010101" pitchFamily="49" charset="-122"/>
              </a:rPr>
              <a:t>发展科技（做法）</a:t>
            </a:r>
            <a:r>
              <a:rPr lang="zh-CN" altLang="en-US" sz="3200" b="1" dirty="0" smtClean="0">
                <a:solidFill>
                  <a:prstClr val="black"/>
                </a:solidFill>
                <a:latin typeface="汉仪长宋简" panose="02010609000101010101" pitchFamily="49" charset="-122"/>
                <a:ea typeface="汉仪长宋简" panose="02010609000101010101" pitchFamily="49" charset="-122"/>
              </a:rPr>
              <a:t>：</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grpSp>
        <p:nvGrpSpPr>
          <p:cNvPr id="11" name="组合 10"/>
          <p:cNvGrpSpPr/>
          <p:nvPr/>
        </p:nvGrpSpPr>
        <p:grpSpPr>
          <a:xfrm>
            <a:off x="272838" y="2594351"/>
            <a:ext cx="345622" cy="449943"/>
            <a:chOff x="5355771" y="2077796"/>
            <a:chExt cx="460829" cy="449943"/>
          </a:xfrm>
        </p:grpSpPr>
        <p:sp>
          <p:nvSpPr>
            <p:cNvPr id="12" name="矩形 11"/>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6"/>
          <p:cNvSpPr txBox="1"/>
          <p:nvPr/>
        </p:nvSpPr>
        <p:spPr>
          <a:xfrm>
            <a:off x="656072" y="2493138"/>
            <a:ext cx="8545285" cy="2062103"/>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创新</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作用</a:t>
            </a:r>
            <a:r>
              <a:rPr lang="en-US" altLang="zh-CN" sz="3200" b="1" dirty="0" smtClean="0">
                <a:solidFill>
                  <a:prstClr val="black"/>
                </a:solidFill>
                <a:latin typeface="汉仪长宋简" panose="02010609000101010101" pitchFamily="49" charset="-122"/>
                <a:ea typeface="汉仪长宋简" panose="02010609000101010101" pitchFamily="49" charset="-122"/>
              </a:rPr>
              <a:t>/</a:t>
            </a:r>
            <a:r>
              <a:rPr lang="zh-CN" altLang="en-US" sz="3200" b="1" dirty="0">
                <a:solidFill>
                  <a:prstClr val="black"/>
                </a:solidFill>
                <a:latin typeface="汉仪长宋简" panose="02010609000101010101" pitchFamily="49" charset="-122"/>
                <a:ea typeface="汉仪长宋简" panose="02010609000101010101" pitchFamily="49" charset="-122"/>
              </a:rPr>
              <a:t>地位：创新是一个民族的灵魂，是一个国家兴旺发达的不竭动力。</a:t>
            </a:r>
          </a:p>
          <a:p>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grpSp>
        <p:nvGrpSpPr>
          <p:cNvPr id="15" name="组合 14"/>
          <p:cNvGrpSpPr/>
          <p:nvPr/>
        </p:nvGrpSpPr>
        <p:grpSpPr>
          <a:xfrm>
            <a:off x="235419" y="4330301"/>
            <a:ext cx="345622" cy="449943"/>
            <a:chOff x="5355771" y="2077796"/>
            <a:chExt cx="460829" cy="449943"/>
          </a:xfrm>
        </p:grpSpPr>
        <p:sp>
          <p:nvSpPr>
            <p:cNvPr id="16" name="矩形 15"/>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6"/>
          <p:cNvSpPr txBox="1"/>
          <p:nvPr/>
        </p:nvSpPr>
        <p:spPr>
          <a:xfrm>
            <a:off x="609037" y="4221126"/>
            <a:ext cx="8545285" cy="2062103"/>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教育</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教育地位：教育是基础，是民族振兴和社会进步的基石。是发展科技和培养人才的基础。</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作用：先导性、全局性</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p:txBody>
      </p:sp>
      <p:sp>
        <p:nvSpPr>
          <p:cNvPr id="3" name="矩形 2"/>
          <p:cNvSpPr/>
          <p:nvPr/>
        </p:nvSpPr>
        <p:spPr>
          <a:xfrm>
            <a:off x="4733213" y="1408930"/>
            <a:ext cx="3892412" cy="584775"/>
          </a:xfrm>
          <a:prstGeom prst="rect">
            <a:avLst/>
          </a:prstGeom>
        </p:spPr>
        <p:txBody>
          <a:bodyPr wrap="none">
            <a:spAutoFit/>
          </a:bodyPr>
          <a:lstStyle/>
          <a:p>
            <a:pPr lvl="0"/>
            <a:r>
              <a:rPr lang="zh-CN" altLang="en-US" sz="3200" b="1" dirty="0">
                <a:solidFill>
                  <a:prstClr val="black"/>
                </a:solidFill>
                <a:latin typeface="汉仪长宋简" panose="02010609000101010101" pitchFamily="49" charset="-122"/>
                <a:ea typeface="汉仪长宋简" panose="02010609000101010101" pitchFamily="49" charset="-122"/>
              </a:rPr>
              <a:t>要大力推进科技创新</a:t>
            </a:r>
            <a:endParaRPr lang="en-US" altLang="zh-CN" sz="3200" b="1" dirty="0">
              <a:solidFill>
                <a:prstClr val="black"/>
              </a:solidFill>
              <a:latin typeface="汉仪长宋简" panose="02010609000101010101" pitchFamily="49" charset="-122"/>
              <a:ea typeface="汉仪长宋简" panose="02010609000101010101" pitchFamily="49" charset="-122"/>
            </a:endParaRPr>
          </a:p>
        </p:txBody>
      </p:sp>
      <p:sp>
        <p:nvSpPr>
          <p:cNvPr id="22" name="矩形 21"/>
          <p:cNvSpPr/>
          <p:nvPr/>
        </p:nvSpPr>
        <p:spPr>
          <a:xfrm>
            <a:off x="1891930" y="2009576"/>
            <a:ext cx="6716498" cy="584775"/>
          </a:xfrm>
          <a:prstGeom prst="rect">
            <a:avLst/>
          </a:prstGeom>
        </p:spPr>
        <p:txBody>
          <a:bodyPr wrap="square">
            <a:spAutoFit/>
          </a:bodyPr>
          <a:lstStyle/>
          <a:p>
            <a:pPr lvl="0"/>
            <a:r>
              <a:rPr lang="zh-CN" altLang="en-US" sz="3200" b="1" dirty="0">
                <a:solidFill>
                  <a:prstClr val="black"/>
                </a:solidFill>
                <a:latin typeface="汉仪长宋简" panose="02010609000101010101" pitchFamily="49" charset="-122"/>
                <a:ea typeface="汉仪长宋简" panose="02010609000101010101" pitchFamily="49" charset="-122"/>
              </a:rPr>
              <a:t>深化科技体制改革，加大对科技投入</a:t>
            </a:r>
          </a:p>
        </p:txBody>
      </p:sp>
    </p:spTree>
    <p:extLst>
      <p:ext uri="{BB962C8B-B14F-4D97-AF65-F5344CB8AC3E}">
        <p14:creationId xmlns="" xmlns:p14="http://schemas.microsoft.com/office/powerpoint/2010/main" val="325448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animEffect transition="in" filter="barn(inVertical)">
                                      <p:cBhvr>
                                        <p:cTn id="7" dur="500"/>
                                        <p:tgtEl>
                                          <p:spTgt spid="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xEl>
                                              <p:pRg st="2" end="2"/>
                                            </p:txEl>
                                          </p:spTgt>
                                        </p:tgtEl>
                                        <p:attrNameLst>
                                          <p:attrName>style.visibility</p:attrName>
                                        </p:attrNameLst>
                                      </p:cBhvr>
                                      <p:to>
                                        <p:strVal val="visible"/>
                                      </p:to>
                                    </p:set>
                                    <p:animEffect transition="in" filter="barn(inVertical)">
                                      <p:cBhvr>
                                        <p:cTn id="12" dur="500"/>
                                        <p:tgtEl>
                                          <p:spTgt spid="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animEffect transition="in" filter="fade">
                                      <p:cBhvr>
                                        <p:cTn id="27" dur="1000"/>
                                        <p:tgtEl>
                                          <p:spTgt spid="14">
                                            <p:txEl>
                                              <p:pRg st="1" end="1"/>
                                            </p:txEl>
                                          </p:spTgt>
                                        </p:tgtEl>
                                      </p:cBhvr>
                                    </p:animEffect>
                                    <p:anim calcmode="lin" valueType="num">
                                      <p:cBhvr>
                                        <p:cTn id="28"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1">
                                            <p:txEl>
                                              <p:pRg st="1" end="1"/>
                                            </p:txEl>
                                          </p:spTgt>
                                        </p:tgtEl>
                                        <p:attrNameLst>
                                          <p:attrName>style.visibility</p:attrName>
                                        </p:attrNameLst>
                                      </p:cBhvr>
                                      <p:to>
                                        <p:strVal val="visible"/>
                                      </p:to>
                                    </p:set>
                                    <p:animEffect transition="in" filter="fade">
                                      <p:cBhvr>
                                        <p:cTn id="34" dur="1000"/>
                                        <p:tgtEl>
                                          <p:spTgt spid="21">
                                            <p:txEl>
                                              <p:pRg st="1" end="1"/>
                                            </p:txEl>
                                          </p:spTgt>
                                        </p:tgtEl>
                                      </p:cBhvr>
                                    </p:animEffect>
                                    <p:anim calcmode="lin" valueType="num">
                                      <p:cBhvr>
                                        <p:cTn id="35"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1">
                                            <p:txEl>
                                              <p:pRg st="2" end="2"/>
                                            </p:txEl>
                                          </p:spTgt>
                                        </p:tgtEl>
                                        <p:attrNameLst>
                                          <p:attrName>style.visibility</p:attrName>
                                        </p:attrNameLst>
                                      </p:cBhvr>
                                      <p:to>
                                        <p:strVal val="visible"/>
                                      </p:to>
                                    </p:set>
                                    <p:animEffect transition="in" filter="fade">
                                      <p:cBhvr>
                                        <p:cTn id="41" dur="1000"/>
                                        <p:tgtEl>
                                          <p:spTgt spid="21">
                                            <p:txEl>
                                              <p:pRg st="2" end="2"/>
                                            </p:txEl>
                                          </p:spTgt>
                                        </p:tgtEl>
                                      </p:cBhvr>
                                    </p:animEffect>
                                    <p:anim calcmode="lin" valueType="num">
                                      <p:cBhvr>
                                        <p:cTn id="42"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2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527321"/>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629697" y="3595680"/>
            <a:ext cx="8545285" cy="2062103"/>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教育创新</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地位：时代的必然要求</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如何创新（</a:t>
            </a:r>
            <a:r>
              <a:rPr lang="zh-CN" altLang="en-US" sz="3200" b="1" dirty="0">
                <a:solidFill>
                  <a:prstClr val="black"/>
                </a:solidFill>
                <a:latin typeface="汉仪长宋简" panose="02010609000101010101" pitchFamily="49" charset="-122"/>
                <a:ea typeface="汉仪长宋简" panose="02010609000101010101" pitchFamily="49" charset="-122"/>
              </a:rPr>
              <a:t>做法）</a:t>
            </a:r>
            <a:r>
              <a:rPr lang="zh-CN" altLang="en-US" sz="3200" b="1" dirty="0" smtClean="0">
                <a:solidFill>
                  <a:prstClr val="black"/>
                </a:solidFill>
                <a:latin typeface="汉仪长宋简" panose="02010609000101010101" pitchFamily="49" charset="-122"/>
                <a:ea typeface="汉仪长宋简" panose="02010609000101010101" pitchFamily="49" charset="-122"/>
              </a:rPr>
              <a:t>：</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grpSp>
        <p:nvGrpSpPr>
          <p:cNvPr id="15" name="组合 14"/>
          <p:cNvGrpSpPr/>
          <p:nvPr/>
        </p:nvGrpSpPr>
        <p:grpSpPr>
          <a:xfrm>
            <a:off x="241527" y="3616776"/>
            <a:ext cx="345622" cy="449943"/>
            <a:chOff x="5355771" y="2077796"/>
            <a:chExt cx="460829" cy="449943"/>
          </a:xfrm>
        </p:grpSpPr>
        <p:sp>
          <p:nvSpPr>
            <p:cNvPr id="16" name="矩形 15"/>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6"/>
          <p:cNvSpPr txBox="1"/>
          <p:nvPr/>
        </p:nvSpPr>
        <p:spPr>
          <a:xfrm>
            <a:off x="629697" y="527283"/>
            <a:ext cx="8545285" cy="3539430"/>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科技创新</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a:solidFill>
                  <a:prstClr val="black"/>
                </a:solidFill>
                <a:latin typeface="汉仪长宋简" panose="02010609000101010101" pitchFamily="49" charset="-122"/>
                <a:ea typeface="汉仪长宋简" panose="02010609000101010101" pitchFamily="49" charset="-122"/>
              </a:rPr>
              <a:t>地位</a:t>
            </a:r>
            <a:r>
              <a:rPr lang="zh-CN" altLang="en-US" sz="3200" b="1" dirty="0" smtClean="0">
                <a:solidFill>
                  <a:prstClr val="black"/>
                </a:solidFill>
                <a:latin typeface="汉仪长宋简" panose="02010609000101010101" pitchFamily="49" charset="-122"/>
                <a:ea typeface="汉仪长宋简" panose="02010609000101010101" pitchFamily="49" charset="-122"/>
              </a:rPr>
              <a:t>：</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科技</a:t>
            </a:r>
            <a:r>
              <a:rPr lang="zh-CN" altLang="en-US" sz="3200" b="1" dirty="0">
                <a:solidFill>
                  <a:prstClr val="black"/>
                </a:solidFill>
                <a:latin typeface="汉仪长宋简" panose="02010609000101010101" pitchFamily="49" charset="-122"/>
                <a:ea typeface="汉仪长宋简" panose="02010609000101010101" pitchFamily="49" charset="-122"/>
              </a:rPr>
              <a:t>创新是提高社会生产力和综合</a:t>
            </a:r>
            <a:r>
              <a:rPr lang="zh-CN" altLang="en-US" sz="3200" b="1" dirty="0" smtClean="0">
                <a:solidFill>
                  <a:prstClr val="black"/>
                </a:solidFill>
                <a:latin typeface="汉仪长宋简" panose="02010609000101010101" pitchFamily="49" charset="-122"/>
                <a:ea typeface="汉仪长宋简" panose="02010609000101010101" pitchFamily="49" charset="-122"/>
              </a:rPr>
              <a:t>国力的</a:t>
            </a:r>
            <a:r>
              <a:rPr lang="zh-CN" altLang="en-US" sz="3200" b="1" dirty="0">
                <a:solidFill>
                  <a:prstClr val="black"/>
                </a:solidFill>
                <a:latin typeface="汉仪长宋简" panose="02010609000101010101" pitchFamily="49" charset="-122"/>
                <a:ea typeface="汉仪长宋简" panose="02010609000101010101" pitchFamily="49" charset="-122"/>
              </a:rPr>
              <a:t>战略</a:t>
            </a:r>
            <a:r>
              <a:rPr lang="zh-CN" altLang="en-US" sz="3200" b="1" dirty="0" smtClean="0">
                <a:solidFill>
                  <a:prstClr val="black"/>
                </a:solidFill>
                <a:latin typeface="汉仪长宋简" panose="02010609000101010101" pitchFamily="49" charset="-122"/>
                <a:ea typeface="汉仪长宋简" panose="02010609000101010101" pitchFamily="49" charset="-122"/>
              </a:rPr>
              <a:t>支撑，要摆在国家发展去全局的核心位置</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r>
              <a:rPr lang="zh-CN" altLang="en-US" sz="3200" b="1" dirty="0" smtClean="0">
                <a:solidFill>
                  <a:prstClr val="black"/>
                </a:solidFill>
                <a:latin typeface="汉仪长宋简" panose="02010609000101010101" pitchFamily="49" charset="-122"/>
                <a:ea typeface="汉仪长宋简" panose="02010609000101010101" pitchFamily="49" charset="-122"/>
              </a:rPr>
              <a:t>做法：加快建立科技创新体系，走自主创新道路，全面增强我国科技创新能力。</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a:p>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3" name="矩形 2"/>
          <p:cNvSpPr/>
          <p:nvPr/>
        </p:nvSpPr>
        <p:spPr>
          <a:xfrm>
            <a:off x="679588" y="5229238"/>
            <a:ext cx="2656496" cy="584775"/>
          </a:xfrm>
          <a:prstGeom prst="rect">
            <a:avLst/>
          </a:prstGeom>
        </p:spPr>
        <p:txBody>
          <a:bodyPr wrap="none">
            <a:spAutoFit/>
          </a:bodyPr>
          <a:lstStyle/>
          <a:p>
            <a:pPr lvl="0"/>
            <a:r>
              <a:rPr lang="zh-CN" altLang="en-US" sz="3200" b="1" dirty="0" smtClean="0">
                <a:solidFill>
                  <a:prstClr val="black"/>
                </a:solidFill>
                <a:latin typeface="汉仪长宋简" panose="02010609000101010101" pitchFamily="49" charset="-122"/>
                <a:ea typeface="汉仪长宋简" panose="02010609000101010101" pitchFamily="49" charset="-122"/>
              </a:rPr>
              <a:t>提高教育质量</a:t>
            </a:r>
            <a:endParaRPr lang="en-US" altLang="zh-CN" sz="3200" b="1" dirty="0">
              <a:solidFill>
                <a:prstClr val="black"/>
              </a:solidFill>
              <a:latin typeface="汉仪长宋简" panose="02010609000101010101" pitchFamily="49" charset="-122"/>
              <a:ea typeface="汉仪长宋简" panose="02010609000101010101" pitchFamily="49" charset="-122"/>
            </a:endParaRPr>
          </a:p>
        </p:txBody>
      </p:sp>
      <p:sp>
        <p:nvSpPr>
          <p:cNvPr id="22" name="矩形 21"/>
          <p:cNvSpPr/>
          <p:nvPr/>
        </p:nvSpPr>
        <p:spPr>
          <a:xfrm>
            <a:off x="704944" y="5814013"/>
            <a:ext cx="7683482" cy="584775"/>
          </a:xfrm>
          <a:prstGeom prst="rect">
            <a:avLst/>
          </a:prstGeom>
        </p:spPr>
        <p:txBody>
          <a:bodyPr wrap="square">
            <a:spAutoFit/>
          </a:bodyPr>
          <a:lstStyle/>
          <a:p>
            <a:pPr lvl="0"/>
            <a:r>
              <a:rPr lang="zh-CN" altLang="en-US" sz="3200" b="1" dirty="0" smtClean="0">
                <a:solidFill>
                  <a:prstClr val="black"/>
                </a:solidFill>
                <a:latin typeface="汉仪长宋简" panose="02010609000101010101" pitchFamily="49" charset="-122"/>
                <a:ea typeface="汉仪长宋简" panose="02010609000101010101" pitchFamily="49" charset="-122"/>
              </a:rPr>
              <a:t>完善教学方式，开展学生自主创新活动</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24" name="矩形 23"/>
          <p:cNvSpPr/>
          <p:nvPr/>
        </p:nvSpPr>
        <p:spPr>
          <a:xfrm>
            <a:off x="3589890" y="5246549"/>
            <a:ext cx="3480440" cy="584775"/>
          </a:xfrm>
          <a:prstGeom prst="rect">
            <a:avLst/>
          </a:prstGeom>
        </p:spPr>
        <p:txBody>
          <a:bodyPr wrap="none">
            <a:spAutoFit/>
          </a:bodyPr>
          <a:lstStyle/>
          <a:p>
            <a:pPr lvl="0"/>
            <a:r>
              <a:rPr lang="zh-CN" altLang="en-US" sz="3200" b="1" dirty="0" smtClean="0">
                <a:solidFill>
                  <a:prstClr val="black"/>
                </a:solidFill>
                <a:latin typeface="汉仪长宋简" panose="02010609000101010101" pitchFamily="49" charset="-122"/>
                <a:ea typeface="汉仪长宋简" panose="02010609000101010101" pitchFamily="49" charset="-122"/>
              </a:rPr>
              <a:t>全面推进素质教育</a:t>
            </a:r>
            <a:endParaRPr lang="en-US" altLang="zh-CN" sz="3200" b="1" dirty="0">
              <a:solidFill>
                <a:prstClr val="black"/>
              </a:solidFill>
              <a:latin typeface="汉仪长宋简" panose="02010609000101010101" pitchFamily="49" charset="-122"/>
              <a:ea typeface="汉仪长宋简" panose="02010609000101010101" pitchFamily="49" charset="-122"/>
            </a:endParaRPr>
          </a:p>
        </p:txBody>
      </p:sp>
    </p:spTree>
    <p:extLst>
      <p:ext uri="{BB962C8B-B14F-4D97-AF65-F5344CB8AC3E}">
        <p14:creationId xmlns="" xmlns:p14="http://schemas.microsoft.com/office/powerpoint/2010/main" val="120315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animEffect transition="in" filter="fade">
                                      <p:cBhvr>
                                        <p:cTn id="7" dur="1000"/>
                                        <p:tgtEl>
                                          <p:spTgt spid="21">
                                            <p:txEl>
                                              <p:pRg st="1" end="1"/>
                                            </p:txEl>
                                          </p:spTgt>
                                        </p:tgtEl>
                                      </p:cBhvr>
                                    </p:animEffect>
                                    <p:anim calcmode="lin" valueType="num">
                                      <p:cBhvr>
                                        <p:cTn id="8"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xEl>
                                              <p:pRg st="2" end="2"/>
                                            </p:txEl>
                                          </p:spTgt>
                                        </p:tgtEl>
                                        <p:attrNameLst>
                                          <p:attrName>style.visibility</p:attrName>
                                        </p:attrNameLst>
                                      </p:cBhvr>
                                      <p:to>
                                        <p:strVal val="visible"/>
                                      </p:to>
                                    </p:set>
                                    <p:animEffect transition="in" filter="fade">
                                      <p:cBhvr>
                                        <p:cTn id="14" dur="1000"/>
                                        <p:tgtEl>
                                          <p:spTgt spid="21">
                                            <p:txEl>
                                              <p:pRg st="2" end="2"/>
                                            </p:txEl>
                                          </p:spTgt>
                                        </p:tgtEl>
                                      </p:cBhvr>
                                    </p:animEffect>
                                    <p:anim calcmode="lin" valueType="num">
                                      <p:cBhvr>
                                        <p:cTn id="15"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xEl>
                                              <p:pRg st="3" end="3"/>
                                            </p:txEl>
                                          </p:spTgt>
                                        </p:tgtEl>
                                        <p:attrNameLst>
                                          <p:attrName>style.visibility</p:attrName>
                                        </p:attrNameLst>
                                      </p:cBhvr>
                                      <p:to>
                                        <p:strVal val="visible"/>
                                      </p:to>
                                    </p:set>
                                    <p:animEffect transition="in" filter="fade">
                                      <p:cBhvr>
                                        <p:cTn id="21" dur="1000"/>
                                        <p:tgtEl>
                                          <p:spTgt spid="21">
                                            <p:txEl>
                                              <p:pRg st="3" end="3"/>
                                            </p:txEl>
                                          </p:spTgt>
                                        </p:tgtEl>
                                      </p:cBhvr>
                                    </p:animEffect>
                                    <p:anim calcmode="lin" valueType="num">
                                      <p:cBhvr>
                                        <p:cTn id="22" dur="1000" fill="hold"/>
                                        <p:tgtEl>
                                          <p:spTgt spid="2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xEl>
                                              <p:pRg st="1" end="1"/>
                                            </p:txEl>
                                          </p:spTgt>
                                        </p:tgtEl>
                                        <p:attrNameLst>
                                          <p:attrName>style.visibility</p:attrName>
                                        </p:attrNameLst>
                                      </p:cBhvr>
                                      <p:to>
                                        <p:strVal val="visible"/>
                                      </p:to>
                                    </p:set>
                                    <p:animEffect transition="in" filter="fade">
                                      <p:cBhvr>
                                        <p:cTn id="28" dur="1000"/>
                                        <p:tgtEl>
                                          <p:spTgt spid="27">
                                            <p:txEl>
                                              <p:pRg st="1" end="1"/>
                                            </p:txEl>
                                          </p:spTgt>
                                        </p:tgtEl>
                                      </p:cBhvr>
                                    </p:animEffect>
                                    <p:anim calcmode="lin" valueType="num">
                                      <p:cBhvr>
                                        <p:cTn id="29" dur="1000" fill="hold"/>
                                        <p:tgtEl>
                                          <p:spTgt spid="27">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2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7">
                                            <p:txEl>
                                              <p:pRg st="2" end="2"/>
                                            </p:txEl>
                                          </p:spTgt>
                                        </p:tgtEl>
                                        <p:attrNameLst>
                                          <p:attrName>style.visibility</p:attrName>
                                        </p:attrNameLst>
                                      </p:cBhvr>
                                      <p:to>
                                        <p:strVal val="visible"/>
                                      </p:to>
                                    </p:set>
                                    <p:animEffect transition="in" filter="fade">
                                      <p:cBhvr>
                                        <p:cTn id="35" dur="1000"/>
                                        <p:tgtEl>
                                          <p:spTgt spid="27">
                                            <p:txEl>
                                              <p:pRg st="2" end="2"/>
                                            </p:txEl>
                                          </p:spTgt>
                                        </p:tgtEl>
                                      </p:cBhvr>
                                    </p:animEffect>
                                    <p:anim calcmode="lin" valueType="num">
                                      <p:cBhvr>
                                        <p:cTn id="36" dur="1000" fill="hold"/>
                                        <p:tgtEl>
                                          <p:spTgt spid="27">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2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目标导学二、为什么要实施科教兴国战略</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11" name="内容占位符 18433"/>
          <p:cNvSpPr>
            <a:spLocks noGrp="1" noChangeArrowheads="1"/>
          </p:cNvSpPr>
          <p:nvPr>
            <p:ph idx="1"/>
          </p:nvPr>
        </p:nvSpPr>
        <p:spPr>
          <a:xfrm>
            <a:off x="546347" y="1412776"/>
            <a:ext cx="8423275" cy="5854700"/>
          </a:xfrm>
        </p:spPr>
        <p:txBody>
          <a:bodyPr/>
          <a:lstStyle/>
          <a:p>
            <a:pPr>
              <a:lnSpc>
                <a:spcPct val="80000"/>
              </a:lnSpc>
            </a:pPr>
            <a:r>
              <a:rPr lang="zh-CN" altLang="en-US" dirty="0" smtClean="0">
                <a:solidFill>
                  <a:srgbClr val="FF0000"/>
                </a:solidFill>
                <a:latin typeface="黑体" pitchFamily="49" charset="-122"/>
                <a:ea typeface="黑体" pitchFamily="49" charset="-122"/>
              </a:rPr>
              <a:t>知识归纳：为什么要实施科教兴国战略？</a:t>
            </a:r>
          </a:p>
          <a:p>
            <a:pPr>
              <a:lnSpc>
                <a:spcPct val="80000"/>
              </a:lnSpc>
            </a:pPr>
            <a:r>
              <a:rPr lang="zh-CN" altLang="en-US" sz="2800" dirty="0" smtClean="0">
                <a:latin typeface="黑体" pitchFamily="49" charset="-122"/>
                <a:ea typeface="黑体" pitchFamily="49" charset="-122"/>
              </a:rPr>
              <a:t>（</a:t>
            </a:r>
            <a:r>
              <a:rPr lang="en-US" altLang="zh-CN" sz="2800" dirty="0" smtClean="0">
                <a:latin typeface="黑体" pitchFamily="49" charset="-122"/>
                <a:ea typeface="黑体" pitchFamily="49" charset="-122"/>
              </a:rPr>
              <a:t>1</a:t>
            </a:r>
            <a:r>
              <a:rPr lang="zh-CN" altLang="en-US" sz="2800" dirty="0" smtClean="0">
                <a:latin typeface="黑体" pitchFamily="49" charset="-122"/>
                <a:ea typeface="黑体" pitchFamily="49" charset="-122"/>
              </a:rPr>
              <a:t>）我国科技和教育取得了很大的进步，但从总体上看，与发达国家的水平和现代化建设要求还存在差距。（科技教育现状）</a:t>
            </a:r>
          </a:p>
          <a:p>
            <a:pPr>
              <a:lnSpc>
                <a:spcPct val="80000"/>
              </a:lnSpc>
            </a:pPr>
            <a:r>
              <a:rPr lang="zh-CN" altLang="en-US" sz="2800" dirty="0" smtClean="0">
                <a:solidFill>
                  <a:srgbClr val="FF0066"/>
                </a:solidFill>
                <a:latin typeface="黑体" pitchFamily="49" charset="-122"/>
                <a:ea typeface="黑体" pitchFamily="49" charset="-122"/>
              </a:rPr>
              <a:t>（</a:t>
            </a:r>
            <a:r>
              <a:rPr lang="en-US" altLang="zh-CN" sz="2800" dirty="0" smtClean="0">
                <a:solidFill>
                  <a:srgbClr val="FF0066"/>
                </a:solidFill>
                <a:latin typeface="黑体" pitchFamily="49" charset="-122"/>
                <a:ea typeface="黑体" pitchFamily="49" charset="-122"/>
              </a:rPr>
              <a:t>2</a:t>
            </a:r>
            <a:r>
              <a:rPr lang="zh-CN" altLang="en-US" sz="2800" dirty="0" smtClean="0">
                <a:solidFill>
                  <a:srgbClr val="FF0066"/>
                </a:solidFill>
                <a:latin typeface="黑体" pitchFamily="49" charset="-122"/>
                <a:ea typeface="黑体" pitchFamily="49" charset="-122"/>
              </a:rPr>
              <a:t>）</a:t>
            </a:r>
            <a:r>
              <a:rPr lang="zh-CN" altLang="en-US" sz="2800" dirty="0" smtClean="0">
                <a:solidFill>
                  <a:srgbClr val="0D0D0D"/>
                </a:solidFill>
                <a:latin typeface="黑体" pitchFamily="49" charset="-122"/>
                <a:ea typeface="黑体" pitchFamily="49" charset="-122"/>
              </a:rPr>
              <a:t>科教兴国战略</a:t>
            </a:r>
            <a:r>
              <a:rPr lang="zh-CN" altLang="en-US" sz="2800" dirty="0" smtClean="0">
                <a:latin typeface="黑体" pitchFamily="49" charset="-122"/>
                <a:ea typeface="黑体" pitchFamily="49" charset="-122"/>
              </a:rPr>
              <a:t>是实现国家富强和民族振兴的战略抉择。（科教兴国战略作用）</a:t>
            </a:r>
          </a:p>
          <a:p>
            <a:pPr>
              <a:lnSpc>
                <a:spcPct val="80000"/>
              </a:lnSpc>
            </a:pPr>
            <a:r>
              <a:rPr lang="zh-CN" altLang="en-US" sz="2800" dirty="0" smtClean="0">
                <a:latin typeface="黑体" pitchFamily="49" charset="-122"/>
                <a:ea typeface="黑体" pitchFamily="49" charset="-122"/>
              </a:rPr>
              <a:t>（</a:t>
            </a:r>
            <a:r>
              <a:rPr lang="en-US" altLang="zh-CN" sz="2800" dirty="0" smtClean="0">
                <a:latin typeface="黑体" pitchFamily="49" charset="-122"/>
                <a:ea typeface="黑体" pitchFamily="49" charset="-122"/>
              </a:rPr>
              <a:t>3</a:t>
            </a:r>
            <a:r>
              <a:rPr lang="zh-CN" altLang="en-US" sz="2800" dirty="0" smtClean="0">
                <a:latin typeface="黑体" pitchFamily="49" charset="-122"/>
                <a:ea typeface="黑体" pitchFamily="49" charset="-122"/>
              </a:rPr>
              <a:t>）科学技术是第一生产力，是经济发展的决定性因素；教育是民族振兴和社会进步的基石，是发展科技和培养人才的基础，在现代化建设中具有先导性和全局性的作用。（科技教育作用）</a:t>
            </a:r>
          </a:p>
          <a:p>
            <a:pPr>
              <a:lnSpc>
                <a:spcPct val="80000"/>
              </a:lnSpc>
            </a:pPr>
            <a:endParaRPr lang="zh-CN" altLang="en-US" sz="2800" dirty="0" smtClean="0">
              <a:latin typeface="黑体" pitchFamily="49" charset="-122"/>
              <a:ea typeface="黑体" pitchFamily="49" charset="-122"/>
            </a:endParaRPr>
          </a:p>
          <a:p>
            <a:pPr>
              <a:lnSpc>
                <a:spcPct val="80000"/>
              </a:lnSpc>
            </a:pPr>
            <a:endParaRPr lang="zh-CN" altLang="en-US" sz="2800" dirty="0" smtClean="0">
              <a:latin typeface="黑体" pitchFamily="49" charset="-122"/>
              <a:ea typeface="黑体" pitchFamily="49" charset="-122"/>
            </a:endParaRPr>
          </a:p>
          <a:p>
            <a:pPr>
              <a:lnSpc>
                <a:spcPct val="80000"/>
              </a:lnSpc>
            </a:pPr>
            <a:endParaRPr lang="zh-CN" altLang="en-US" sz="2800" dirty="0" smtClean="0">
              <a:latin typeface="黑体" pitchFamily="49" charset="-122"/>
              <a:ea typeface="黑体" pitchFamily="49" charset="-122"/>
            </a:endParaRPr>
          </a:p>
        </p:txBody>
      </p:sp>
    </p:spTree>
    <p:extLst>
      <p:ext uri="{BB962C8B-B14F-4D97-AF65-F5344CB8AC3E}">
        <p14:creationId xmlns="" xmlns:p14="http://schemas.microsoft.com/office/powerpoint/2010/main" val="1939256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梯形 31"/>
          <p:cNvSpPr/>
          <p:nvPr/>
        </p:nvSpPr>
        <p:spPr>
          <a:xfrm>
            <a:off x="1011240" y="1968153"/>
            <a:ext cx="7449192" cy="1077218"/>
          </a:xfrm>
          <a:prstGeom prst="trapezoid">
            <a:avLst>
              <a:gd name="adj" fmla="val 54602"/>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目标导学三、实施科教兴国战略怎么做？</a:t>
            </a:r>
            <a:endParaRPr lang="en-US" altLang="zh-CN" sz="3200" b="1" dirty="0" smtClean="0">
              <a:solidFill>
                <a:prstClr val="black"/>
              </a:solidFill>
              <a:latin typeface="汉仪长宋简" panose="02010609000101010101" pitchFamily="49" charset="-122"/>
              <a:ea typeface="汉仪长宋简" panose="02010609000101010101" pitchFamily="49" charset="-122"/>
            </a:endParaRPr>
          </a:p>
        </p:txBody>
      </p:sp>
      <p:sp>
        <p:nvSpPr>
          <p:cNvPr id="29" name="椭圆 28"/>
          <p:cNvSpPr/>
          <p:nvPr/>
        </p:nvSpPr>
        <p:spPr>
          <a:xfrm>
            <a:off x="585226" y="1968191"/>
            <a:ext cx="667657" cy="667657"/>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latin typeface="微软雅黑" panose="020B0503020204020204" pitchFamily="34" charset="-122"/>
                <a:ea typeface="微软雅黑" panose="020B0503020204020204" pitchFamily="34" charset="-122"/>
              </a:rPr>
              <a:t>1</a:t>
            </a:r>
            <a:endParaRPr lang="zh-CN" altLang="en-US" sz="4000" dirty="0">
              <a:solidFill>
                <a:srgbClr val="262626"/>
              </a:solidFill>
              <a:latin typeface="微软雅黑" panose="020B0503020204020204" pitchFamily="34" charset="-122"/>
              <a:ea typeface="微软雅黑" panose="020B0503020204020204" pitchFamily="34" charset="-122"/>
            </a:endParaRPr>
          </a:p>
        </p:txBody>
      </p:sp>
      <p:sp>
        <p:nvSpPr>
          <p:cNvPr id="3" name="矩形 2"/>
          <p:cNvSpPr/>
          <p:nvPr/>
        </p:nvSpPr>
        <p:spPr>
          <a:xfrm>
            <a:off x="1475658" y="1968153"/>
            <a:ext cx="7668358" cy="107721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000000"/>
                </a:solidFill>
                <a:effectLst/>
                <a:uLnTx/>
                <a:uFillTx/>
                <a:latin typeface="Arial"/>
              </a:rPr>
              <a:t>实施科教兴国战略，科技是关键，</a:t>
            </a:r>
            <a:endParaRPr kumimoji="0" lang="en-US" altLang="zh-CN" sz="3200" b="1" i="0" u="none" strike="noStrike" kern="0" cap="none" spc="0" normalizeH="0" baseline="0" noProof="0" dirty="0" smtClean="0">
              <a:ln>
                <a:noFill/>
              </a:ln>
              <a:solidFill>
                <a:srgbClr val="000000"/>
              </a:solidFill>
              <a:effectLst/>
              <a:uLnTx/>
              <a:uFillTx/>
              <a:latin typeface="Aria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000000"/>
                </a:solidFill>
                <a:effectLst/>
                <a:uLnTx/>
                <a:uFillTx/>
                <a:latin typeface="Arial"/>
              </a:rPr>
              <a:t>要大力推进科技创新</a:t>
            </a:r>
            <a:endParaRPr kumimoji="0" lang="zh-CN" altLang="en-US" sz="1800" b="0" i="0" u="none" strike="noStrike" kern="0" cap="none" spc="0" normalizeH="0" baseline="0" noProof="0" dirty="0" smtClean="0">
              <a:ln>
                <a:noFill/>
              </a:ln>
              <a:solidFill>
                <a:sysClr val="windowText" lastClr="000000"/>
              </a:solidFill>
              <a:effectLst/>
              <a:uLnTx/>
              <a:uFillTx/>
            </a:endParaRPr>
          </a:p>
        </p:txBody>
      </p:sp>
      <p:grpSp>
        <p:nvGrpSpPr>
          <p:cNvPr id="34" name="组合 33"/>
          <p:cNvGrpSpPr/>
          <p:nvPr/>
        </p:nvGrpSpPr>
        <p:grpSpPr>
          <a:xfrm>
            <a:off x="631481" y="3526391"/>
            <a:ext cx="7828953" cy="1342807"/>
            <a:chOff x="3503433" y="4458397"/>
            <a:chExt cx="4294506" cy="899885"/>
          </a:xfrm>
        </p:grpSpPr>
        <p:sp>
          <p:nvSpPr>
            <p:cNvPr id="35" name="梯形 34"/>
            <p:cNvSpPr/>
            <p:nvPr/>
          </p:nvSpPr>
          <p:spPr>
            <a:xfrm rot="10800000">
              <a:off x="3503433" y="4458397"/>
              <a:ext cx="4294506" cy="899885"/>
            </a:xfrm>
            <a:prstGeom prst="trapezoid">
              <a:avLst>
                <a:gd name="adj" fmla="val 5460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126450" y="4558665"/>
              <a:ext cx="431879" cy="667657"/>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latin typeface="微软雅黑" panose="020B0503020204020204" pitchFamily="34" charset="-122"/>
                  <a:ea typeface="微软雅黑" panose="020B0503020204020204" pitchFamily="34" charset="-122"/>
                </a:rPr>
                <a:t>2</a:t>
              </a:r>
              <a:endParaRPr lang="zh-CN" altLang="en-US" sz="4000" dirty="0">
                <a:solidFill>
                  <a:srgbClr val="262626"/>
                </a:solidFill>
                <a:latin typeface="微软雅黑" panose="020B0503020204020204" pitchFamily="34" charset="-122"/>
                <a:ea typeface="微软雅黑" panose="020B0503020204020204" pitchFamily="34" charset="-122"/>
              </a:endParaRPr>
            </a:p>
          </p:txBody>
        </p:sp>
        <p:sp>
          <p:nvSpPr>
            <p:cNvPr id="37" name="矩形 36"/>
            <p:cNvSpPr/>
            <p:nvPr/>
          </p:nvSpPr>
          <p:spPr>
            <a:xfrm>
              <a:off x="3756028" y="4498744"/>
              <a:ext cx="3370422" cy="721900"/>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实施科教兴国战略，教育是基础，要大力推进教育创新</a:t>
              </a:r>
              <a:endParaRPr lang="zh-CN" altLang="en-US" sz="3200" dirty="0">
                <a:solidFill>
                  <a:schemeClr val="bg1"/>
                </a:solidFill>
              </a:endParaRPr>
            </a:p>
          </p:txBody>
        </p:sp>
      </p:grpSp>
      <p:grpSp>
        <p:nvGrpSpPr>
          <p:cNvPr id="38" name="组合 37"/>
          <p:cNvGrpSpPr/>
          <p:nvPr/>
        </p:nvGrpSpPr>
        <p:grpSpPr>
          <a:xfrm rot="3583003">
            <a:off x="2974663" y="1181324"/>
            <a:ext cx="2403765" cy="7824409"/>
            <a:chOff x="4726274" y="562865"/>
            <a:chExt cx="2403763" cy="7824409"/>
          </a:xfrm>
        </p:grpSpPr>
        <p:sp>
          <p:nvSpPr>
            <p:cNvPr id="39" name="梯形 38"/>
            <p:cNvSpPr/>
            <p:nvPr/>
          </p:nvSpPr>
          <p:spPr>
            <a:xfrm rot="18000000">
              <a:off x="2748546" y="4005784"/>
              <a:ext cx="7824409" cy="938572"/>
            </a:xfrm>
            <a:prstGeom prst="trapezoid">
              <a:avLst>
                <a:gd name="adj" fmla="val 54602"/>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18016997">
              <a:off x="4726273" y="7109591"/>
              <a:ext cx="667658" cy="6676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rPr>
                <a:t>3</a:t>
              </a:r>
              <a:endParaRPr lang="zh-CN" altLang="en-US" sz="4000" dirty="0">
                <a:solidFill>
                  <a:srgbClr val="262626"/>
                </a:solidFill>
              </a:endParaRPr>
            </a:p>
          </p:txBody>
        </p:sp>
        <p:sp>
          <p:nvSpPr>
            <p:cNvPr id="41" name="矩形 40"/>
            <p:cNvSpPr/>
            <p:nvPr/>
          </p:nvSpPr>
          <p:spPr>
            <a:xfrm rot="18050267">
              <a:off x="3518084" y="4022517"/>
              <a:ext cx="6508336"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加快推进人才强国战略，培养创新人才</a:t>
              </a:r>
              <a:endParaRPr lang="zh-CN" altLang="en-US" sz="2800" dirty="0">
                <a:solidFill>
                  <a:schemeClr val="bg1"/>
                </a:solidFill>
              </a:endParaRPr>
            </a:p>
          </p:txBody>
        </p:sp>
      </p:grpSp>
    </p:spTree>
    <p:extLst>
      <p:ext uri="{BB962C8B-B14F-4D97-AF65-F5344CB8AC3E}">
        <p14:creationId xmlns="" xmlns:p14="http://schemas.microsoft.com/office/powerpoint/2010/main" val="3307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65"/>
            <a:ext cx="4855028" cy="2302767"/>
          </a:xfrm>
          <a:prstGeom prst="rect">
            <a:avLst/>
          </a:prstGeom>
        </p:spPr>
      </p:pic>
      <p:sp>
        <p:nvSpPr>
          <p:cNvPr id="5" name="流程图: 过程 4"/>
          <p:cNvSpPr/>
          <p:nvPr/>
        </p:nvSpPr>
        <p:spPr>
          <a:xfrm>
            <a:off x="0" y="6429862"/>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31"/>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33535" y="1412799"/>
            <a:ext cx="9144000" cy="4604337"/>
          </a:xfrm>
          <a:prstGeom prst="rect">
            <a:avLst/>
          </a:prstGeom>
        </p:spPr>
        <p:txBody>
          <a:bodyPr wrap="square">
            <a:spAutoFit/>
          </a:bodyPr>
          <a:lstStyle/>
          <a:p>
            <a:pPr marL="342900" lvl="0" indent="-342900" fontAlgn="base">
              <a:lnSpc>
                <a:spcPct val="80000"/>
              </a:lnSpc>
              <a:spcBef>
                <a:spcPct val="20000"/>
              </a:spcBef>
              <a:spcAft>
                <a:spcPct val="0"/>
              </a:spcAft>
              <a:buClr>
                <a:srgbClr val="00007D"/>
              </a:buClr>
              <a:buSzPct val="75000"/>
            </a:pPr>
            <a: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t>    科技、教育、人才三者之间有何内在联系？</a:t>
            </a:r>
          </a:p>
          <a:p>
            <a:pPr marL="342900" lvl="0" indent="-342900" fontAlgn="base">
              <a:lnSpc>
                <a:spcPct val="80000"/>
              </a:lnSpc>
              <a:spcBef>
                <a:spcPct val="20000"/>
              </a:spcBef>
              <a:spcAft>
                <a:spcPct val="0"/>
              </a:spcAft>
              <a:buClr>
                <a:srgbClr val="00007D"/>
              </a:buClr>
              <a:buSzPct val="75000"/>
              <a:buFont typeface="Wingdings" pitchFamily="2" charset="2"/>
              <a:buChar char="n"/>
            </a:pPr>
            <a:endPar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endParaRPr>
          </a:p>
          <a:p>
            <a:pPr marL="342900" lvl="0" indent="-342900" fontAlgn="base">
              <a:lnSpc>
                <a:spcPct val="80000"/>
              </a:lnSpc>
              <a:spcBef>
                <a:spcPct val="20000"/>
              </a:spcBef>
              <a:spcAft>
                <a:spcPct val="0"/>
              </a:spcAft>
              <a:buClr>
                <a:srgbClr val="00007D"/>
              </a:buClr>
              <a:buSzPct val="75000"/>
            </a:pPr>
            <a: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t>答：</a:t>
            </a:r>
            <a:r>
              <a:rPr kumimoji="0" lang="zh-CN" altLang="en-US" sz="3400" b="1" i="1" u="sng" strike="noStrike" kern="0" cap="none" spc="0" normalizeH="0" baseline="0" noProof="0" dirty="0" smtClean="0">
                <a:ln>
                  <a:noFill/>
                </a:ln>
                <a:solidFill>
                  <a:srgbClr val="CC3300"/>
                </a:solidFill>
                <a:effectLst/>
                <a:uLnTx/>
                <a:uFillTx/>
                <a:latin typeface="Arial"/>
                <a:ea typeface="黑体" pitchFamily="49" charset="-122"/>
                <a:cs typeface="+mn-cs"/>
              </a:rPr>
              <a:t>科技的发展关键在人才，人才的培养主要靠教育</a:t>
            </a:r>
            <a:r>
              <a:rPr kumimoji="0" lang="zh-CN" altLang="en-US" sz="3400" b="1" i="1" u="none" strike="noStrike" kern="0" cap="none" spc="0" normalizeH="0" baseline="0" noProof="0" dirty="0" smtClean="0">
                <a:ln>
                  <a:noFill/>
                </a:ln>
                <a:solidFill>
                  <a:srgbClr val="000000"/>
                </a:solidFill>
                <a:effectLst/>
                <a:uLnTx/>
                <a:uFillTx/>
                <a:latin typeface="Arial"/>
                <a:ea typeface="黑体" pitchFamily="49" charset="-122"/>
                <a:cs typeface="+mn-cs"/>
              </a:rPr>
              <a:t>。</a:t>
            </a:r>
            <a:endParaRPr kumimoji="0" lang="en-US" altLang="zh-CN" sz="3400" b="1" i="1" u="none" strike="noStrike" kern="0" cap="none" spc="0" normalizeH="0" baseline="0" noProof="0" dirty="0" smtClean="0">
              <a:ln>
                <a:noFill/>
              </a:ln>
              <a:solidFill>
                <a:srgbClr val="000000"/>
              </a:solidFill>
              <a:effectLst/>
              <a:uLnTx/>
              <a:uFillTx/>
              <a:latin typeface="Arial"/>
              <a:ea typeface="黑体" pitchFamily="49" charset="-122"/>
              <a:cs typeface="+mn-cs"/>
            </a:endParaRPr>
          </a:p>
          <a:p>
            <a:pPr marL="342900" lvl="0" indent="-342900" fontAlgn="base">
              <a:lnSpc>
                <a:spcPct val="80000"/>
              </a:lnSpc>
              <a:spcBef>
                <a:spcPct val="20000"/>
              </a:spcBef>
              <a:spcAft>
                <a:spcPct val="0"/>
              </a:spcAft>
              <a:buClr>
                <a:srgbClr val="00007D"/>
              </a:buClr>
              <a:buSzPct val="75000"/>
            </a:pPr>
            <a: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t>      教育决定人才的数量和质量，决定科技发展水平和创新能力。</a:t>
            </a:r>
            <a:b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br>
            <a: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t>     </a:t>
            </a:r>
            <a:endParaRPr kumimoji="0" lang="en-US" altLang="zh-CN" sz="3400" b="1" i="0" u="none" strike="noStrike" kern="0" cap="none" spc="0" normalizeH="0" baseline="0" noProof="0" dirty="0" smtClean="0">
              <a:ln>
                <a:noFill/>
              </a:ln>
              <a:solidFill>
                <a:srgbClr val="000000"/>
              </a:solidFill>
              <a:effectLst/>
              <a:uLnTx/>
              <a:uFillTx/>
              <a:latin typeface="Arial"/>
              <a:ea typeface="黑体" pitchFamily="49" charset="-122"/>
              <a:cs typeface="+mn-cs"/>
            </a:endParaRPr>
          </a:p>
          <a:p>
            <a:pPr marL="342900" lvl="0" indent="-342900" fontAlgn="base">
              <a:lnSpc>
                <a:spcPct val="80000"/>
              </a:lnSpc>
              <a:spcBef>
                <a:spcPct val="20000"/>
              </a:spcBef>
              <a:spcAft>
                <a:spcPct val="0"/>
              </a:spcAft>
              <a:buClr>
                <a:srgbClr val="00007D"/>
              </a:buClr>
              <a:buSzPct val="75000"/>
            </a:pPr>
            <a:r>
              <a:rPr lang="en-US" altLang="zh-CN" sz="3400" b="1" kern="0" dirty="0">
                <a:solidFill>
                  <a:srgbClr val="000000"/>
                </a:solidFill>
                <a:latin typeface="Arial"/>
                <a:ea typeface="黑体" pitchFamily="49" charset="-122"/>
              </a:rPr>
              <a:t> </a:t>
            </a:r>
            <a:r>
              <a:rPr lang="en-US" altLang="zh-CN" sz="3400" b="1" kern="0" dirty="0" smtClean="0">
                <a:solidFill>
                  <a:srgbClr val="000000"/>
                </a:solidFill>
                <a:latin typeface="Arial"/>
                <a:ea typeface="黑体" pitchFamily="49" charset="-122"/>
              </a:rPr>
              <a:t>     </a:t>
            </a:r>
            <a:r>
              <a:rPr kumimoji="0" lang="zh-CN" altLang="en-US" sz="3400" b="1" i="0" u="none" strike="noStrike" kern="0" cap="none" spc="0" normalizeH="0" baseline="0" noProof="0" dirty="0" smtClean="0">
                <a:ln>
                  <a:noFill/>
                </a:ln>
                <a:solidFill>
                  <a:srgbClr val="000000"/>
                </a:solidFill>
                <a:effectLst/>
                <a:uLnTx/>
                <a:uFillTx/>
                <a:latin typeface="Arial"/>
                <a:ea typeface="黑体" pitchFamily="49" charset="-122"/>
                <a:cs typeface="+mn-cs"/>
              </a:rPr>
              <a:t>百年大计，教育为本。</a:t>
            </a:r>
            <a:endParaRPr kumimoji="0" lang="en-US" altLang="zh-CN" sz="3400" b="1" i="0" u="none" strike="noStrike" kern="0" cap="none" spc="0" normalizeH="0" baseline="0" noProof="0" dirty="0" smtClean="0">
              <a:ln>
                <a:noFill/>
              </a:ln>
              <a:solidFill>
                <a:srgbClr val="000000"/>
              </a:solidFill>
              <a:effectLst/>
              <a:uLnTx/>
              <a:uFillTx/>
              <a:latin typeface="Arial"/>
              <a:ea typeface="黑体" pitchFamily="49" charset="-122"/>
              <a:cs typeface="+mn-cs"/>
            </a:endParaRPr>
          </a:p>
          <a:p>
            <a:pPr marL="342900" lvl="0" indent="-342900" fontAlgn="base">
              <a:lnSpc>
                <a:spcPct val="80000"/>
              </a:lnSpc>
              <a:spcBef>
                <a:spcPct val="20000"/>
              </a:spcBef>
              <a:spcAft>
                <a:spcPct val="0"/>
              </a:spcAft>
              <a:buClr>
                <a:srgbClr val="00007D"/>
              </a:buClr>
              <a:buSzPct val="75000"/>
            </a:pPr>
            <a:r>
              <a:rPr lang="en-US" altLang="zh-CN" sz="3400" b="1" kern="0" dirty="0">
                <a:solidFill>
                  <a:srgbClr val="000000"/>
                </a:solidFill>
                <a:latin typeface="Arial"/>
                <a:ea typeface="黑体" pitchFamily="49" charset="-122"/>
              </a:rPr>
              <a:t> </a:t>
            </a:r>
            <a:r>
              <a:rPr lang="en-US" altLang="zh-CN" sz="3400" b="1" kern="0" dirty="0" smtClean="0">
                <a:solidFill>
                  <a:srgbClr val="000000"/>
                </a:solidFill>
                <a:latin typeface="Arial"/>
                <a:ea typeface="黑体" pitchFamily="49" charset="-122"/>
              </a:rPr>
              <a:t>     </a:t>
            </a:r>
            <a:r>
              <a:rPr kumimoji="0" lang="zh-CN" altLang="en-US" sz="3400" b="1" i="0" u="sng" strike="noStrike" kern="0" cap="none" spc="0" normalizeH="0" baseline="0" noProof="0" dirty="0" smtClean="0">
                <a:ln>
                  <a:noFill/>
                </a:ln>
                <a:solidFill>
                  <a:srgbClr val="CC3300"/>
                </a:solidFill>
                <a:effectLst/>
                <a:uLnTx/>
                <a:uFillTx/>
                <a:latin typeface="Arial"/>
                <a:ea typeface="黑体" pitchFamily="49" charset="-122"/>
                <a:cs typeface="+mn-cs"/>
              </a:rPr>
              <a:t>教育是培养人才与发展科技的基础。</a:t>
            </a:r>
            <a:br>
              <a:rPr kumimoji="0" lang="zh-CN" altLang="en-US" sz="3400" b="1" i="0" u="sng" strike="noStrike" kern="0" cap="none" spc="0" normalizeH="0" baseline="0" noProof="0" dirty="0" smtClean="0">
                <a:ln>
                  <a:noFill/>
                </a:ln>
                <a:solidFill>
                  <a:srgbClr val="CC3300"/>
                </a:solidFill>
                <a:effectLst/>
                <a:uLnTx/>
                <a:uFillTx/>
                <a:latin typeface="Arial"/>
                <a:ea typeface="黑体" pitchFamily="49" charset="-122"/>
                <a:cs typeface="+mn-cs"/>
              </a:rPr>
            </a:br>
            <a:endParaRPr lang="zh-CN" altLang="en-US" dirty="0"/>
          </a:p>
        </p:txBody>
      </p:sp>
      <p:sp>
        <p:nvSpPr>
          <p:cNvPr id="14" name="矩形 13"/>
          <p:cNvSpPr/>
          <p:nvPr/>
        </p:nvSpPr>
        <p:spPr>
          <a:xfrm>
            <a:off x="683582" y="744662"/>
            <a:ext cx="2273379" cy="510909"/>
          </a:xfrm>
          <a:prstGeom prst="rect">
            <a:avLst/>
          </a:prstGeom>
        </p:spPr>
        <p:txBody>
          <a:bodyPr wrap="none">
            <a:spAutoFit/>
          </a:bodyPr>
          <a:lstStyle/>
          <a:p>
            <a:pPr marL="342900" lvl="0" indent="-342900" fontAlgn="base">
              <a:lnSpc>
                <a:spcPct val="80000"/>
              </a:lnSpc>
              <a:spcBef>
                <a:spcPct val="20000"/>
              </a:spcBef>
              <a:spcAft>
                <a:spcPct val="0"/>
              </a:spcAft>
              <a:buClr>
                <a:srgbClr val="00007D"/>
              </a:buClr>
              <a:buSzPct val="75000"/>
            </a:pPr>
            <a:r>
              <a:rPr kumimoji="0" lang="en-US" altLang="zh-CN" sz="1300" b="1" i="0" u="none" strike="noStrike" kern="0" cap="none" spc="0" normalizeH="0" baseline="0" noProof="0" dirty="0" smtClean="0">
                <a:ln>
                  <a:noFill/>
                </a:ln>
                <a:solidFill>
                  <a:srgbClr val="000000"/>
                </a:solidFill>
                <a:effectLst/>
                <a:uLnTx/>
                <a:uFillTx/>
                <a:latin typeface="Arial"/>
                <a:ea typeface="黑体" pitchFamily="49" charset="-122"/>
                <a:cs typeface="+mn-cs"/>
              </a:rPr>
              <a:t> </a:t>
            </a:r>
            <a:r>
              <a:rPr kumimoji="0" lang="en-US" altLang="zh-CN" sz="3400" b="1" i="0" u="none" strike="noStrike" kern="0" cap="none" spc="0" normalizeH="0" baseline="0" noProof="0" dirty="0" smtClean="0">
                <a:ln>
                  <a:noFill/>
                </a:ln>
                <a:solidFill>
                  <a:srgbClr val="FF0000"/>
                </a:solidFill>
                <a:effectLst/>
                <a:uLnTx/>
                <a:uFillTx/>
                <a:latin typeface="Arial"/>
                <a:ea typeface="黑体" pitchFamily="49" charset="-122"/>
                <a:cs typeface="+mn-cs"/>
              </a:rPr>
              <a:t>[</a:t>
            </a:r>
            <a:r>
              <a:rPr kumimoji="0" lang="zh-CN" altLang="en-US" sz="3400" b="1" i="0" u="none" strike="noStrike" kern="0" cap="none" spc="0" normalizeH="0" baseline="0" noProof="0" dirty="0" smtClean="0">
                <a:ln>
                  <a:noFill/>
                </a:ln>
                <a:solidFill>
                  <a:srgbClr val="FF0000"/>
                </a:solidFill>
                <a:effectLst/>
                <a:uLnTx/>
                <a:uFillTx/>
                <a:latin typeface="Arial"/>
                <a:ea typeface="黑体" pitchFamily="49" charset="-122"/>
                <a:cs typeface="+mn-cs"/>
              </a:rPr>
              <a:t>深入研究</a:t>
            </a:r>
            <a:r>
              <a:rPr kumimoji="0" lang="en-US" altLang="zh-CN" sz="3400" b="1" i="0" u="none" strike="noStrike" kern="0" cap="none" spc="0" normalizeH="0" baseline="0" noProof="0" dirty="0" smtClean="0">
                <a:ln>
                  <a:noFill/>
                </a:ln>
                <a:solidFill>
                  <a:srgbClr val="FF0000"/>
                </a:solidFill>
                <a:effectLst/>
                <a:uLnTx/>
                <a:uFillTx/>
                <a:latin typeface="Arial"/>
                <a:ea typeface="黑体" pitchFamily="49" charset="-122"/>
                <a:cs typeface="+mn-cs"/>
              </a:rPr>
              <a:t>]</a:t>
            </a:r>
          </a:p>
        </p:txBody>
      </p:sp>
    </p:spTree>
    <p:extLst>
      <p:ext uri="{BB962C8B-B14F-4D97-AF65-F5344CB8AC3E}">
        <p14:creationId xmlns="" xmlns:p14="http://schemas.microsoft.com/office/powerpoint/2010/main" val="114856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arn(inVertical)">
                                      <p:cBhvr>
                                        <p:cTn id="13" dur="500"/>
                                        <p:tgtEl>
                                          <p:spTgt spid="3">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arn(inVertic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65"/>
            <a:ext cx="4855028" cy="2302767"/>
          </a:xfrm>
          <a:prstGeom prst="rect">
            <a:avLst/>
          </a:prstGeom>
        </p:spPr>
      </p:pic>
      <p:sp>
        <p:nvSpPr>
          <p:cNvPr id="5" name="流程图: 过程 4"/>
          <p:cNvSpPr/>
          <p:nvPr/>
        </p:nvSpPr>
        <p:spPr>
          <a:xfrm>
            <a:off x="0" y="6429862"/>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31"/>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矩形 13"/>
          <p:cNvSpPr/>
          <p:nvPr/>
        </p:nvSpPr>
        <p:spPr>
          <a:xfrm>
            <a:off x="683582" y="744662"/>
            <a:ext cx="2273379" cy="510909"/>
          </a:xfrm>
          <a:prstGeom prst="rect">
            <a:avLst/>
          </a:prstGeom>
        </p:spPr>
        <p:txBody>
          <a:bodyPr wrap="none">
            <a:spAutoFit/>
          </a:bodyPr>
          <a:lstStyle/>
          <a:p>
            <a:pPr marL="342900" lvl="0" indent="-342900" fontAlgn="base">
              <a:lnSpc>
                <a:spcPct val="80000"/>
              </a:lnSpc>
              <a:spcBef>
                <a:spcPct val="20000"/>
              </a:spcBef>
              <a:spcAft>
                <a:spcPct val="0"/>
              </a:spcAft>
              <a:buClr>
                <a:srgbClr val="00007D"/>
              </a:buClr>
              <a:buSzPct val="75000"/>
            </a:pPr>
            <a:r>
              <a:rPr kumimoji="0" lang="en-US" altLang="zh-CN" sz="1300" b="1" i="0" u="none" strike="noStrike" kern="0" cap="none" spc="0" normalizeH="0" baseline="0" noProof="0" dirty="0" smtClean="0">
                <a:ln>
                  <a:noFill/>
                </a:ln>
                <a:solidFill>
                  <a:srgbClr val="000000"/>
                </a:solidFill>
                <a:effectLst/>
                <a:uLnTx/>
                <a:uFillTx/>
                <a:latin typeface="Arial"/>
                <a:ea typeface="黑体" pitchFamily="49" charset="-122"/>
                <a:cs typeface="+mn-cs"/>
              </a:rPr>
              <a:t> </a:t>
            </a:r>
            <a:r>
              <a:rPr kumimoji="0" lang="en-US" altLang="zh-CN" sz="3400" b="1" i="0" u="none" strike="noStrike" kern="0" cap="none" spc="0" normalizeH="0" baseline="0" noProof="0" dirty="0" smtClean="0">
                <a:ln>
                  <a:noFill/>
                </a:ln>
                <a:solidFill>
                  <a:srgbClr val="FF0000"/>
                </a:solidFill>
                <a:effectLst/>
                <a:uLnTx/>
                <a:uFillTx/>
                <a:latin typeface="Arial"/>
                <a:ea typeface="黑体" pitchFamily="49" charset="-122"/>
                <a:cs typeface="+mn-cs"/>
              </a:rPr>
              <a:t>[</a:t>
            </a:r>
            <a:r>
              <a:rPr kumimoji="0" lang="zh-CN" altLang="en-US" sz="3400" b="1" i="0" u="none" strike="noStrike" kern="0" cap="none" spc="0" normalizeH="0" baseline="0" noProof="0" dirty="0" smtClean="0">
                <a:ln>
                  <a:noFill/>
                </a:ln>
                <a:solidFill>
                  <a:srgbClr val="FF0000"/>
                </a:solidFill>
                <a:effectLst/>
                <a:uLnTx/>
                <a:uFillTx/>
                <a:latin typeface="Arial"/>
                <a:ea typeface="黑体" pitchFamily="49" charset="-122"/>
                <a:cs typeface="+mn-cs"/>
              </a:rPr>
              <a:t>深入研究</a:t>
            </a:r>
            <a:r>
              <a:rPr kumimoji="0" lang="en-US" altLang="zh-CN" sz="3400" b="1" i="0" u="none" strike="noStrike" kern="0" cap="none" spc="0" normalizeH="0" baseline="0" noProof="0" dirty="0" smtClean="0">
                <a:ln>
                  <a:noFill/>
                </a:ln>
                <a:solidFill>
                  <a:srgbClr val="FF0000"/>
                </a:solidFill>
                <a:effectLst/>
                <a:uLnTx/>
                <a:uFillTx/>
                <a:latin typeface="Arial"/>
                <a:ea typeface="黑体" pitchFamily="49" charset="-122"/>
                <a:cs typeface="+mn-cs"/>
              </a:rPr>
              <a:t>]</a:t>
            </a:r>
          </a:p>
        </p:txBody>
      </p:sp>
      <p:sp>
        <p:nvSpPr>
          <p:cNvPr id="11" name="Text Box 2"/>
          <p:cNvSpPr txBox="1">
            <a:spLocks noChangeArrowheads="1"/>
          </p:cNvSpPr>
          <p:nvPr/>
        </p:nvSpPr>
        <p:spPr bwMode="auto">
          <a:xfrm>
            <a:off x="2956947" y="1000114"/>
            <a:ext cx="24384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kumimoji="1" lang="en-US" altLang="zh-CN" sz="3600" b="1" dirty="0">
                <a:latin typeface="Times New Roman" pitchFamily="18" charset="0"/>
              </a:rPr>
              <a:t> </a:t>
            </a:r>
            <a:r>
              <a:rPr kumimoji="1" lang="zh-CN" altLang="en-US" sz="3600" b="1" dirty="0">
                <a:latin typeface="Times New Roman" pitchFamily="18" charset="0"/>
              </a:rPr>
              <a:t>经济发展</a:t>
            </a:r>
          </a:p>
        </p:txBody>
      </p:sp>
      <p:sp>
        <p:nvSpPr>
          <p:cNvPr id="12" name="AutoShape 11"/>
          <p:cNvSpPr>
            <a:spLocks noChangeArrowheads="1"/>
          </p:cNvSpPr>
          <p:nvPr/>
        </p:nvSpPr>
        <p:spPr bwMode="auto">
          <a:xfrm flipH="1">
            <a:off x="3956282" y="1649039"/>
            <a:ext cx="219867" cy="627835"/>
          </a:xfrm>
          <a:prstGeom prst="downArrow">
            <a:avLst>
              <a:gd name="adj1" fmla="val 50000"/>
              <a:gd name="adj2" fmla="val 108333"/>
            </a:avLst>
          </a:prstGeom>
          <a:solidFill>
            <a:srgbClr val="9999FF"/>
          </a:solidFill>
          <a:ln w="9525">
            <a:solidFill>
              <a:srgbClr val="000000"/>
            </a:solidFill>
            <a:miter lim="800000"/>
            <a:headEnd/>
            <a:tailEnd/>
          </a:ln>
        </p:spPr>
        <p:txBody>
          <a:bodyPr vert="eaVert"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zh-CN" altLang="zh-CN" sz="2400" b="0" i="0" u="none" strike="noStrike" kern="1200" cap="none" spc="0" normalizeH="0" baseline="0" noProof="0">
              <a:ln>
                <a:noFill/>
              </a:ln>
              <a:solidFill>
                <a:srgbClr val="000000"/>
              </a:solidFill>
              <a:effectLst/>
              <a:uLnTx/>
              <a:uFillTx/>
              <a:latin typeface="Times New Roman" pitchFamily="18" charset="0"/>
              <a:ea typeface="宋体" pitchFamily="2" charset="-122"/>
              <a:cs typeface="+mn-cs"/>
            </a:endParaRPr>
          </a:p>
        </p:txBody>
      </p:sp>
      <p:sp>
        <p:nvSpPr>
          <p:cNvPr id="13" name="AutoShape 11"/>
          <p:cNvSpPr>
            <a:spLocks noChangeArrowheads="1"/>
          </p:cNvSpPr>
          <p:nvPr/>
        </p:nvSpPr>
        <p:spPr bwMode="auto">
          <a:xfrm flipH="1">
            <a:off x="3995172" y="3153247"/>
            <a:ext cx="228600" cy="707801"/>
          </a:xfrm>
          <a:prstGeom prst="downArrow">
            <a:avLst>
              <a:gd name="adj1" fmla="val 50000"/>
              <a:gd name="adj2" fmla="val 108333"/>
            </a:avLst>
          </a:prstGeom>
          <a:solidFill>
            <a:srgbClr val="9999FF"/>
          </a:solidFill>
          <a:ln w="9525">
            <a:solidFill>
              <a:srgbClr val="000000"/>
            </a:solidFill>
            <a:miter lim="800000"/>
            <a:headEnd/>
            <a:tailEnd/>
          </a:ln>
        </p:spPr>
        <p:txBody>
          <a:bodyPr vert="eaVert"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zh-CN" altLang="zh-CN" sz="2400" b="0" i="0" u="none" strike="noStrike" kern="1200" cap="none" spc="0" normalizeH="0" baseline="0" noProof="0">
              <a:ln>
                <a:noFill/>
              </a:ln>
              <a:solidFill>
                <a:srgbClr val="000000"/>
              </a:solidFill>
              <a:effectLst/>
              <a:uLnTx/>
              <a:uFillTx/>
              <a:latin typeface="Times New Roman" pitchFamily="18" charset="0"/>
              <a:ea typeface="宋体" pitchFamily="2" charset="-122"/>
              <a:cs typeface="+mn-cs"/>
            </a:endParaRPr>
          </a:p>
        </p:txBody>
      </p:sp>
      <p:sp>
        <p:nvSpPr>
          <p:cNvPr id="15" name="AutoShape 11"/>
          <p:cNvSpPr>
            <a:spLocks noChangeArrowheads="1"/>
          </p:cNvSpPr>
          <p:nvPr/>
        </p:nvSpPr>
        <p:spPr bwMode="auto">
          <a:xfrm flipH="1">
            <a:off x="4039114" y="4716020"/>
            <a:ext cx="228600" cy="585188"/>
          </a:xfrm>
          <a:prstGeom prst="downArrow">
            <a:avLst>
              <a:gd name="adj1" fmla="val 50000"/>
              <a:gd name="adj2" fmla="val 108333"/>
            </a:avLst>
          </a:prstGeom>
          <a:solidFill>
            <a:srgbClr val="9999FF"/>
          </a:solidFill>
          <a:ln w="9525">
            <a:solidFill>
              <a:srgbClr val="000000"/>
            </a:solidFill>
            <a:miter lim="800000"/>
            <a:headEnd/>
            <a:tailEnd/>
          </a:ln>
        </p:spPr>
        <p:txBody>
          <a:bodyPr vert="eaVert"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zh-CN" altLang="zh-CN" sz="2400" b="0" i="0" u="none" strike="noStrike" kern="1200" cap="none" spc="0" normalizeH="0" baseline="0" noProof="0">
              <a:ln>
                <a:noFill/>
              </a:ln>
              <a:solidFill>
                <a:srgbClr val="000000"/>
              </a:solidFill>
              <a:effectLst/>
              <a:uLnTx/>
              <a:uFillTx/>
              <a:latin typeface="Times New Roman" pitchFamily="18" charset="0"/>
              <a:ea typeface="宋体" pitchFamily="2" charset="-122"/>
              <a:cs typeface="+mn-cs"/>
            </a:endParaRPr>
          </a:p>
        </p:txBody>
      </p:sp>
      <p:sp>
        <p:nvSpPr>
          <p:cNvPr id="16" name="Text Box 3"/>
          <p:cNvSpPr txBox="1">
            <a:spLocks noChangeArrowheads="1"/>
          </p:cNvSpPr>
          <p:nvPr/>
        </p:nvSpPr>
        <p:spPr bwMode="auto">
          <a:xfrm>
            <a:off x="2956947" y="2457903"/>
            <a:ext cx="23050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kumimoji="1" lang="en-US" altLang="zh-CN" sz="3600" b="1" dirty="0">
                <a:latin typeface="Times New Roman" pitchFamily="18" charset="0"/>
              </a:rPr>
              <a:t> </a:t>
            </a:r>
            <a:r>
              <a:rPr kumimoji="1" lang="zh-CN" altLang="en-US" sz="3600" b="1" dirty="0">
                <a:latin typeface="Times New Roman" pitchFamily="18" charset="0"/>
              </a:rPr>
              <a:t>科技发展</a:t>
            </a:r>
          </a:p>
        </p:txBody>
      </p:sp>
      <p:sp>
        <p:nvSpPr>
          <p:cNvPr id="17" name="Text Box 4"/>
          <p:cNvSpPr txBox="1">
            <a:spLocks noChangeArrowheads="1"/>
          </p:cNvSpPr>
          <p:nvPr/>
        </p:nvSpPr>
        <p:spPr bwMode="auto">
          <a:xfrm>
            <a:off x="2875985" y="3965140"/>
            <a:ext cx="2695575"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kumimoji="1" lang="en-US" altLang="zh-CN" sz="3600" b="1" dirty="0">
                <a:latin typeface="Times New Roman" pitchFamily="18" charset="0"/>
              </a:rPr>
              <a:t>  </a:t>
            </a:r>
            <a:r>
              <a:rPr kumimoji="1" lang="zh-CN" altLang="en-US" sz="3600" b="1" dirty="0">
                <a:latin typeface="Times New Roman" pitchFamily="18" charset="0"/>
              </a:rPr>
              <a:t>人才竞争</a:t>
            </a:r>
          </a:p>
        </p:txBody>
      </p:sp>
      <p:sp>
        <p:nvSpPr>
          <p:cNvPr id="18" name="Text Box 6"/>
          <p:cNvSpPr txBox="1">
            <a:spLocks noChangeArrowheads="1"/>
          </p:cNvSpPr>
          <p:nvPr/>
        </p:nvSpPr>
        <p:spPr bwMode="auto">
          <a:xfrm>
            <a:off x="3395097" y="5445252"/>
            <a:ext cx="1428750"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kumimoji="1" lang="zh-CN" altLang="en-US" sz="4000" b="1" dirty="0">
                <a:latin typeface="Times New Roman" pitchFamily="18" charset="0"/>
              </a:rPr>
              <a:t>教育</a:t>
            </a:r>
          </a:p>
        </p:txBody>
      </p:sp>
    </p:spTree>
    <p:extLst>
      <p:ext uri="{BB962C8B-B14F-4D97-AF65-F5344CB8AC3E}">
        <p14:creationId xmlns="" xmlns:p14="http://schemas.microsoft.com/office/powerpoint/2010/main" val="7992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en-US" altLang="zh-CN" sz="3200" b="1" dirty="0">
                <a:solidFill>
                  <a:prstClr val="black"/>
                </a:solidFill>
                <a:latin typeface="汉仪长宋简" panose="02010609000101010101" pitchFamily="49" charset="-122"/>
                <a:ea typeface="汉仪长宋简" panose="02010609000101010101" pitchFamily="49" charset="-122"/>
              </a:rPr>
              <a:t>4.2</a:t>
            </a:r>
            <a:r>
              <a:rPr lang="zh-CN" altLang="en-US" sz="3200" b="1" dirty="0">
                <a:solidFill>
                  <a:prstClr val="black"/>
                </a:solidFill>
                <a:latin typeface="汉仪长宋简" panose="02010609000101010101" pitchFamily="49" charset="-122"/>
                <a:ea typeface="汉仪长宋简" panose="02010609000101010101" pitchFamily="49" charset="-122"/>
              </a:rPr>
              <a:t>建设创新型</a:t>
            </a:r>
            <a:r>
              <a:rPr lang="zh-CN" altLang="en-US" sz="3200" b="1" dirty="0" smtClean="0">
                <a:solidFill>
                  <a:prstClr val="black"/>
                </a:solidFill>
                <a:latin typeface="汉仪长宋简" panose="02010609000101010101" pitchFamily="49" charset="-122"/>
                <a:ea typeface="汉仪长宋简" panose="02010609000101010101" pitchFamily="49" charset="-122"/>
              </a:rPr>
              <a:t>国家课堂小结</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2" name="矩形 1"/>
          <p:cNvSpPr/>
          <p:nvPr/>
        </p:nvSpPr>
        <p:spPr>
          <a:xfrm>
            <a:off x="-7902" y="1262019"/>
            <a:ext cx="9144014" cy="4327338"/>
          </a:xfrm>
          <a:prstGeom prst="rect">
            <a:avLst/>
          </a:prstGeom>
        </p:spPr>
        <p:txBody>
          <a:bodyPr wrap="square">
            <a:spAutoFit/>
          </a:bodyPr>
          <a:lstStyle/>
          <a:p>
            <a:pPr lvl="0" fontAlgn="base">
              <a:spcBef>
                <a:spcPct val="20000"/>
              </a:spcBef>
              <a:spcAft>
                <a:spcPct val="0"/>
              </a:spcAft>
            </a:pPr>
            <a:r>
              <a:rPr lang="zh-CN" altLang="en-US" sz="3200" b="1" dirty="0" smtClean="0">
                <a:solidFill>
                  <a:srgbClr val="000000"/>
                </a:solidFill>
                <a:latin typeface="Arial"/>
              </a:rPr>
              <a:t>一</a:t>
            </a:r>
            <a:r>
              <a:rPr lang="zh-CN" altLang="en-US" sz="3200" b="1" dirty="0">
                <a:solidFill>
                  <a:srgbClr val="000000"/>
                </a:solidFill>
                <a:latin typeface="Arial"/>
              </a:rPr>
              <a:t>、科教兴国战略是实现国家富强和民族振兴的战略选择</a:t>
            </a:r>
            <a:r>
              <a:rPr lang="en-US" altLang="zh-CN" sz="3200" b="1" dirty="0">
                <a:solidFill>
                  <a:srgbClr val="000000"/>
                </a:solidFill>
                <a:latin typeface="Arial"/>
              </a:rPr>
              <a:t>——</a:t>
            </a:r>
            <a:r>
              <a:rPr lang="zh-CN" altLang="en-US" sz="3200" b="1" dirty="0">
                <a:solidFill>
                  <a:srgbClr val="FF0000"/>
                </a:solidFill>
                <a:latin typeface="Arial"/>
              </a:rPr>
              <a:t>为什么</a:t>
            </a:r>
          </a:p>
          <a:p>
            <a:pPr lvl="0" fontAlgn="base">
              <a:spcBef>
                <a:spcPct val="20000"/>
              </a:spcBef>
              <a:spcAft>
                <a:spcPct val="0"/>
              </a:spcAft>
            </a:pPr>
            <a:r>
              <a:rPr lang="zh-CN" altLang="en-US" sz="3200" b="1" dirty="0">
                <a:solidFill>
                  <a:srgbClr val="000000"/>
                </a:solidFill>
                <a:latin typeface="Arial"/>
              </a:rPr>
              <a:t>二、实施科教兴国战略，科技是关键，要大力推进科技创新</a:t>
            </a:r>
            <a:r>
              <a:rPr lang="en-US" altLang="zh-CN" sz="3200" b="1" dirty="0">
                <a:solidFill>
                  <a:srgbClr val="000000"/>
                </a:solidFill>
                <a:latin typeface="Arial"/>
              </a:rPr>
              <a:t>——</a:t>
            </a:r>
            <a:r>
              <a:rPr lang="zh-CN" altLang="en-US" sz="3200" b="1" dirty="0">
                <a:solidFill>
                  <a:srgbClr val="FF0000"/>
                </a:solidFill>
                <a:latin typeface="Arial"/>
              </a:rPr>
              <a:t>怎么做</a:t>
            </a:r>
            <a:endParaRPr lang="zh-CN" altLang="en-US" sz="3200" b="1" dirty="0">
              <a:solidFill>
                <a:srgbClr val="000000"/>
              </a:solidFill>
              <a:latin typeface="Arial"/>
            </a:endParaRPr>
          </a:p>
          <a:p>
            <a:pPr lvl="0" fontAlgn="base">
              <a:spcBef>
                <a:spcPct val="20000"/>
              </a:spcBef>
              <a:spcAft>
                <a:spcPct val="0"/>
              </a:spcAft>
            </a:pPr>
            <a:r>
              <a:rPr lang="zh-CN" altLang="en-US" sz="3200" b="1" dirty="0">
                <a:solidFill>
                  <a:srgbClr val="000000"/>
                </a:solidFill>
                <a:latin typeface="Arial"/>
              </a:rPr>
              <a:t>三、实施科教兴国战略，教育是基础，要大力推进教育创新</a:t>
            </a:r>
            <a:r>
              <a:rPr lang="en-US" altLang="zh-CN" sz="3200" b="1" dirty="0">
                <a:solidFill>
                  <a:srgbClr val="000000"/>
                </a:solidFill>
                <a:latin typeface="Arial"/>
              </a:rPr>
              <a:t>——</a:t>
            </a:r>
            <a:r>
              <a:rPr lang="zh-CN" altLang="en-US" sz="3200" b="1" dirty="0">
                <a:solidFill>
                  <a:srgbClr val="FF0000"/>
                </a:solidFill>
                <a:latin typeface="Arial"/>
              </a:rPr>
              <a:t>怎么做</a:t>
            </a:r>
            <a:endParaRPr lang="zh-CN" altLang="en-US" sz="3200" b="1" dirty="0">
              <a:solidFill>
                <a:srgbClr val="000000"/>
              </a:solidFill>
              <a:latin typeface="Arial"/>
            </a:endParaRPr>
          </a:p>
          <a:p>
            <a:pPr lvl="0" fontAlgn="base">
              <a:spcBef>
                <a:spcPct val="20000"/>
              </a:spcBef>
              <a:spcAft>
                <a:spcPct val="0"/>
              </a:spcAft>
            </a:pPr>
            <a:r>
              <a:rPr lang="zh-CN" altLang="en-US" sz="3200" b="1" dirty="0">
                <a:solidFill>
                  <a:srgbClr val="000000"/>
                </a:solidFill>
                <a:latin typeface="Arial"/>
              </a:rPr>
              <a:t>四、实施科教兴国战略，最终还是靠人才，要实施人才强国战略，培养科学创新型人才</a:t>
            </a:r>
            <a:r>
              <a:rPr lang="en-US" altLang="zh-CN" sz="3200" b="1" dirty="0" smtClean="0">
                <a:solidFill>
                  <a:srgbClr val="000000"/>
                </a:solidFill>
                <a:latin typeface="Arial"/>
              </a:rPr>
              <a:t>—</a:t>
            </a:r>
            <a:r>
              <a:rPr lang="zh-CN" altLang="en-US" sz="3200" b="1" dirty="0" smtClean="0">
                <a:solidFill>
                  <a:srgbClr val="FF0000"/>
                </a:solidFill>
                <a:latin typeface="Arial"/>
              </a:rPr>
              <a:t>怎么</a:t>
            </a:r>
            <a:r>
              <a:rPr lang="zh-CN" altLang="en-US" sz="3200" b="1" dirty="0">
                <a:solidFill>
                  <a:srgbClr val="FF0000"/>
                </a:solidFill>
                <a:latin typeface="Arial"/>
              </a:rPr>
              <a:t>做</a:t>
            </a:r>
          </a:p>
        </p:txBody>
      </p:sp>
    </p:spTree>
    <p:extLst>
      <p:ext uri="{BB962C8B-B14F-4D97-AF65-F5344CB8AC3E}">
        <p14:creationId xmlns="" xmlns:p14="http://schemas.microsoft.com/office/powerpoint/2010/main" val="330567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wipe(down)">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65"/>
            <a:ext cx="4855028" cy="2302767"/>
          </a:xfrm>
          <a:prstGeom prst="rect">
            <a:avLst/>
          </a:prstGeom>
        </p:spPr>
      </p:pic>
      <p:sp>
        <p:nvSpPr>
          <p:cNvPr id="5" name="流程图: 过程 4"/>
          <p:cNvSpPr/>
          <p:nvPr/>
        </p:nvSpPr>
        <p:spPr>
          <a:xfrm>
            <a:off x="0" y="6429862"/>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31"/>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矩形 13"/>
          <p:cNvSpPr/>
          <p:nvPr/>
        </p:nvSpPr>
        <p:spPr>
          <a:xfrm>
            <a:off x="546333" y="768324"/>
            <a:ext cx="8426897" cy="437043"/>
          </a:xfrm>
          <a:prstGeom prst="rect">
            <a:avLst/>
          </a:prstGeom>
        </p:spPr>
        <p:txBody>
          <a:bodyPr wrap="square">
            <a:spAutoFit/>
          </a:bodyPr>
          <a:lstStyle/>
          <a:p>
            <a:pPr marL="342900" lvl="0" indent="-342900" fontAlgn="base">
              <a:lnSpc>
                <a:spcPct val="80000"/>
              </a:lnSpc>
              <a:spcBef>
                <a:spcPct val="20000"/>
              </a:spcBef>
              <a:spcAft>
                <a:spcPct val="0"/>
              </a:spcAft>
              <a:buClr>
                <a:srgbClr val="00007D"/>
              </a:buClr>
              <a:buSzPct val="75000"/>
            </a:pPr>
            <a:r>
              <a:rPr kumimoji="0" lang="en-US" altLang="zh-CN" sz="1300" b="1" i="0" u="none" strike="noStrike" kern="0" cap="none" spc="0" normalizeH="0" baseline="0" noProof="0" dirty="0" smtClean="0">
                <a:ln>
                  <a:noFill/>
                </a:ln>
                <a:solidFill>
                  <a:srgbClr val="000000"/>
                </a:solidFill>
                <a:effectLst/>
                <a:uLnTx/>
                <a:uFillTx/>
                <a:latin typeface="Arial"/>
                <a:ea typeface="黑体" pitchFamily="49" charset="-122"/>
                <a:cs typeface="+mn-cs"/>
              </a:rPr>
              <a:t> </a:t>
            </a:r>
            <a:r>
              <a:rPr kumimoji="0" lang="zh-CN" altLang="en-US" sz="2800" b="1" i="0" u="none" strike="noStrike" kern="0" cap="none" spc="0" normalizeH="0" baseline="0" noProof="0" dirty="0" smtClean="0">
                <a:ln>
                  <a:noFill/>
                </a:ln>
                <a:solidFill>
                  <a:srgbClr val="FF0000"/>
                </a:solidFill>
                <a:effectLst/>
                <a:uLnTx/>
                <a:uFillTx/>
                <a:latin typeface="Arial"/>
                <a:ea typeface="黑体" pitchFamily="49" charset="-122"/>
                <a:cs typeface="+mn-cs"/>
              </a:rPr>
              <a:t>当代青少年应如何把自己培养成为一名创新型人才？</a:t>
            </a:r>
            <a:endParaRPr kumimoji="0" lang="en-US" altLang="zh-CN" sz="2800" b="1" i="0" u="none" strike="noStrike" kern="0" cap="none" spc="0" normalizeH="0" baseline="0" noProof="0" dirty="0" smtClean="0">
              <a:ln>
                <a:noFill/>
              </a:ln>
              <a:solidFill>
                <a:srgbClr val="FF0000"/>
              </a:solidFill>
              <a:effectLst/>
              <a:uLnTx/>
              <a:uFillTx/>
              <a:latin typeface="Arial"/>
              <a:ea typeface="黑体" pitchFamily="49" charset="-122"/>
              <a:cs typeface="+mn-cs"/>
            </a:endParaRPr>
          </a:p>
        </p:txBody>
      </p:sp>
      <p:sp>
        <p:nvSpPr>
          <p:cNvPr id="11" name="Text Box 9"/>
          <p:cNvSpPr txBox="1">
            <a:spLocks noChangeArrowheads="1"/>
          </p:cNvSpPr>
          <p:nvPr/>
        </p:nvSpPr>
        <p:spPr bwMode="auto">
          <a:xfrm>
            <a:off x="179388" y="1628800"/>
            <a:ext cx="9072562" cy="2554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3200" b="1" dirty="0">
                <a:solidFill>
                  <a:srgbClr val="000000"/>
                </a:solidFill>
              </a:rPr>
              <a:t>①树立远大理想，努力学习，培养创新的兴趣爱好，勇于质疑、勇于探索、敢于创新。</a:t>
            </a:r>
            <a:endParaRPr lang="en-US" altLang="zh-CN" sz="3200" b="1" dirty="0">
              <a:solidFill>
                <a:srgbClr val="000000"/>
              </a:solidFill>
            </a:endParaRPr>
          </a:p>
          <a:p>
            <a:pPr eaLnBrk="1" fontAlgn="base" hangingPunct="1">
              <a:spcBef>
                <a:spcPct val="0"/>
              </a:spcBef>
              <a:spcAft>
                <a:spcPct val="0"/>
              </a:spcAft>
            </a:pPr>
            <a:r>
              <a:rPr lang="zh-CN" altLang="en-US" sz="3200" b="1" dirty="0">
                <a:solidFill>
                  <a:srgbClr val="000000"/>
                </a:solidFill>
              </a:rPr>
              <a:t>②注重实践，勤于动脑动手。</a:t>
            </a:r>
            <a:endParaRPr lang="en-US" altLang="zh-CN" sz="3200" b="1" dirty="0">
              <a:solidFill>
                <a:srgbClr val="000000"/>
              </a:solidFill>
            </a:endParaRPr>
          </a:p>
          <a:p>
            <a:pPr eaLnBrk="1" fontAlgn="base" hangingPunct="1">
              <a:spcBef>
                <a:spcPct val="0"/>
              </a:spcBef>
              <a:spcAft>
                <a:spcPct val="0"/>
              </a:spcAft>
            </a:pPr>
            <a:r>
              <a:rPr lang="zh-CN" altLang="en-US" sz="3200" b="1" dirty="0">
                <a:solidFill>
                  <a:srgbClr val="000000"/>
                </a:solidFill>
              </a:rPr>
              <a:t>③积极参加科技小发明、小制作等社会实践活动。</a:t>
            </a:r>
          </a:p>
          <a:p>
            <a:pPr eaLnBrk="1" fontAlgn="base" hangingPunct="1">
              <a:spcBef>
                <a:spcPct val="0"/>
              </a:spcBef>
              <a:spcAft>
                <a:spcPct val="0"/>
              </a:spcAft>
            </a:pPr>
            <a:endParaRPr lang="zh-CN" altLang="en-US" sz="3200" b="1" dirty="0">
              <a:solidFill>
                <a:srgbClr val="000000"/>
              </a:solidFill>
            </a:endParaRPr>
          </a:p>
        </p:txBody>
      </p:sp>
    </p:spTree>
    <p:extLst>
      <p:ext uri="{BB962C8B-B14F-4D97-AF65-F5344CB8AC3E}">
        <p14:creationId xmlns="" xmlns:p14="http://schemas.microsoft.com/office/powerpoint/2010/main" val="282372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60676"/>
            <a:ext cx="7886700" cy="1087157"/>
          </a:xfr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dirty="0"/>
          </a:p>
        </p:txBody>
      </p:sp>
      <p:sp>
        <p:nvSpPr>
          <p:cNvPr id="3" name="内容占位符 2"/>
          <p:cNvSpPr>
            <a:spLocks noGrp="1"/>
          </p:cNvSpPr>
          <p:nvPr>
            <p:ph idx="1"/>
          </p:nvPr>
        </p:nvSpPr>
        <p:spPr>
          <a:xfrm>
            <a:off x="467544" y="980728"/>
            <a:ext cx="8424936" cy="4581244"/>
          </a:xfrm>
        </p:spPr>
        <p:txBody>
          <a:bodyPr>
            <a:noAutofit/>
          </a:bodyPr>
          <a:lstStyle/>
          <a:p>
            <a:r>
              <a:rPr lang="zh-CN" altLang="en-US" sz="2800" dirty="0"/>
              <a:t>例</a:t>
            </a:r>
            <a:r>
              <a:rPr lang="en-US" altLang="zh-CN" sz="2800" dirty="0"/>
              <a:t>1</a:t>
            </a:r>
            <a:r>
              <a:rPr lang="zh-CN" altLang="en-US" sz="2800" dirty="0"/>
              <a:t>、（2018年湖南郴州中考）2018年5月28日，习近平在中国科学院、中国工程院两院院士大会上的讲话中指出：我们比历史上任何时期更接近中华民族伟大复兴的目标，我们比历史上任何时期都更需要建设世界科技强国。我国要建设世界科技强国应该（    ）</a:t>
            </a:r>
          </a:p>
          <a:p>
            <a:r>
              <a:rPr lang="zh-CN" altLang="en-US" sz="2800" dirty="0"/>
              <a:t>①深化科技体制改革，为建设科技强国提供制度保障 ②加大科技经费投入，为建设科技强国提供政治保障 ③加大科技人才培养，为建设科技强国提供人才保障 ④加强国际科技合作，博采世界各国科技之长</a:t>
            </a:r>
          </a:p>
          <a:p>
            <a:r>
              <a:rPr lang="zh-CN" altLang="en-US" sz="2800" dirty="0"/>
              <a:t>A．①②③    B．①②④   C．①③④    D．①②③④</a:t>
            </a:r>
          </a:p>
        </p:txBody>
      </p:sp>
      <p:sp>
        <p:nvSpPr>
          <p:cNvPr id="4" name="矩形 3"/>
          <p:cNvSpPr/>
          <p:nvPr/>
        </p:nvSpPr>
        <p:spPr>
          <a:xfrm>
            <a:off x="8028384" y="2492896"/>
            <a:ext cx="444352" cy="523220"/>
          </a:xfrm>
          <a:prstGeom prst="rect">
            <a:avLst/>
          </a:prstGeom>
        </p:spPr>
        <p:txBody>
          <a:bodyPr wrap="none">
            <a:spAutoFit/>
          </a:bodyPr>
          <a:lstStyle/>
          <a:p>
            <a:r>
              <a:rPr lang="zh-CN" altLang="en-US" sz="2800" dirty="0">
                <a:solidFill>
                  <a:srgbClr val="FF0000"/>
                </a:solidFill>
              </a:rPr>
              <a:t>C</a:t>
            </a:r>
            <a:endParaRPr lang="zh-CN" altLang="en-US" sz="2000" dirty="0"/>
          </a:p>
        </p:txBody>
      </p:sp>
    </p:spTree>
    <p:custDataLst>
      <p:tags r:id="rId1"/>
    </p:custDataLst>
    <p:extLst>
      <p:ext uri="{BB962C8B-B14F-4D97-AF65-F5344CB8AC3E}">
        <p14:creationId xmlns="" xmlns:p14="http://schemas.microsoft.com/office/powerpoint/2010/main" val="356033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2427" y="635000"/>
            <a:ext cx="8498205" cy="6094730"/>
          </a:xfrm>
        </p:spPr>
        <p:txBody>
          <a:bodyPr>
            <a:noAutofit/>
          </a:bodyPr>
          <a:lstStyle/>
          <a:p>
            <a:r>
              <a:rPr lang="zh-CN" altLang="en-US" sz="2800" dirty="0"/>
              <a:t>例</a:t>
            </a:r>
            <a:r>
              <a:rPr lang="en-US" altLang="zh-CN" sz="2800" dirty="0"/>
              <a:t>2</a:t>
            </a:r>
            <a:r>
              <a:rPr lang="zh-CN" altLang="en-US" sz="2800" dirty="0"/>
              <a:t>、（2018年海南省中考）右图中的国家助学金度（   ）</a:t>
            </a:r>
          </a:p>
          <a:p>
            <a:endParaRPr lang="zh-CN" altLang="en-US" sz="2800" dirty="0"/>
          </a:p>
          <a:p>
            <a:endParaRPr lang="zh-CN" altLang="en-US" sz="2800" dirty="0"/>
          </a:p>
          <a:p>
            <a:endParaRPr lang="zh-CN" altLang="en-US" sz="2800" dirty="0"/>
          </a:p>
          <a:p>
            <a:endParaRPr lang="zh-CN" altLang="en-US" sz="2800" dirty="0"/>
          </a:p>
          <a:p>
            <a:endParaRPr lang="zh-CN" altLang="en-US" sz="2800" dirty="0"/>
          </a:p>
          <a:p>
            <a:endParaRPr lang="zh-CN" altLang="en-US" sz="2800" dirty="0"/>
          </a:p>
          <a:p>
            <a:r>
              <a:rPr lang="zh-CN" altLang="en-US" sz="2800" dirty="0" smtClean="0"/>
              <a:t>A</a:t>
            </a:r>
            <a:r>
              <a:rPr lang="zh-CN" altLang="en-US" sz="2800" dirty="0"/>
              <a:t>．有利于实现教育公平</a:t>
            </a:r>
          </a:p>
          <a:p>
            <a:r>
              <a:rPr lang="zh-CN" altLang="en-US" sz="2800" dirty="0"/>
              <a:t>B．一定能帮助贫困学生实现梦想</a:t>
            </a:r>
          </a:p>
          <a:p>
            <a:r>
              <a:rPr lang="zh-CN" altLang="en-US" sz="2800" dirty="0"/>
              <a:t>C．有利于解决困难学生的一切</a:t>
            </a:r>
            <a:r>
              <a:rPr lang="zh-CN" altLang="en-US" sz="2800" dirty="0" smtClean="0"/>
              <a:t>问题</a:t>
            </a:r>
            <a:endParaRPr lang="zh-CN" altLang="en-US" sz="2800" dirty="0"/>
          </a:p>
          <a:p>
            <a:r>
              <a:rPr lang="zh-CN" altLang="en-US" sz="2800" dirty="0"/>
              <a:t>D．没有针对全体学生，是不公平的</a:t>
            </a:r>
          </a:p>
        </p:txBody>
      </p:sp>
      <p:pic>
        <p:nvPicPr>
          <p:cNvPr id="34" name="图片 7"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946309" y="1358265"/>
            <a:ext cx="2166938" cy="2889250"/>
          </a:xfrm>
          <a:prstGeom prst="rect">
            <a:avLst/>
          </a:prstGeom>
          <a:noFill/>
          <a:ln w="9525">
            <a:noFill/>
          </a:ln>
        </p:spPr>
      </p:pic>
      <p:sp>
        <p:nvSpPr>
          <p:cNvPr id="2" name="矩形 1"/>
          <p:cNvSpPr/>
          <p:nvPr/>
        </p:nvSpPr>
        <p:spPr>
          <a:xfrm rot="11042913" flipH="1" flipV="1">
            <a:off x="761967" y="1065906"/>
            <a:ext cx="5328592" cy="584775"/>
          </a:xfrm>
          <a:prstGeom prst="rect">
            <a:avLst/>
          </a:prstGeom>
        </p:spPr>
        <p:txBody>
          <a:bodyPr wrap="square">
            <a:spAutoFit/>
          </a:bodyPr>
          <a:lstStyle/>
          <a:p>
            <a:r>
              <a:rPr lang="zh-CN" altLang="en-US" sz="3200" dirty="0" smtClean="0">
                <a:solidFill>
                  <a:srgbClr val="FF0000"/>
                </a:solidFill>
              </a:rPr>
              <a:t>A</a:t>
            </a:r>
            <a:endParaRPr lang="zh-CN" altLang="en-US" sz="3200" dirty="0"/>
          </a:p>
        </p:txBody>
      </p:sp>
    </p:spTree>
    <p:custDataLst>
      <p:tags r:id="rId1"/>
    </p:custDataLst>
    <p:extLst>
      <p:ext uri="{BB962C8B-B14F-4D97-AF65-F5344CB8AC3E}">
        <p14:creationId xmlns="" xmlns:p14="http://schemas.microsoft.com/office/powerpoint/2010/main" val="345322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313"/>
            <a:ext cx="4855028" cy="2302767"/>
          </a:xfrm>
          <a:prstGeom prst="rect">
            <a:avLst/>
          </a:prstGeom>
        </p:spPr>
      </p:pic>
      <p:sp>
        <p:nvSpPr>
          <p:cNvPr id="5" name="流程图: 过程 4"/>
          <p:cNvSpPr/>
          <p:nvPr/>
        </p:nvSpPr>
        <p:spPr>
          <a:xfrm>
            <a:off x="0" y="642991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7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文本框 6"/>
          <p:cNvSpPr txBox="1"/>
          <p:nvPr/>
        </p:nvSpPr>
        <p:spPr>
          <a:xfrm>
            <a:off x="408323" y="1460733"/>
            <a:ext cx="1107996" cy="3542997"/>
          </a:xfrm>
          <a:prstGeom prst="rect">
            <a:avLst/>
          </a:prstGeom>
          <a:noFill/>
        </p:spPr>
        <p:txBody>
          <a:bodyPr vert="eaVert" wrap="square" rtlCol="0">
            <a:spAutoFit/>
          </a:bodyPr>
          <a:lstStyle/>
          <a:p>
            <a:r>
              <a:rPr lang="zh-CN" altLang="en-US" sz="6000" b="1" u="sng" dirty="0" smtClean="0">
                <a:solidFill>
                  <a:prstClr val="black"/>
                </a:solidFill>
                <a:latin typeface="经典繁毛楷" panose="02010609000101010101" pitchFamily="49" charset="-122"/>
                <a:ea typeface="经典繁毛楷" panose="02010609000101010101" pitchFamily="49" charset="-122"/>
                <a:cs typeface="经典繁毛楷" panose="02010609000101010101" pitchFamily="49" charset="-122"/>
              </a:rPr>
              <a:t>学习目标</a:t>
            </a:r>
            <a:endParaRPr lang="zh-CN" altLang="en-US" sz="6000" b="1" u="sng" dirty="0">
              <a:solidFill>
                <a:prstClr val="black"/>
              </a:solidFill>
              <a:latin typeface="经典繁毛楷" panose="02010609000101010101" pitchFamily="49" charset="-122"/>
              <a:ea typeface="经典繁毛楷" panose="02010609000101010101" pitchFamily="49" charset="-122"/>
              <a:cs typeface="经典繁毛楷" panose="02010609000101010101" pitchFamily="49" charset="-122"/>
            </a:endParaRPr>
          </a:p>
        </p:txBody>
      </p:sp>
      <p:grpSp>
        <p:nvGrpSpPr>
          <p:cNvPr id="23" name="组合 22"/>
          <p:cNvGrpSpPr/>
          <p:nvPr/>
        </p:nvGrpSpPr>
        <p:grpSpPr>
          <a:xfrm>
            <a:off x="1763689" y="1792012"/>
            <a:ext cx="7200800" cy="584775"/>
            <a:chOff x="3135086" y="1792010"/>
            <a:chExt cx="5762171" cy="584775"/>
          </a:xfrm>
        </p:grpSpPr>
        <p:sp>
          <p:nvSpPr>
            <p:cNvPr id="8" name="矩形 7"/>
            <p:cNvSpPr/>
            <p:nvPr/>
          </p:nvSpPr>
          <p:spPr>
            <a:xfrm>
              <a:off x="3135086" y="1792010"/>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 name="组合 21"/>
            <p:cNvGrpSpPr/>
            <p:nvPr/>
          </p:nvGrpSpPr>
          <p:grpSpPr>
            <a:xfrm>
              <a:off x="3135086" y="1792010"/>
              <a:ext cx="5486400" cy="584775"/>
              <a:chOff x="3135086" y="1792010"/>
              <a:chExt cx="5486400" cy="584775"/>
            </a:xfrm>
          </p:grpSpPr>
          <p:sp>
            <p:nvSpPr>
              <p:cNvPr id="12" name="矩形 11"/>
              <p:cNvSpPr/>
              <p:nvPr/>
            </p:nvSpPr>
            <p:spPr>
              <a:xfrm>
                <a:off x="3135086" y="1792010"/>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3570514" y="1792010"/>
                <a:ext cx="5050972" cy="584775"/>
              </a:xfrm>
              <a:prstGeom prst="rect">
                <a:avLst/>
              </a:prstGeom>
              <a:noFill/>
            </p:spPr>
            <p:txBody>
              <a:bodyPr wrap="square" rtlCol="0">
                <a:spAutoFit/>
              </a:bodyPr>
              <a:lstStyle/>
              <a:p>
                <a:r>
                  <a:rPr lang="zh-CN" altLang="en-US" sz="3200" spc="800" dirty="0" smtClean="0">
                    <a:solidFill>
                      <a:prstClr val="white"/>
                    </a:solidFill>
                    <a:latin typeface="黑体" pitchFamily="49" charset="-122"/>
                    <a:ea typeface="黑体" pitchFamily="49" charset="-122"/>
                  </a:rPr>
                  <a:t>了解我国科技教育现状</a:t>
                </a:r>
                <a:endParaRPr lang="zh-CN" altLang="en-US" sz="3200" spc="800" dirty="0">
                  <a:solidFill>
                    <a:prstClr val="white"/>
                  </a:solidFill>
                  <a:latin typeface="黑体" pitchFamily="49" charset="-122"/>
                  <a:ea typeface="黑体" pitchFamily="49" charset="-122"/>
                </a:endParaRPr>
              </a:p>
            </p:txBody>
          </p:sp>
        </p:grpSp>
      </p:grpSp>
      <p:grpSp>
        <p:nvGrpSpPr>
          <p:cNvPr id="24" name="组合 23"/>
          <p:cNvGrpSpPr/>
          <p:nvPr/>
        </p:nvGrpSpPr>
        <p:grpSpPr>
          <a:xfrm>
            <a:off x="1763726" y="2673959"/>
            <a:ext cx="7200799" cy="590481"/>
            <a:chOff x="3135085" y="2673878"/>
            <a:chExt cx="5762172" cy="590481"/>
          </a:xfrm>
        </p:grpSpPr>
        <p:sp>
          <p:nvSpPr>
            <p:cNvPr id="9" name="矩形 8"/>
            <p:cNvSpPr/>
            <p:nvPr/>
          </p:nvSpPr>
          <p:spPr>
            <a:xfrm>
              <a:off x="3135086" y="2693602"/>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3135085" y="2699308"/>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文本框 17"/>
            <p:cNvSpPr txBox="1"/>
            <p:nvPr/>
          </p:nvSpPr>
          <p:spPr>
            <a:xfrm>
              <a:off x="3570514" y="2673878"/>
              <a:ext cx="5050972" cy="584775"/>
            </a:xfrm>
            <a:prstGeom prst="rect">
              <a:avLst/>
            </a:prstGeom>
            <a:noFill/>
          </p:spPr>
          <p:txBody>
            <a:bodyPr wrap="square" rtlCol="0">
              <a:spAutoFit/>
            </a:bodyPr>
            <a:lstStyle/>
            <a:p>
              <a:endParaRPr lang="zh-CN" altLang="en-US" sz="3200" spc="800" dirty="0">
                <a:solidFill>
                  <a:prstClr val="white"/>
                </a:solidFill>
                <a:latin typeface="黑体" pitchFamily="49" charset="-122"/>
                <a:ea typeface="黑体" pitchFamily="49" charset="-122"/>
              </a:endParaRPr>
            </a:p>
          </p:txBody>
        </p:sp>
      </p:grpSp>
      <p:grpSp>
        <p:nvGrpSpPr>
          <p:cNvPr id="26" name="组合 25"/>
          <p:cNvGrpSpPr/>
          <p:nvPr/>
        </p:nvGrpSpPr>
        <p:grpSpPr>
          <a:xfrm>
            <a:off x="1763726" y="3595199"/>
            <a:ext cx="7200799" cy="586334"/>
            <a:chOff x="3135084" y="3595194"/>
            <a:chExt cx="5762173" cy="586334"/>
          </a:xfrm>
        </p:grpSpPr>
        <p:sp>
          <p:nvSpPr>
            <p:cNvPr id="10" name="矩形 9"/>
            <p:cNvSpPr/>
            <p:nvPr/>
          </p:nvSpPr>
          <p:spPr>
            <a:xfrm>
              <a:off x="3135086" y="3595194"/>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3135084" y="3606616"/>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文本框 18"/>
            <p:cNvSpPr txBox="1"/>
            <p:nvPr/>
          </p:nvSpPr>
          <p:spPr>
            <a:xfrm>
              <a:off x="3567248" y="3596753"/>
              <a:ext cx="5050972" cy="584775"/>
            </a:xfrm>
            <a:prstGeom prst="rect">
              <a:avLst/>
            </a:prstGeom>
            <a:noFill/>
          </p:spPr>
          <p:txBody>
            <a:bodyPr wrap="square" rtlCol="0">
              <a:spAutoFit/>
            </a:bodyPr>
            <a:lstStyle/>
            <a:p>
              <a:r>
                <a:rPr lang="zh-CN" altLang="en-US" sz="3200" spc="800" dirty="0" smtClean="0">
                  <a:solidFill>
                    <a:prstClr val="white"/>
                  </a:solidFill>
                  <a:latin typeface="黑体" pitchFamily="49" charset="-122"/>
                  <a:ea typeface="黑体" pitchFamily="49" charset="-122"/>
                </a:rPr>
                <a:t>怎样实施科教兴国战略</a:t>
              </a:r>
              <a:endParaRPr lang="zh-CN" altLang="en-US" sz="3200" spc="800" dirty="0">
                <a:solidFill>
                  <a:prstClr val="white"/>
                </a:solidFill>
                <a:latin typeface="黑体" pitchFamily="49" charset="-122"/>
                <a:ea typeface="黑体" pitchFamily="49" charset="-122"/>
              </a:endParaRPr>
            </a:p>
          </p:txBody>
        </p:sp>
      </p:grpSp>
      <p:sp>
        <p:nvSpPr>
          <p:cNvPr id="2" name="矩形 1"/>
          <p:cNvSpPr/>
          <p:nvPr/>
        </p:nvSpPr>
        <p:spPr>
          <a:xfrm>
            <a:off x="2323382" y="2226234"/>
            <a:ext cx="7289197" cy="1077218"/>
          </a:xfrm>
          <a:prstGeom prst="rect">
            <a:avLst/>
          </a:prstGeom>
        </p:spPr>
        <p:txBody>
          <a:bodyPr wrap="square">
            <a:spAutoFit/>
          </a:bodyPr>
          <a:lstStyle/>
          <a:p>
            <a:pPr lvl="0"/>
            <a:endParaRPr lang="zh-CN" altLang="en-US" sz="3200" spc="800" dirty="0">
              <a:solidFill>
                <a:prstClr val="white"/>
              </a:solidFill>
              <a:latin typeface="黑体" pitchFamily="49" charset="-122"/>
              <a:ea typeface="黑体" pitchFamily="49" charset="-122"/>
            </a:endParaRPr>
          </a:p>
          <a:p>
            <a:pPr lvl="0"/>
            <a:r>
              <a:rPr lang="zh-CN" altLang="en-US" sz="3200" spc="800" dirty="0">
                <a:solidFill>
                  <a:prstClr val="white"/>
                </a:solidFill>
                <a:latin typeface="黑体" pitchFamily="49" charset="-122"/>
                <a:ea typeface="黑体" pitchFamily="49" charset="-122"/>
              </a:rPr>
              <a:t>为什么要实施科教兴国</a:t>
            </a:r>
            <a:r>
              <a:rPr lang="zh-CN" altLang="en-US" sz="3200" spc="800" dirty="0" smtClean="0">
                <a:solidFill>
                  <a:prstClr val="white"/>
                </a:solidFill>
                <a:latin typeface="黑体" pitchFamily="49" charset="-122"/>
                <a:ea typeface="黑体" pitchFamily="49" charset="-122"/>
              </a:rPr>
              <a:t>战略</a:t>
            </a:r>
            <a:endParaRPr lang="zh-CN" altLang="en-US" dirty="0"/>
          </a:p>
        </p:txBody>
      </p:sp>
    </p:spTree>
    <p:extLst>
      <p:ext uri="{BB962C8B-B14F-4D97-AF65-F5344CB8AC3E}">
        <p14:creationId xmlns="" xmlns:p14="http://schemas.microsoft.com/office/powerpoint/2010/main" val="3209674447"/>
      </p:ext>
    </p:extLst>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2427" y="819791"/>
            <a:ext cx="8152924" cy="5357495"/>
          </a:xfrm>
        </p:spPr>
        <p:txBody>
          <a:bodyPr>
            <a:normAutofit/>
          </a:bodyPr>
          <a:lstStyle/>
          <a:p>
            <a:r>
              <a:rPr lang="zh-CN" altLang="en-US" sz="3200" dirty="0"/>
              <a:t>例</a:t>
            </a:r>
            <a:r>
              <a:rPr lang="en-US" altLang="zh-CN" sz="3200" dirty="0"/>
              <a:t>3</a:t>
            </a:r>
            <a:r>
              <a:rPr lang="zh-CN" altLang="en-US" sz="3200" dirty="0"/>
              <a:t>、（2018年福建省中考）2017年9月24日，我国《关于深化教育体制机制改革的意见》发出办“中国特色、世界水平”教育的强音，旨在让亿万孩子享受到高质量的教育。《意见》的出台（  ）</a:t>
            </a:r>
          </a:p>
          <a:p>
            <a:r>
              <a:rPr lang="zh-CN" altLang="en-US" sz="3200" dirty="0"/>
              <a:t>①解决了教育的不均衡不充分问题</a:t>
            </a:r>
          </a:p>
          <a:p>
            <a:r>
              <a:rPr lang="zh-CN" altLang="en-US" sz="3200" dirty="0"/>
              <a:t>②有利于更好地保障公民的受教育权</a:t>
            </a:r>
          </a:p>
          <a:p>
            <a:r>
              <a:rPr lang="zh-CN" altLang="en-US" sz="3200" dirty="0"/>
              <a:t>③使教育成为我国的根本政治制度</a:t>
            </a:r>
          </a:p>
          <a:p>
            <a:r>
              <a:rPr lang="zh-CN" altLang="en-US" sz="3200" dirty="0"/>
              <a:t>④有助于促进我国逐步迈向教育强国</a:t>
            </a:r>
          </a:p>
          <a:p>
            <a:r>
              <a:rPr lang="zh-CN" altLang="en-US" sz="3200" dirty="0"/>
              <a:t>A．①② B．①③ C．②④ D．③④</a:t>
            </a:r>
          </a:p>
        </p:txBody>
      </p:sp>
      <p:sp>
        <p:nvSpPr>
          <p:cNvPr id="2" name="矩形 1"/>
          <p:cNvSpPr/>
          <p:nvPr/>
        </p:nvSpPr>
        <p:spPr>
          <a:xfrm>
            <a:off x="3563888" y="2570327"/>
            <a:ext cx="554960" cy="646331"/>
          </a:xfrm>
          <a:prstGeom prst="rect">
            <a:avLst/>
          </a:prstGeom>
        </p:spPr>
        <p:txBody>
          <a:bodyPr wrap="none">
            <a:spAutoFit/>
          </a:bodyPr>
          <a:lstStyle/>
          <a:p>
            <a:pPr lvl="0">
              <a:lnSpc>
                <a:spcPct val="90000"/>
              </a:lnSpc>
              <a:spcBef>
                <a:spcPts val="1000"/>
              </a:spcBef>
            </a:pPr>
            <a:r>
              <a:rPr lang="zh-CN" altLang="en-US" sz="4000" dirty="0">
                <a:solidFill>
                  <a:srgbClr val="FF0000"/>
                </a:solidFill>
              </a:rPr>
              <a:t>C</a:t>
            </a:r>
          </a:p>
        </p:txBody>
      </p:sp>
    </p:spTree>
    <p:custDataLst>
      <p:tags r:id="rId1"/>
    </p:custDataLst>
    <p:extLst>
      <p:ext uri="{BB962C8B-B14F-4D97-AF65-F5344CB8AC3E}">
        <p14:creationId xmlns="" xmlns:p14="http://schemas.microsoft.com/office/powerpoint/2010/main" val="203371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1"/>
          </p:nvPr>
        </p:nvSpPr>
        <p:spPr>
          <a:xfrm>
            <a:off x="362427" y="1122680"/>
            <a:ext cx="8152924" cy="5054600"/>
          </a:xfrm>
        </p:spPr>
        <p:txBody>
          <a:bodyPr>
            <a:normAutofit/>
          </a:bodyPr>
          <a:lstStyle/>
          <a:p>
            <a:r>
              <a:rPr lang="en-US" altLang="zh-CN" sz="3600" dirty="0"/>
              <a:t>1</a:t>
            </a:r>
            <a:r>
              <a:rPr lang="zh-CN" altLang="en-US" sz="3600" dirty="0"/>
              <a:t>、要把科技创新摆在国家发展全局的核心位置，就要（       ）</a:t>
            </a:r>
          </a:p>
          <a:p>
            <a:r>
              <a:rPr lang="zh-CN" altLang="en-US" sz="3600" dirty="0"/>
              <a:t>①以科技创新为中心</a:t>
            </a:r>
          </a:p>
          <a:p>
            <a:r>
              <a:rPr lang="zh-CN" altLang="en-US" sz="3600" dirty="0"/>
              <a:t>②加快建立科技创新体系</a:t>
            </a:r>
          </a:p>
          <a:p>
            <a:r>
              <a:rPr lang="zh-CN" altLang="en-US" sz="3600" dirty="0"/>
              <a:t>③走走自主创新道路</a:t>
            </a:r>
          </a:p>
          <a:p>
            <a:r>
              <a:rPr lang="zh-CN" altLang="en-US" sz="3600" dirty="0"/>
              <a:t>④全面增强我国的科技创新能力</a:t>
            </a:r>
          </a:p>
          <a:p>
            <a:r>
              <a:rPr lang="zh-CN" altLang="en-US" sz="3600" dirty="0"/>
              <a:t>A．①②③    B．①②③④    </a:t>
            </a:r>
            <a:endParaRPr lang="en-US" altLang="zh-CN" sz="3600" dirty="0" smtClean="0"/>
          </a:p>
          <a:p>
            <a:r>
              <a:rPr lang="zh-CN" altLang="en-US" sz="3600" dirty="0" smtClean="0"/>
              <a:t>C</a:t>
            </a:r>
            <a:r>
              <a:rPr lang="zh-CN" altLang="en-US" sz="3600" dirty="0"/>
              <a:t>．①③④    D．②③④</a:t>
            </a:r>
          </a:p>
        </p:txBody>
      </p:sp>
      <p:sp>
        <p:nvSpPr>
          <p:cNvPr id="4" name="文本框 3"/>
          <p:cNvSpPr txBox="1"/>
          <p:nvPr/>
        </p:nvSpPr>
        <p:spPr>
          <a:xfrm>
            <a:off x="4211969" y="1702435"/>
            <a:ext cx="839153" cy="768350"/>
          </a:xfrm>
          <a:prstGeom prst="rect">
            <a:avLst/>
          </a:prstGeom>
          <a:noFill/>
        </p:spPr>
        <p:txBody>
          <a:bodyPr wrap="square" rtlCol="0">
            <a:spAutoFit/>
          </a:bodyPr>
          <a:lstStyle/>
          <a:p>
            <a:r>
              <a:rPr lang="en-US" altLang="zh-CN" sz="4400" dirty="0">
                <a:solidFill>
                  <a:srgbClr val="FF0000"/>
                </a:solidFill>
              </a:rPr>
              <a:t>D</a:t>
            </a:r>
          </a:p>
        </p:txBody>
      </p:sp>
    </p:spTree>
    <p:custDataLst>
      <p:tags r:id="rId1"/>
    </p:custDataLst>
    <p:extLst>
      <p:ext uri="{BB962C8B-B14F-4D97-AF65-F5344CB8AC3E}">
        <p14:creationId xmlns="" xmlns:p14="http://schemas.microsoft.com/office/powerpoint/2010/main" val="213133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2900" y="476898"/>
            <a:ext cx="8172450" cy="5700395"/>
          </a:xfrm>
        </p:spPr>
        <p:txBody>
          <a:bodyPr>
            <a:normAutofit/>
          </a:bodyPr>
          <a:lstStyle/>
          <a:p>
            <a:r>
              <a:rPr lang="en-US" altLang="zh-CN" sz="3600" dirty="0"/>
              <a:t>2</a:t>
            </a:r>
            <a:r>
              <a:rPr lang="zh-CN" altLang="en-US" sz="3600" dirty="0"/>
              <a:t>、实施科教兴国战略，教育是基础。下列对教育认识正确的是（      ）</a:t>
            </a:r>
          </a:p>
          <a:p>
            <a:r>
              <a:rPr lang="zh-CN" altLang="en-US" sz="3600" dirty="0"/>
              <a:t>①教育是民族振兴和社会进步的基石</a:t>
            </a:r>
          </a:p>
          <a:p>
            <a:r>
              <a:rPr lang="zh-CN" altLang="en-US" sz="3600" dirty="0"/>
              <a:t>②教育是发展科技和培养人才的基础</a:t>
            </a:r>
          </a:p>
          <a:p>
            <a:r>
              <a:rPr lang="zh-CN" altLang="en-US" sz="3600" dirty="0"/>
              <a:t>③在现代化进程中具有先导性的作用④在现代化进程中具有全局性的作用</a:t>
            </a:r>
          </a:p>
          <a:p>
            <a:r>
              <a:rPr lang="zh-CN" altLang="en-US" sz="3600" dirty="0"/>
              <a:t>A．①②③    B．①②③④    </a:t>
            </a:r>
            <a:endParaRPr lang="en-US" altLang="zh-CN" sz="3600" dirty="0" smtClean="0"/>
          </a:p>
          <a:p>
            <a:r>
              <a:rPr lang="zh-CN" altLang="en-US" sz="3600" dirty="0" smtClean="0"/>
              <a:t>C</a:t>
            </a:r>
            <a:r>
              <a:rPr lang="zh-CN" altLang="en-US" sz="3600" dirty="0"/>
              <a:t>．①③④    D．②③④</a:t>
            </a:r>
          </a:p>
        </p:txBody>
      </p:sp>
      <p:sp>
        <p:nvSpPr>
          <p:cNvPr id="12" name="文本框 11"/>
          <p:cNvSpPr txBox="1"/>
          <p:nvPr/>
        </p:nvSpPr>
        <p:spPr>
          <a:xfrm>
            <a:off x="5868149" y="836712"/>
            <a:ext cx="839153" cy="768350"/>
          </a:xfrm>
          <a:prstGeom prst="rect">
            <a:avLst/>
          </a:prstGeom>
          <a:noFill/>
        </p:spPr>
        <p:txBody>
          <a:bodyPr wrap="square" rtlCol="0">
            <a:spAutoFit/>
          </a:bodyPr>
          <a:lstStyle/>
          <a:p>
            <a:r>
              <a:rPr lang="en-US" altLang="zh-CN" sz="4400" dirty="0">
                <a:solidFill>
                  <a:srgbClr val="FF0000"/>
                </a:solidFill>
              </a:rPr>
              <a:t>B</a:t>
            </a:r>
          </a:p>
        </p:txBody>
      </p:sp>
    </p:spTree>
    <p:custDataLst>
      <p:tags r:id="rId1"/>
    </p:custDataLst>
    <p:extLst>
      <p:ext uri="{BB962C8B-B14F-4D97-AF65-F5344CB8AC3E}">
        <p14:creationId xmlns="" xmlns:p14="http://schemas.microsoft.com/office/powerpoint/2010/main" val="355578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3366" y="424818"/>
            <a:ext cx="8261985" cy="5752465"/>
          </a:xfrm>
        </p:spPr>
        <p:txBody>
          <a:bodyPr>
            <a:normAutofit/>
          </a:bodyPr>
          <a:lstStyle/>
          <a:p>
            <a:r>
              <a:rPr lang="en-US" altLang="zh-CN" sz="3200" dirty="0"/>
              <a:t>3</a:t>
            </a:r>
            <a:r>
              <a:rPr lang="zh-CN" altLang="en-US" sz="3200" dirty="0"/>
              <a:t>、李克强总理指出:推动万众创新,着力激发全社会创新潜能,必须充 分尊重科技人才,保障科技人才权益,最大限度激发科技人才的创造活力.下列做法中符合李克强总理讲话精神的是（         ）</a:t>
            </a:r>
          </a:p>
          <a:p>
            <a:r>
              <a:rPr lang="zh-CN" altLang="en-US" sz="3200" dirty="0"/>
              <a:t>A．尊重和保护知识产权,促进科技成果转化</a:t>
            </a:r>
          </a:p>
          <a:p>
            <a:r>
              <a:rPr lang="zh-CN" altLang="en-US" sz="3200" dirty="0"/>
              <a:t>B．某市开展模范道德人物评选活动</a:t>
            </a:r>
          </a:p>
          <a:p>
            <a:r>
              <a:rPr lang="zh-CN" altLang="en-US" sz="3200" dirty="0"/>
              <a:t>C．国家全面实施最低生活保障制度</a:t>
            </a:r>
          </a:p>
          <a:p>
            <a:r>
              <a:rPr lang="zh-CN" altLang="en-US" sz="3200" dirty="0"/>
              <a:t>D．国家帮助贫困地区脱贫致富</a:t>
            </a:r>
          </a:p>
        </p:txBody>
      </p:sp>
      <p:sp>
        <p:nvSpPr>
          <p:cNvPr id="4" name="文本框 3"/>
          <p:cNvSpPr txBox="1"/>
          <p:nvPr/>
        </p:nvSpPr>
        <p:spPr>
          <a:xfrm>
            <a:off x="1331640" y="2060848"/>
            <a:ext cx="839153"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extLst>
      <p:ext uri="{BB962C8B-B14F-4D97-AF65-F5344CB8AC3E}">
        <p14:creationId xmlns="" xmlns:p14="http://schemas.microsoft.com/office/powerpoint/2010/main" val="61617133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548680"/>
            <a:ext cx="7886700" cy="4581244"/>
          </a:xfrm>
        </p:spPr>
        <p:txBody>
          <a:bodyPr>
            <a:noAutofit/>
          </a:bodyPr>
          <a:lstStyle/>
          <a:p>
            <a:r>
              <a:rPr lang="en-US" altLang="zh-CN" sz="3200" dirty="0"/>
              <a:t>4</a:t>
            </a:r>
            <a:r>
              <a:rPr lang="zh-CN" altLang="en-US" sz="3200" dirty="0"/>
              <a:t>、国务院在《新一代人工智能发展规划》中提出，到2030年要使我国成为世界主要的人工智能创新中心。为实现这一目标，必须（        ）</a:t>
            </a:r>
          </a:p>
          <a:p>
            <a:r>
              <a:rPr lang="zh-CN" altLang="en-US" sz="3200" dirty="0"/>
              <a:t>①把创新作为一切工作中心</a:t>
            </a:r>
          </a:p>
          <a:p>
            <a:r>
              <a:rPr lang="zh-CN" altLang="en-US" sz="3200" dirty="0"/>
              <a:t>②全面推进创新教育</a:t>
            </a:r>
          </a:p>
          <a:p>
            <a:r>
              <a:rPr lang="zh-CN" altLang="en-US" sz="3200" dirty="0"/>
              <a:t>③实施创新驱动发展战略</a:t>
            </a:r>
          </a:p>
          <a:p>
            <a:r>
              <a:rPr lang="zh-CN" altLang="en-US" sz="3200" dirty="0"/>
              <a:t>④加大科技创新投入</a:t>
            </a:r>
          </a:p>
          <a:p>
            <a:r>
              <a:rPr lang="zh-CN" altLang="en-US" sz="3200" dirty="0"/>
              <a:t>A．①②③④    B．①②④    </a:t>
            </a:r>
            <a:endParaRPr lang="en-US" altLang="zh-CN" sz="3200" smtClean="0"/>
          </a:p>
          <a:p>
            <a:r>
              <a:rPr lang="zh-CN" altLang="en-US" sz="3200" smtClean="0"/>
              <a:t>C</a:t>
            </a:r>
            <a:r>
              <a:rPr lang="zh-CN" altLang="en-US" sz="3200" dirty="0"/>
              <a:t>．①③④    D．②③④</a:t>
            </a:r>
          </a:p>
        </p:txBody>
      </p:sp>
      <p:sp>
        <p:nvSpPr>
          <p:cNvPr id="4" name="文本框 3"/>
          <p:cNvSpPr txBox="1"/>
          <p:nvPr/>
        </p:nvSpPr>
        <p:spPr>
          <a:xfrm>
            <a:off x="6155531" y="1776095"/>
            <a:ext cx="839153" cy="768350"/>
          </a:xfrm>
          <a:prstGeom prst="rect">
            <a:avLst/>
          </a:prstGeom>
          <a:noFill/>
        </p:spPr>
        <p:txBody>
          <a:bodyPr wrap="square" rtlCol="0">
            <a:spAutoFit/>
          </a:bodyPr>
          <a:lstStyle/>
          <a:p>
            <a:r>
              <a:rPr lang="en-US" altLang="zh-CN" sz="4400">
                <a:solidFill>
                  <a:srgbClr val="FF0000"/>
                </a:solidFill>
              </a:rPr>
              <a:t>D</a:t>
            </a:r>
          </a:p>
        </p:txBody>
      </p:sp>
    </p:spTree>
    <p:custDataLst>
      <p:tags r:id="rId1"/>
    </p:custDataLst>
    <p:extLst>
      <p:ext uri="{BB962C8B-B14F-4D97-AF65-F5344CB8AC3E}">
        <p14:creationId xmlns="" xmlns:p14="http://schemas.microsoft.com/office/powerpoint/2010/main" val="340638821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311"/>
            <a:ext cx="4855028" cy="2302767"/>
          </a:xfrm>
          <a:prstGeom prst="rect">
            <a:avLst/>
          </a:prstGeom>
        </p:spPr>
      </p:pic>
      <p:sp>
        <p:nvSpPr>
          <p:cNvPr id="11" name="流程图: 过程 10"/>
          <p:cNvSpPr/>
          <p:nvPr/>
        </p:nvSpPr>
        <p:spPr>
          <a:xfrm>
            <a:off x="0" y="6429908"/>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过程 12"/>
          <p:cNvSpPr/>
          <p:nvPr/>
        </p:nvSpPr>
        <p:spPr>
          <a:xfrm>
            <a:off x="0" y="77"/>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1436" y="1329327"/>
            <a:ext cx="9112585" cy="5100505"/>
            <a:chOff x="625233" y="2192228"/>
            <a:chExt cx="10122559" cy="5100505"/>
          </a:xfrm>
        </p:grpSpPr>
        <p:sp>
          <p:nvSpPr>
            <p:cNvPr id="15" name="文本框 14"/>
            <p:cNvSpPr txBox="1"/>
            <p:nvPr/>
          </p:nvSpPr>
          <p:spPr>
            <a:xfrm>
              <a:off x="2068075" y="2192228"/>
              <a:ext cx="8679717" cy="4401205"/>
            </a:xfrm>
            <a:prstGeom prst="rect">
              <a:avLst/>
            </a:prstGeom>
            <a:noFill/>
          </p:spPr>
          <p:txBody>
            <a:bodyPr wrap="square" rtlCol="0">
              <a:spAutoFit/>
            </a:bodyPr>
            <a:lstStyle/>
            <a:p>
              <a:pPr marL="457200" indent="-457200">
                <a:buClr>
                  <a:schemeClr val="accent3">
                    <a:lumMod val="50000"/>
                  </a:schemeClr>
                </a:buClr>
                <a:buSzPct val="85000"/>
                <a:buFont typeface="Wingdings" pitchFamily="2" charset="2"/>
                <a:buChar char="l"/>
              </a:pPr>
              <a:r>
                <a:rPr lang="zh-CN" altLang="en-US" sz="2800" dirty="0" smtClean="0">
                  <a:latin typeface="微软雅黑" panose="020B0503020204020204" pitchFamily="34" charset="-122"/>
                  <a:ea typeface="微软雅黑" panose="020B0503020204020204" pitchFamily="34" charset="-122"/>
                </a:rPr>
                <a:t>加快创新型国家建设是全球竞争的大势所趋。</a:t>
              </a:r>
            </a:p>
            <a:p>
              <a:pPr marL="457200" indent="-457200">
                <a:buClr>
                  <a:schemeClr val="accent3">
                    <a:lumMod val="50000"/>
                  </a:schemeClr>
                </a:buClr>
                <a:buSzPct val="85000"/>
                <a:buFont typeface="Wingdings" pitchFamily="2" charset="2"/>
                <a:buChar char="l"/>
              </a:pPr>
              <a:r>
                <a:rPr lang="zh-CN" altLang="en-US" sz="2800" dirty="0" smtClean="0">
                  <a:latin typeface="微软雅黑" panose="020B0503020204020204" pitchFamily="34" charset="-122"/>
                  <a:ea typeface="微软雅黑" panose="020B0503020204020204" pitchFamily="34" charset="-122"/>
                </a:rPr>
                <a:t>随着中国特色社会主义进入新时代</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我国社会主要矛盾已经转化为人民日益增长的美好生活需要和不平衡不充分的发展之间的矛盾。</a:t>
              </a:r>
              <a:endParaRPr lang="en-US" altLang="zh-CN" sz="2800" dirty="0" smtClean="0">
                <a:latin typeface="微软雅黑" panose="020B0503020204020204" pitchFamily="34" charset="-122"/>
                <a:ea typeface="微软雅黑" panose="020B0503020204020204" pitchFamily="34" charset="-122"/>
              </a:endParaRPr>
            </a:p>
            <a:p>
              <a:pPr marL="457200" indent="-457200">
                <a:buClr>
                  <a:schemeClr val="accent3">
                    <a:lumMod val="50000"/>
                  </a:schemeClr>
                </a:buClr>
                <a:buSzPct val="85000"/>
                <a:buFont typeface="Wingdings" pitchFamily="2" charset="2"/>
                <a:buChar char="l"/>
              </a:pPr>
              <a:r>
                <a:rPr lang="zh-CN" altLang="en-US" sz="2800" dirty="0" smtClean="0">
                  <a:latin typeface="微软雅黑" panose="020B0503020204020204" pitchFamily="34" charset="-122"/>
                  <a:ea typeface="微软雅黑" panose="020B0503020204020204" pitchFamily="34" charset="-122"/>
                </a:rPr>
                <a:t>要解决这一矛盾</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显然不能继续采用传统的资源依赖性的经济增长方式</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必须走创新型国家发展战略。另一方面</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随着新一轮技术革命的持续展开</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科技在经济发展中具有越来越重要的地位</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加快创新型国家建设是全球竞争的大势所趋。</a:t>
              </a:r>
            </a:p>
          </p:txBody>
        </p:sp>
        <p:pic>
          <p:nvPicPr>
            <p:cNvPr id="17" name="图片 16"/>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7678327" y="6164109"/>
              <a:ext cx="3069465" cy="1128624"/>
            </a:xfrm>
            <a:prstGeom prst="rect">
              <a:avLst/>
            </a:prstGeom>
          </p:spPr>
        </p:pic>
        <p:cxnSp>
          <p:nvCxnSpPr>
            <p:cNvPr id="19" name="直接连接符 18"/>
            <p:cNvCxnSpPr/>
            <p:nvPr/>
          </p:nvCxnSpPr>
          <p:spPr>
            <a:xfrm>
              <a:off x="1952623" y="2257642"/>
              <a:ext cx="21414" cy="20821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25233" y="2417834"/>
              <a:ext cx="1128232" cy="2757518"/>
            </a:xfrm>
            <a:prstGeom prst="rect">
              <a:avLst/>
            </a:prstGeom>
            <a:noFill/>
          </p:spPr>
          <p:txBody>
            <a:bodyPr vert="eaVert" wrap="square" rtlCol="0">
              <a:spAutoFit/>
            </a:bodyPr>
            <a:lstStyle/>
            <a:p>
              <a:r>
                <a:rPr lang="zh-CN" altLang="en-US" sz="5400" dirty="0" smtClean="0">
                  <a:latin typeface="经典繁毛楷" panose="02010609000101010101" pitchFamily="49" charset="-122"/>
                  <a:ea typeface="经典繁毛楷" panose="02010609000101010101" pitchFamily="49" charset="-122"/>
                  <a:cs typeface="经典繁毛楷" panose="02010609000101010101" pitchFamily="49" charset="-122"/>
                </a:rPr>
                <a:t>前言</a:t>
              </a:r>
              <a:endParaRPr lang="zh-CN" altLang="en-US" sz="5400" dirty="0">
                <a:latin typeface="经典繁毛楷" panose="02010609000101010101" pitchFamily="49" charset="-122"/>
                <a:ea typeface="经典繁毛楷" panose="02010609000101010101" pitchFamily="49" charset="-122"/>
                <a:cs typeface="经典繁毛楷" panose="02010609000101010101" pitchFamily="49" charset="-122"/>
              </a:endParaRPr>
            </a:p>
          </p:txBody>
        </p:sp>
      </p:grpSp>
    </p:spTree>
    <p:extLst>
      <p:ext uri="{BB962C8B-B14F-4D97-AF65-F5344CB8AC3E}">
        <p14:creationId xmlns="" xmlns:p14="http://schemas.microsoft.com/office/powerpoint/2010/main" val="391373483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303"/>
            <a:ext cx="4855028" cy="2302767"/>
          </a:xfrm>
          <a:prstGeom prst="rect">
            <a:avLst/>
          </a:prstGeom>
        </p:spPr>
      </p:pic>
      <p:sp>
        <p:nvSpPr>
          <p:cNvPr id="5" name="流程图: 过程 4"/>
          <p:cNvSpPr/>
          <p:nvPr/>
        </p:nvSpPr>
        <p:spPr>
          <a:xfrm>
            <a:off x="0" y="642990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6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目标导学一、中国科技教育现状</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00706" y="744660"/>
            <a:ext cx="345622"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Rectangle 853"/>
          <p:cNvSpPr>
            <a:spLocks noChangeArrowheads="1"/>
          </p:cNvSpPr>
          <p:nvPr/>
        </p:nvSpPr>
        <p:spPr bwMode="auto">
          <a:xfrm>
            <a:off x="345912" y="3712604"/>
            <a:ext cx="8452247" cy="76200"/>
          </a:xfrm>
          <a:prstGeom prst="rect">
            <a:avLst/>
          </a:prstGeom>
          <a:solidFill>
            <a:srgbClr val="9A172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椭圆 18"/>
          <p:cNvSpPr/>
          <p:nvPr/>
        </p:nvSpPr>
        <p:spPr>
          <a:xfrm>
            <a:off x="1741240" y="3662652"/>
            <a:ext cx="138668"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3435454" y="3662652"/>
            <a:ext cx="138668"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5116267" y="3662652"/>
            <a:ext cx="138668"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6797083" y="3662652"/>
            <a:ext cx="138668"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p:cNvSpPr/>
          <p:nvPr/>
        </p:nvSpPr>
        <p:spPr>
          <a:xfrm>
            <a:off x="1527376" y="3987352"/>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2017</a:t>
            </a:r>
            <a:endParaRPr lang="zh-CN" altLang="en-US" b="1" dirty="0">
              <a:solidFill>
                <a:srgbClr val="9A1721"/>
              </a:solidFill>
            </a:endParaRPr>
          </a:p>
        </p:txBody>
      </p:sp>
      <p:sp>
        <p:nvSpPr>
          <p:cNvPr id="24" name="矩形 23"/>
          <p:cNvSpPr/>
          <p:nvPr/>
        </p:nvSpPr>
        <p:spPr>
          <a:xfrm>
            <a:off x="3221588" y="3987352"/>
            <a:ext cx="601447" cy="369332"/>
          </a:xfrm>
          <a:prstGeom prst="rect">
            <a:avLst/>
          </a:prstGeom>
        </p:spPr>
        <p:txBody>
          <a:bodyPr wrap="none">
            <a:spAutoFit/>
          </a:bodyPr>
          <a:lstStyle/>
          <a:p>
            <a:r>
              <a:rPr lang="en-US" altLang="zh-CN" b="1" dirty="0" smtClean="0">
                <a:solidFill>
                  <a:srgbClr val="9A1721"/>
                </a:solidFill>
              </a:rPr>
              <a:t>——</a:t>
            </a:r>
            <a:endParaRPr lang="zh-CN" altLang="en-US" b="1" dirty="0">
              <a:solidFill>
                <a:srgbClr val="9A1721"/>
              </a:solidFill>
            </a:endParaRPr>
          </a:p>
        </p:txBody>
      </p:sp>
      <p:sp>
        <p:nvSpPr>
          <p:cNvPr id="25" name="矩形 24"/>
          <p:cNvSpPr/>
          <p:nvPr/>
        </p:nvSpPr>
        <p:spPr>
          <a:xfrm>
            <a:off x="4902398" y="3987352"/>
            <a:ext cx="601447" cy="369332"/>
          </a:xfrm>
          <a:prstGeom prst="rect">
            <a:avLst/>
          </a:prstGeom>
        </p:spPr>
        <p:txBody>
          <a:bodyPr wrap="none">
            <a:spAutoFit/>
          </a:bodyPr>
          <a:lstStyle/>
          <a:p>
            <a:r>
              <a:rPr lang="en-US" altLang="zh-CN" b="1" dirty="0" smtClean="0">
                <a:solidFill>
                  <a:srgbClr val="9A1721"/>
                </a:solidFill>
              </a:rPr>
              <a:t>——</a:t>
            </a:r>
            <a:endParaRPr lang="zh-CN" altLang="en-US" b="1" dirty="0">
              <a:solidFill>
                <a:srgbClr val="9A1721"/>
              </a:solidFill>
            </a:endParaRPr>
          </a:p>
        </p:txBody>
      </p:sp>
      <p:sp>
        <p:nvSpPr>
          <p:cNvPr id="26" name="矩形 25"/>
          <p:cNvSpPr/>
          <p:nvPr/>
        </p:nvSpPr>
        <p:spPr>
          <a:xfrm>
            <a:off x="6583216" y="3987224"/>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2018</a:t>
            </a:r>
            <a:endParaRPr lang="zh-CN" altLang="en-US" b="1" dirty="0">
              <a:solidFill>
                <a:srgbClr val="9A1721"/>
              </a:solidFill>
            </a:endParaRPr>
          </a:p>
        </p:txBody>
      </p:sp>
      <p:sp>
        <p:nvSpPr>
          <p:cNvPr id="39" name="文本框 38"/>
          <p:cNvSpPr txBox="1"/>
          <p:nvPr/>
        </p:nvSpPr>
        <p:spPr>
          <a:xfrm>
            <a:off x="1324624" y="2101095"/>
            <a:ext cx="959700" cy="1323439"/>
          </a:xfrm>
          <a:prstGeom prst="rect">
            <a:avLst/>
          </a:prstGeom>
          <a:noFill/>
        </p:spPr>
        <p:txBody>
          <a:bodyPr wrap="square" rtlCol="0">
            <a:spAutoFit/>
          </a:bodyPr>
          <a:lstStyle/>
          <a:p>
            <a:pPr algn="ctr"/>
            <a:r>
              <a:rPr lang="zh-CN" altLang="en-US" sz="2000" dirty="0">
                <a:solidFill>
                  <a:prstClr val="white"/>
                </a:solidFill>
                <a:latin typeface="汉仪长宋简" panose="02010609000101010101" pitchFamily="49" charset="-122"/>
                <a:ea typeface="汉仪长宋简" panose="02010609000101010101" pitchFamily="49" charset="-122"/>
              </a:rPr>
              <a:t>填写主要事项填写主要事项</a:t>
            </a:r>
          </a:p>
        </p:txBody>
      </p:sp>
      <p:sp>
        <p:nvSpPr>
          <p:cNvPr id="43" name="文本框 42"/>
          <p:cNvSpPr txBox="1"/>
          <p:nvPr/>
        </p:nvSpPr>
        <p:spPr>
          <a:xfrm>
            <a:off x="3025454" y="2139165"/>
            <a:ext cx="959700" cy="1323439"/>
          </a:xfrm>
          <a:prstGeom prst="rect">
            <a:avLst/>
          </a:prstGeom>
          <a:noFill/>
        </p:spPr>
        <p:txBody>
          <a:bodyPr wrap="square" rtlCol="0">
            <a:spAutoFit/>
          </a:bodyPr>
          <a:lstStyle/>
          <a:p>
            <a:pPr algn="ctr"/>
            <a:r>
              <a:rPr lang="zh-CN" altLang="en-US" sz="2000" dirty="0">
                <a:solidFill>
                  <a:prstClr val="white"/>
                </a:solidFill>
                <a:latin typeface="汉仪长宋简" panose="02010609000101010101" pitchFamily="49" charset="-122"/>
                <a:ea typeface="汉仪长宋简" panose="02010609000101010101" pitchFamily="49" charset="-122"/>
              </a:rPr>
              <a:t>填写主要事项填写主要事项</a:t>
            </a:r>
          </a:p>
        </p:txBody>
      </p:sp>
      <p:sp>
        <p:nvSpPr>
          <p:cNvPr id="45" name="文本框 44"/>
          <p:cNvSpPr txBox="1"/>
          <p:nvPr/>
        </p:nvSpPr>
        <p:spPr>
          <a:xfrm>
            <a:off x="6386563" y="2149806"/>
            <a:ext cx="959700" cy="1323439"/>
          </a:xfrm>
          <a:prstGeom prst="rect">
            <a:avLst/>
          </a:prstGeom>
          <a:noFill/>
        </p:spPr>
        <p:txBody>
          <a:bodyPr wrap="square" rtlCol="0">
            <a:spAutoFit/>
          </a:bodyPr>
          <a:lstStyle/>
          <a:p>
            <a:pPr algn="ctr"/>
            <a:r>
              <a:rPr lang="zh-CN" altLang="en-US" sz="2000" dirty="0">
                <a:solidFill>
                  <a:prstClr val="white"/>
                </a:solidFill>
                <a:latin typeface="汉仪长宋简" panose="02010609000101010101" pitchFamily="49" charset="-122"/>
                <a:ea typeface="汉仪长宋简" panose="02010609000101010101" pitchFamily="49" charset="-122"/>
              </a:rPr>
              <a:t>填写主要事项填写主要事项</a:t>
            </a:r>
          </a:p>
        </p:txBody>
      </p:sp>
      <p:grpSp>
        <p:nvGrpSpPr>
          <p:cNvPr id="53" name="组合 52"/>
          <p:cNvGrpSpPr/>
          <p:nvPr/>
        </p:nvGrpSpPr>
        <p:grpSpPr>
          <a:xfrm>
            <a:off x="231291" y="1569030"/>
            <a:ext cx="8245708" cy="2118559"/>
            <a:chOff x="-3724958" y="4568952"/>
            <a:chExt cx="10994271" cy="2118559"/>
          </a:xfrm>
        </p:grpSpPr>
        <p:sp>
          <p:nvSpPr>
            <p:cNvPr id="46" name="矩形 45"/>
            <p:cNvSpPr/>
            <p:nvPr/>
          </p:nvSpPr>
          <p:spPr>
            <a:xfrm>
              <a:off x="-3724958" y="4568952"/>
              <a:ext cx="4783787"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习近平总书记新年贺词：</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50" name="矩形 49"/>
            <p:cNvSpPr/>
            <p:nvPr/>
          </p:nvSpPr>
          <p:spPr>
            <a:xfrm>
              <a:off x="-3572173" y="5117851"/>
              <a:ext cx="10841486" cy="1569660"/>
            </a:xfrm>
            <a:prstGeom prst="rect">
              <a:avLst/>
            </a:prstGeom>
          </p:spPr>
          <p:txBody>
            <a:bodyPr wrap="square">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“这一年</a:t>
              </a:r>
              <a:r>
                <a:rPr lang="zh-CN" altLang="en-US" sz="2400" dirty="0">
                  <a:solidFill>
                    <a:prstClr val="black"/>
                  </a:solidFill>
                  <a:latin typeface="微软雅黑" panose="020B0503020204020204" pitchFamily="34" charset="-122"/>
                  <a:ea typeface="微软雅黑" panose="020B0503020204020204" pitchFamily="34" charset="-122"/>
                </a:rPr>
                <a:t>，中国制造、中国创造、中国建造共同发力，继续改变着中国的面貌。嫦娥四号探测器成功发射，第二艘航母出海试航</a:t>
              </a:r>
              <a:r>
                <a:rPr lang="zh-CN" altLang="en-US" sz="2400" dirty="0" smtClean="0">
                  <a:solidFill>
                    <a:prstClr val="black"/>
                  </a:solidFill>
                  <a:latin typeface="微软雅黑" panose="020B0503020204020204" pitchFamily="34" charset="-122"/>
                  <a:ea typeface="微软雅黑" panose="020B0503020204020204" pitchFamily="34" charset="-122"/>
                </a:rPr>
                <a:t>，国产</a:t>
              </a:r>
              <a:r>
                <a:rPr lang="zh-CN" altLang="en-US" sz="2400" dirty="0">
                  <a:solidFill>
                    <a:prstClr val="black"/>
                  </a:solidFill>
                  <a:latin typeface="微软雅黑" panose="020B0503020204020204" pitchFamily="34" charset="-122"/>
                  <a:ea typeface="微软雅黑" panose="020B0503020204020204" pitchFamily="34" charset="-122"/>
                </a:rPr>
                <a:t>大型水陆两栖飞机水上首飞，北斗导航向全球组网迈出坚实一步</a:t>
              </a:r>
              <a:r>
                <a:rPr lang="zh-CN" altLang="en-US" sz="2400" dirty="0" smtClean="0">
                  <a:solidFill>
                    <a:prstClr val="black"/>
                  </a:solidFill>
                  <a:latin typeface="微软雅黑" panose="020B0503020204020204" pitchFamily="34" charset="-122"/>
                  <a:ea typeface="微软雅黑" panose="020B0503020204020204" pitchFamily="34" charset="-122"/>
                </a:rPr>
                <a:t>。</a:t>
              </a:r>
              <a:r>
                <a:rPr lang="zh-CN" altLang="en-US" sz="2400" dirty="0">
                  <a:solidFill>
                    <a:prstClr val="black"/>
                  </a:solidFill>
                  <a:latin typeface="微软雅黑" panose="020B0503020204020204" pitchFamily="34" charset="-122"/>
                  <a:ea typeface="微软雅黑" panose="020B0503020204020204" pitchFamily="34" charset="-122"/>
                </a:rPr>
                <a:t>”</a:t>
              </a:r>
              <a:endParaRPr lang="zh-CN" altLang="en-US" sz="2400" dirty="0">
                <a:solidFill>
                  <a:prstClr val="black"/>
                </a:solidFill>
              </a:endParaRPr>
            </a:p>
          </p:txBody>
        </p:sp>
      </p:grpSp>
    </p:spTree>
    <p:extLst>
      <p:ext uri="{BB962C8B-B14F-4D97-AF65-F5344CB8AC3E}">
        <p14:creationId xmlns="" xmlns:p14="http://schemas.microsoft.com/office/powerpoint/2010/main" val="720830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95"/>
            <a:ext cx="4855028" cy="2302767"/>
          </a:xfrm>
          <a:prstGeom prst="rect">
            <a:avLst/>
          </a:prstGeom>
        </p:spPr>
      </p:pic>
      <p:sp>
        <p:nvSpPr>
          <p:cNvPr id="5" name="流程图: 过程 4"/>
          <p:cNvSpPr/>
          <p:nvPr/>
        </p:nvSpPr>
        <p:spPr>
          <a:xfrm>
            <a:off x="0" y="6429892"/>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61"/>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028" name="Picture 4" descr="http://n.sinaimg.cn/translate/260/w1080h780/20180521/ORVH-haturft555954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069" y="1340767"/>
            <a:ext cx="4243879" cy="2646906"/>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img1.gtimg.com/news/pics/hv1/121/24/1785/116075866.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211961" y="1340805"/>
            <a:ext cx="4932040" cy="3065025"/>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s://p2.ssl.cdn.btime.com/t0112d5a875fd784101.jpg?size=640x427"/>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 y="3987712"/>
            <a:ext cx="4236645" cy="2656265"/>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http://img.orz520.com/t01926ec06d42ee90f9.jp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170690" y="3987711"/>
            <a:ext cx="4973329" cy="2656265"/>
          </a:xfrm>
          <a:prstGeom prst="rect">
            <a:avLst/>
          </a:prstGeom>
          <a:noFill/>
          <a:extLst>
            <a:ext uri="{909E8E84-426E-40DD-AFC4-6F175D3DCCD1}">
              <a14:hiddenFill xmlns="" xmlns:a14="http://schemas.microsoft.com/office/drawing/2010/main">
                <a:solidFill>
                  <a:srgbClr val="FFFFFF"/>
                </a:solidFill>
              </a14:hiddenFill>
            </a:ext>
          </a:extLst>
        </p:spPr>
      </p:pic>
      <p:sp>
        <p:nvSpPr>
          <p:cNvPr id="32"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目标导学一、中国科技教育现状</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2" name="矩形 1"/>
          <p:cNvSpPr/>
          <p:nvPr/>
        </p:nvSpPr>
        <p:spPr>
          <a:xfrm>
            <a:off x="200707" y="2664220"/>
            <a:ext cx="8763782" cy="1569660"/>
          </a:xfrm>
          <a:prstGeom prst="rect">
            <a:avLst/>
          </a:prstGeom>
        </p:spPr>
        <p:txBody>
          <a:bodyPr wrap="square">
            <a:spAutoFit/>
          </a:bodyPr>
          <a:lstStyle/>
          <a:p>
            <a:pPr marL="342900" lvl="0" indent="-342900" eaLnBrk="0" fontAlgn="base" hangingPunct="0">
              <a:spcBef>
                <a:spcPct val="20000"/>
              </a:spcBef>
              <a:spcAft>
                <a:spcPct val="0"/>
              </a:spcAft>
              <a:buClr>
                <a:srgbClr val="3333CC"/>
              </a:buClr>
              <a:buSzPct val="60000"/>
              <a:buFont typeface="Wingdings" panose="05000000000000000000" pitchFamily="2" charset="2"/>
              <a:buChar char="n"/>
            </a:pPr>
            <a:r>
              <a:rPr lang="zh-CN" altLang="en-US" sz="3200" b="1" dirty="0">
                <a:solidFill>
                  <a:srgbClr val="000000"/>
                </a:solidFill>
                <a:latin typeface="Tahoma"/>
                <a:ea typeface="黑体" pitchFamily="49" charset="-122"/>
              </a:rPr>
              <a:t>我国的科学技术取得了很大进步，在尖端科学技术的掌握和创新方面，已建立起了坚实的基础；在一些重要领域已走在世界的前列。</a:t>
            </a:r>
          </a:p>
        </p:txBody>
      </p:sp>
    </p:spTree>
    <p:extLst>
      <p:ext uri="{BB962C8B-B14F-4D97-AF65-F5344CB8AC3E}">
        <p14:creationId xmlns="" xmlns:p14="http://schemas.microsoft.com/office/powerpoint/2010/main" val="239806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animEffect transition="in" filter="fade">
                                      <p:cBhvr>
                                        <p:cTn id="9" dur="500"/>
                                        <p:tgtEl>
                                          <p:spTgt spid="102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30"/>
                                        </p:tgtEl>
                                        <p:attrNameLst>
                                          <p:attrName>style.visibility</p:attrName>
                                        </p:attrNameLst>
                                      </p:cBhvr>
                                      <p:to>
                                        <p:strVal val="visible"/>
                                      </p:to>
                                    </p:set>
                                    <p:anim calcmode="lin" valueType="num">
                                      <p:cBhvr>
                                        <p:cTn id="14" dur="500" fill="hold"/>
                                        <p:tgtEl>
                                          <p:spTgt spid="1030"/>
                                        </p:tgtEl>
                                        <p:attrNameLst>
                                          <p:attrName>ppt_w</p:attrName>
                                        </p:attrNameLst>
                                      </p:cBhvr>
                                      <p:tavLst>
                                        <p:tav tm="0">
                                          <p:val>
                                            <p:fltVal val="0"/>
                                          </p:val>
                                        </p:tav>
                                        <p:tav tm="100000">
                                          <p:val>
                                            <p:strVal val="#ppt_w"/>
                                          </p:val>
                                        </p:tav>
                                      </p:tavLst>
                                    </p:anim>
                                    <p:anim calcmode="lin" valueType="num">
                                      <p:cBhvr>
                                        <p:cTn id="15" dur="500" fill="hold"/>
                                        <p:tgtEl>
                                          <p:spTgt spid="1030"/>
                                        </p:tgtEl>
                                        <p:attrNameLst>
                                          <p:attrName>ppt_h</p:attrName>
                                        </p:attrNameLst>
                                      </p:cBhvr>
                                      <p:tavLst>
                                        <p:tav tm="0">
                                          <p:val>
                                            <p:fltVal val="0"/>
                                          </p:val>
                                        </p:tav>
                                        <p:tav tm="100000">
                                          <p:val>
                                            <p:strVal val="#ppt_h"/>
                                          </p:val>
                                        </p:tav>
                                      </p:tavLst>
                                    </p:anim>
                                    <p:animEffect transition="in" filter="fade">
                                      <p:cBhvr>
                                        <p:cTn id="16" dur="500"/>
                                        <p:tgtEl>
                                          <p:spTgt spid="103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32"/>
                                        </p:tgtEl>
                                        <p:attrNameLst>
                                          <p:attrName>style.visibility</p:attrName>
                                        </p:attrNameLst>
                                      </p:cBhvr>
                                      <p:to>
                                        <p:strVal val="visible"/>
                                      </p:to>
                                    </p:set>
                                    <p:anim calcmode="lin" valueType="num">
                                      <p:cBhvr>
                                        <p:cTn id="21" dur="500" fill="hold"/>
                                        <p:tgtEl>
                                          <p:spTgt spid="1032"/>
                                        </p:tgtEl>
                                        <p:attrNameLst>
                                          <p:attrName>ppt_w</p:attrName>
                                        </p:attrNameLst>
                                      </p:cBhvr>
                                      <p:tavLst>
                                        <p:tav tm="0">
                                          <p:val>
                                            <p:fltVal val="0"/>
                                          </p:val>
                                        </p:tav>
                                        <p:tav tm="100000">
                                          <p:val>
                                            <p:strVal val="#ppt_w"/>
                                          </p:val>
                                        </p:tav>
                                      </p:tavLst>
                                    </p:anim>
                                    <p:anim calcmode="lin" valueType="num">
                                      <p:cBhvr>
                                        <p:cTn id="22" dur="500" fill="hold"/>
                                        <p:tgtEl>
                                          <p:spTgt spid="1032"/>
                                        </p:tgtEl>
                                        <p:attrNameLst>
                                          <p:attrName>ppt_h</p:attrName>
                                        </p:attrNameLst>
                                      </p:cBhvr>
                                      <p:tavLst>
                                        <p:tav tm="0">
                                          <p:val>
                                            <p:fltVal val="0"/>
                                          </p:val>
                                        </p:tav>
                                        <p:tav tm="100000">
                                          <p:val>
                                            <p:strVal val="#ppt_h"/>
                                          </p:val>
                                        </p:tav>
                                      </p:tavLst>
                                    </p:anim>
                                    <p:animEffect transition="in" filter="fade">
                                      <p:cBhvr>
                                        <p:cTn id="23" dur="500"/>
                                        <p:tgtEl>
                                          <p:spTgt spid="103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034"/>
                                        </p:tgtEl>
                                        <p:attrNameLst>
                                          <p:attrName>style.visibility</p:attrName>
                                        </p:attrNameLst>
                                      </p:cBhvr>
                                      <p:to>
                                        <p:strVal val="visible"/>
                                      </p:to>
                                    </p:set>
                                    <p:anim calcmode="lin" valueType="num">
                                      <p:cBhvr>
                                        <p:cTn id="28" dur="500" fill="hold"/>
                                        <p:tgtEl>
                                          <p:spTgt spid="1034"/>
                                        </p:tgtEl>
                                        <p:attrNameLst>
                                          <p:attrName>ppt_w</p:attrName>
                                        </p:attrNameLst>
                                      </p:cBhvr>
                                      <p:tavLst>
                                        <p:tav tm="0">
                                          <p:val>
                                            <p:fltVal val="0"/>
                                          </p:val>
                                        </p:tav>
                                        <p:tav tm="100000">
                                          <p:val>
                                            <p:strVal val="#ppt_w"/>
                                          </p:val>
                                        </p:tav>
                                      </p:tavLst>
                                    </p:anim>
                                    <p:anim calcmode="lin" valueType="num">
                                      <p:cBhvr>
                                        <p:cTn id="29" dur="500" fill="hold"/>
                                        <p:tgtEl>
                                          <p:spTgt spid="1034"/>
                                        </p:tgtEl>
                                        <p:attrNameLst>
                                          <p:attrName>ppt_h</p:attrName>
                                        </p:attrNameLst>
                                      </p:cBhvr>
                                      <p:tavLst>
                                        <p:tav tm="0">
                                          <p:val>
                                            <p:fltVal val="0"/>
                                          </p:val>
                                        </p:tav>
                                        <p:tav tm="100000">
                                          <p:val>
                                            <p:strVal val="#ppt_h"/>
                                          </p:val>
                                        </p:tav>
                                      </p:tavLst>
                                    </p:anim>
                                    <p:animEffect transition="in" filter="fade">
                                      <p:cBhvr>
                                        <p:cTn id="30" dur="500"/>
                                        <p:tgtEl>
                                          <p:spTgt spid="1034"/>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xit" presetSubtype="32" fill="hold" nodeType="clickEffect">
                                  <p:stCondLst>
                                    <p:cond delay="0"/>
                                  </p:stCondLst>
                                  <p:childTnLst>
                                    <p:animEffect transition="out" filter="circle(out)">
                                      <p:cBhvr>
                                        <p:cTn id="34" dur="2000"/>
                                        <p:tgtEl>
                                          <p:spTgt spid="1028"/>
                                        </p:tgtEl>
                                      </p:cBhvr>
                                    </p:animEffect>
                                    <p:set>
                                      <p:cBhvr>
                                        <p:cTn id="35" dur="1" fill="hold">
                                          <p:stCondLst>
                                            <p:cond delay="1999"/>
                                          </p:stCondLst>
                                        </p:cTn>
                                        <p:tgtEl>
                                          <p:spTgt spid="1028"/>
                                        </p:tgtEl>
                                        <p:attrNameLst>
                                          <p:attrName>style.visibility</p:attrName>
                                        </p:attrNameLst>
                                      </p:cBhvr>
                                      <p:to>
                                        <p:strVal val="hidden"/>
                                      </p:to>
                                    </p:set>
                                  </p:childTnLst>
                                </p:cTn>
                              </p:par>
                              <p:par>
                                <p:cTn id="36" presetID="6" presetClass="exit" presetSubtype="32" fill="hold" nodeType="withEffect">
                                  <p:stCondLst>
                                    <p:cond delay="0"/>
                                  </p:stCondLst>
                                  <p:childTnLst>
                                    <p:animEffect transition="out" filter="circle(out)">
                                      <p:cBhvr>
                                        <p:cTn id="37" dur="2000"/>
                                        <p:tgtEl>
                                          <p:spTgt spid="1030"/>
                                        </p:tgtEl>
                                      </p:cBhvr>
                                    </p:animEffect>
                                    <p:set>
                                      <p:cBhvr>
                                        <p:cTn id="38" dur="1" fill="hold">
                                          <p:stCondLst>
                                            <p:cond delay="1999"/>
                                          </p:stCondLst>
                                        </p:cTn>
                                        <p:tgtEl>
                                          <p:spTgt spid="1030"/>
                                        </p:tgtEl>
                                        <p:attrNameLst>
                                          <p:attrName>style.visibility</p:attrName>
                                        </p:attrNameLst>
                                      </p:cBhvr>
                                      <p:to>
                                        <p:strVal val="hidden"/>
                                      </p:to>
                                    </p:set>
                                  </p:childTnLst>
                                </p:cTn>
                              </p:par>
                              <p:par>
                                <p:cTn id="39" presetID="6" presetClass="exit" presetSubtype="32" fill="hold" nodeType="withEffect">
                                  <p:stCondLst>
                                    <p:cond delay="0"/>
                                  </p:stCondLst>
                                  <p:childTnLst>
                                    <p:animEffect transition="out" filter="circle(out)">
                                      <p:cBhvr>
                                        <p:cTn id="40" dur="2000"/>
                                        <p:tgtEl>
                                          <p:spTgt spid="1032"/>
                                        </p:tgtEl>
                                      </p:cBhvr>
                                    </p:animEffect>
                                    <p:set>
                                      <p:cBhvr>
                                        <p:cTn id="41" dur="1" fill="hold">
                                          <p:stCondLst>
                                            <p:cond delay="1999"/>
                                          </p:stCondLst>
                                        </p:cTn>
                                        <p:tgtEl>
                                          <p:spTgt spid="1032"/>
                                        </p:tgtEl>
                                        <p:attrNameLst>
                                          <p:attrName>style.visibility</p:attrName>
                                        </p:attrNameLst>
                                      </p:cBhvr>
                                      <p:to>
                                        <p:strVal val="hidden"/>
                                      </p:to>
                                    </p:set>
                                  </p:childTnLst>
                                </p:cTn>
                              </p:par>
                              <p:par>
                                <p:cTn id="42" presetID="6" presetClass="exit" presetSubtype="32" fill="hold" nodeType="withEffect">
                                  <p:stCondLst>
                                    <p:cond delay="0"/>
                                  </p:stCondLst>
                                  <p:childTnLst>
                                    <p:animEffect transition="out" filter="circle(out)">
                                      <p:cBhvr>
                                        <p:cTn id="43" dur="2000"/>
                                        <p:tgtEl>
                                          <p:spTgt spid="1034"/>
                                        </p:tgtEl>
                                      </p:cBhvr>
                                    </p:animEffect>
                                    <p:set>
                                      <p:cBhvr>
                                        <p:cTn id="44" dur="1" fill="hold">
                                          <p:stCondLst>
                                            <p:cond delay="1999"/>
                                          </p:stCondLst>
                                        </p:cTn>
                                        <p:tgtEl>
                                          <p:spTgt spid="1034"/>
                                        </p:tgtEl>
                                        <p:attrNameLst>
                                          <p:attrName>style.visibility</p:attrName>
                                        </p:attrNameLst>
                                      </p:cBhvr>
                                      <p:to>
                                        <p:strVal val="hidden"/>
                                      </p:to>
                                    </p:set>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目标导学一、中国科技教育现状</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11" name="文本占位符 12289"/>
          <p:cNvSpPr txBox="1">
            <a:spLocks noChangeArrowheads="1"/>
          </p:cNvSpPr>
          <p:nvPr/>
        </p:nvSpPr>
        <p:spPr>
          <a:xfrm>
            <a:off x="2" y="1340768"/>
            <a:ext cx="4032447" cy="410445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latin typeface="黑体" pitchFamily="49" charset="-122"/>
                <a:ea typeface="黑体" pitchFamily="49" charset="-122"/>
              </a:rPr>
              <a:t>相关数据显示，目前我国科技成果转化率只有15%左右，技术进步对经济增长的贡献率只有29%，远低于发达国家60%～80%的水平。</a:t>
            </a:r>
          </a:p>
          <a:p>
            <a:r>
              <a:rPr lang="zh-CN" altLang="en-US" b="1" dirty="0" smtClean="0">
                <a:latin typeface="黑体" pitchFamily="49" charset="-122"/>
                <a:ea typeface="黑体" pitchFamily="49" charset="-122"/>
              </a:rPr>
              <a:t>许多核心技术仍依赖追踪、模仿和引进，许多企业只有产品，没有专利，而现在的发达国家垄断着全球</a:t>
            </a:r>
            <a:r>
              <a:rPr lang="en-US" altLang="zh-CN" b="1" dirty="0" smtClean="0">
                <a:latin typeface="黑体" pitchFamily="49" charset="-122"/>
                <a:ea typeface="黑体" pitchFamily="49" charset="-122"/>
              </a:rPr>
              <a:t>90%</a:t>
            </a:r>
            <a:r>
              <a:rPr lang="zh-CN" altLang="en-US" b="1" dirty="0" smtClean="0">
                <a:latin typeface="黑体" pitchFamily="49" charset="-122"/>
                <a:ea typeface="黑体" pitchFamily="49" charset="-122"/>
              </a:rPr>
              <a:t>以上的科技发明。</a:t>
            </a:r>
          </a:p>
          <a:p>
            <a:endParaRPr lang="zh-CN" altLang="en-US" sz="2400" b="1" dirty="0" smtClean="0">
              <a:latin typeface="黑体" pitchFamily="49" charset="-122"/>
              <a:ea typeface="黑体" pitchFamily="49" charset="-122"/>
            </a:endParaRPr>
          </a:p>
        </p:txBody>
      </p:sp>
      <p:graphicFrame>
        <p:nvGraphicFramePr>
          <p:cNvPr id="12" name="内容占位符 12290"/>
          <p:cNvGraphicFramePr>
            <a:graphicFrameLocks noGrp="1"/>
          </p:cNvGraphicFramePr>
          <p:nvPr>
            <p:ph sz="half" idx="4294967295"/>
            <p:extLst>
              <p:ext uri="{D42A27DB-BD31-4B8C-83A1-F6EECF244321}">
                <p14:modId xmlns="" xmlns:p14="http://schemas.microsoft.com/office/powerpoint/2010/main" val="3474330619"/>
              </p:ext>
            </p:extLst>
          </p:nvPr>
        </p:nvGraphicFramePr>
        <p:xfrm>
          <a:off x="4032447" y="1348065"/>
          <a:ext cx="4644010" cy="3377117"/>
        </p:xfrm>
        <a:graphic>
          <a:graphicData uri="http://schemas.openxmlformats.org/drawingml/2006/table">
            <a:tbl>
              <a:tblPr/>
              <a:tblGrid>
                <a:gridCol w="1103968"/>
                <a:gridCol w="835226"/>
                <a:gridCol w="1248972"/>
                <a:gridCol w="1455844"/>
              </a:tblGrid>
              <a:tr h="1557877">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dirty="0">
                          <a:solidFill>
                            <a:srgbClr val="FF3399"/>
                          </a:solidFill>
                          <a:latin typeface="Calibri" panose="020F0502020204030204" pitchFamily="2" charset="0"/>
                        </a:rPr>
                        <a:t>国家</a:t>
                      </a:r>
                      <a:r>
                        <a:rPr lang="en-US" altLang="zh-CN" sz="2400" b="1" dirty="0">
                          <a:solidFill>
                            <a:srgbClr val="FF3399"/>
                          </a:solidFill>
                          <a:latin typeface="Calibri" panose="020F0502020204030204" pitchFamily="2" charset="0"/>
                        </a:rPr>
                        <a:t>\</a:t>
                      </a:r>
                      <a:r>
                        <a:rPr lang="zh-CN" altLang="en-US" sz="2400" b="1" dirty="0">
                          <a:solidFill>
                            <a:srgbClr val="FF3399"/>
                          </a:solidFill>
                          <a:latin typeface="Calibri" panose="020F0502020204030204" pitchFamily="2" charset="0"/>
                        </a:rPr>
                        <a:t>项目</a:t>
                      </a:r>
                      <a:endParaRPr lang="zh-CN" altLang="en-US"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a:solidFill>
                            <a:srgbClr val="FF3399"/>
                          </a:solidFill>
                          <a:latin typeface="Calibri" panose="020F0502020204030204" pitchFamily="2" charset="0"/>
                        </a:rPr>
                        <a:t>科技贡献率</a:t>
                      </a:r>
                      <a:endParaRPr lang="zh-CN" altLang="en-US" sz="240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a:solidFill>
                            <a:srgbClr val="FF3399"/>
                          </a:solidFill>
                          <a:latin typeface="Calibri" panose="020F0502020204030204" pitchFamily="2" charset="0"/>
                        </a:rPr>
                        <a:t>对外技术依存度</a:t>
                      </a:r>
                      <a:endParaRPr lang="zh-CN" altLang="en-US" sz="240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a:solidFill>
                            <a:srgbClr val="FF3399"/>
                          </a:solidFill>
                          <a:latin typeface="Calibri" panose="020F0502020204030204" pitchFamily="2" charset="0"/>
                        </a:rPr>
                        <a:t>高级技工占工人比例</a:t>
                      </a:r>
                      <a:endParaRPr lang="zh-CN" altLang="en-US" sz="240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r>
              <a:tr h="910264">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a:solidFill>
                            <a:srgbClr val="FF3399"/>
                          </a:solidFill>
                          <a:latin typeface="Calibri" panose="020F0502020204030204" pitchFamily="2" charset="0"/>
                        </a:rPr>
                        <a:t>中国</a:t>
                      </a:r>
                      <a:endParaRPr lang="zh-CN" altLang="en-US" sz="240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39%</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50%</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3.5%</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r>
              <a:tr h="908976">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zh-CN" altLang="en-US" sz="2400" b="1">
                          <a:solidFill>
                            <a:srgbClr val="FF3399"/>
                          </a:solidFill>
                          <a:latin typeface="Calibri" panose="020F0502020204030204" pitchFamily="2" charset="0"/>
                        </a:rPr>
                        <a:t>美国</a:t>
                      </a:r>
                      <a:endParaRPr lang="zh-CN" altLang="en-US" sz="240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70%</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5%</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2800" u="none" kern="1200" baseline="0">
                          <a:solidFill>
                            <a:schemeClr val="tx1"/>
                          </a:solidFill>
                          <a:latin typeface="Tahoma" panose="020B0604030504040204" pitchFamily="2"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400" b="0" i="0" u="none" kern="1200" baseline="0">
                          <a:solidFill>
                            <a:schemeClr val="tx1"/>
                          </a:solidFill>
                          <a:latin typeface="Tahoma" panose="020B0604030504040204" pitchFamily="2"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000" b="0" i="0" u="none" kern="1200" baseline="0">
                          <a:solidFill>
                            <a:schemeClr val="tx1"/>
                          </a:solidFill>
                          <a:latin typeface="Tahoma" panose="020B0604030504040204" pitchFamily="2"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1800" b="0" i="0" u="none" kern="1200" baseline="0">
                          <a:solidFill>
                            <a:schemeClr val="tx1"/>
                          </a:solidFill>
                          <a:latin typeface="Tahoma" panose="020B0604030504040204" pitchFamily="2" charset="0"/>
                          <a:ea typeface="宋体" panose="02010600030101010101" pitchFamily="2" charset="-122"/>
                        </a:defRPr>
                      </a:lvl5pPr>
                    </a:lstStyle>
                    <a:p>
                      <a:pPr marL="0" lvl="0" indent="0" algn="ctr">
                        <a:spcBef>
                          <a:spcPct val="0"/>
                        </a:spcBef>
                        <a:buClrTx/>
                        <a:buNone/>
                      </a:pPr>
                      <a:r>
                        <a:rPr lang="en-US" altLang="zh-CN" sz="2400" b="1" dirty="0">
                          <a:solidFill>
                            <a:srgbClr val="FF3399"/>
                          </a:solidFill>
                          <a:latin typeface="Calibri" panose="020F0502020204030204" pitchFamily="2" charset="0"/>
                        </a:rPr>
                        <a:t>40%</a:t>
                      </a:r>
                      <a:endParaRPr lang="en-US" altLang="zh-CN" sz="2400" dirty="0">
                        <a:solidFill>
                          <a:srgbClr val="FF3399"/>
                        </a:solidFill>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alpha val="100000"/>
                      </a:schemeClr>
                    </a:solidFill>
                  </a:tcPr>
                </a:tc>
              </a:tr>
            </a:tbl>
          </a:graphicData>
        </a:graphic>
      </p:graphicFrame>
      <p:sp>
        <p:nvSpPr>
          <p:cNvPr id="13" name="文本框 12312"/>
          <p:cNvSpPr txBox="1">
            <a:spLocks noChangeArrowheads="1"/>
          </p:cNvSpPr>
          <p:nvPr/>
        </p:nvSpPr>
        <p:spPr bwMode="auto">
          <a:xfrm>
            <a:off x="4032447" y="5014505"/>
            <a:ext cx="4693914"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黑体" pitchFamily="49" charset="-122"/>
                <a:ea typeface="黑体" pitchFamily="49" charset="-122"/>
              </a:rPr>
              <a:t>从总体上看， 与发达国家的</a:t>
            </a:r>
          </a:p>
          <a:p>
            <a:r>
              <a:rPr lang="zh-CN" altLang="en-US" sz="2800" b="1" dirty="0">
                <a:solidFill>
                  <a:srgbClr val="FF0000"/>
                </a:solidFill>
                <a:latin typeface="黑体" pitchFamily="49" charset="-122"/>
                <a:ea typeface="黑体" pitchFamily="49" charset="-122"/>
              </a:rPr>
              <a:t>水平和现代化建设的要求还</a:t>
            </a:r>
          </a:p>
          <a:p>
            <a:r>
              <a:rPr lang="zh-CN" altLang="en-US" sz="2800" b="1" dirty="0">
                <a:solidFill>
                  <a:srgbClr val="FF0000"/>
                </a:solidFill>
                <a:latin typeface="黑体" pitchFamily="49" charset="-122"/>
                <a:ea typeface="黑体" pitchFamily="49" charset="-122"/>
              </a:rPr>
              <a:t>存在差距。</a:t>
            </a:r>
          </a:p>
        </p:txBody>
      </p:sp>
    </p:spTree>
    <p:extLst>
      <p:ext uri="{BB962C8B-B14F-4D97-AF65-F5344CB8AC3E}">
        <p14:creationId xmlns="" xmlns:p14="http://schemas.microsoft.com/office/powerpoint/2010/main" val="358212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目标导学一、中国科技教育现状</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11" name="文本占位符 13314"/>
          <p:cNvSpPr>
            <a:spLocks noGrp="1" noChangeArrowheads="1"/>
          </p:cNvSpPr>
          <p:nvPr>
            <p:ph idx="1"/>
          </p:nvPr>
        </p:nvSpPr>
        <p:spPr>
          <a:xfrm>
            <a:off x="20" y="1278337"/>
            <a:ext cx="8804275" cy="5002212"/>
          </a:xfrm>
        </p:spPr>
        <p:txBody>
          <a:bodyPr/>
          <a:lstStyle/>
          <a:p>
            <a:pPr>
              <a:lnSpc>
                <a:spcPct val="90000"/>
              </a:lnSpc>
            </a:pPr>
            <a:r>
              <a:rPr lang="zh-CN" altLang="en-US" b="1" dirty="0" smtClean="0">
                <a:latin typeface="黑体" pitchFamily="49" charset="-122"/>
                <a:ea typeface="黑体" pitchFamily="49" charset="-122"/>
              </a:rPr>
              <a:t>进入新世纪以来，我国教育发展非常迅速，到2016年底，根据教育部的统计数据，我国各级各类学校，已经达到了15.2万所。九年免费义务教育全面实施，高中阶段教育已经基本普及，高等教育正在从大众化的发展阶段快速迈向普及化阶段。</a:t>
            </a:r>
          </a:p>
          <a:p>
            <a:pPr>
              <a:lnSpc>
                <a:spcPct val="90000"/>
              </a:lnSpc>
            </a:pPr>
            <a:r>
              <a:rPr lang="zh-CN" altLang="en-US" b="1" dirty="0" smtClean="0">
                <a:latin typeface="黑体" pitchFamily="49" charset="-122"/>
                <a:ea typeface="黑体" pitchFamily="49" charset="-122"/>
              </a:rPr>
              <a:t>目前我国高等教育毛入学率现在只有23%。而美国高等教育入学率基本上在70%以上了。</a:t>
            </a:r>
          </a:p>
        </p:txBody>
      </p:sp>
      <p:sp>
        <p:nvSpPr>
          <p:cNvPr id="12" name="文本框 13315"/>
          <p:cNvSpPr txBox="1">
            <a:spLocks noChangeArrowheads="1"/>
          </p:cNvSpPr>
          <p:nvPr/>
        </p:nvSpPr>
        <p:spPr bwMode="auto">
          <a:xfrm>
            <a:off x="200706" y="4548016"/>
            <a:ext cx="8187718"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FF0000"/>
                </a:solidFill>
                <a:latin typeface="黑体" pitchFamily="49" charset="-122"/>
                <a:ea typeface="黑体" pitchFamily="49" charset="-122"/>
              </a:rPr>
              <a:t>我国的教育取得了很大的成就，</a:t>
            </a:r>
          </a:p>
          <a:p>
            <a:r>
              <a:rPr lang="zh-CN" altLang="en-US" sz="3200" b="1" dirty="0">
                <a:solidFill>
                  <a:srgbClr val="FF0000"/>
                </a:solidFill>
                <a:latin typeface="黑体" pitchFamily="49" charset="-122"/>
                <a:ea typeface="黑体" pitchFamily="49" charset="-122"/>
              </a:rPr>
              <a:t>但与发达国家相比还有较大的</a:t>
            </a:r>
            <a:r>
              <a:rPr lang="zh-CN" altLang="en-US" sz="3200" b="1" dirty="0" smtClean="0">
                <a:solidFill>
                  <a:srgbClr val="FF0000"/>
                </a:solidFill>
                <a:latin typeface="黑体" pitchFamily="49" charset="-122"/>
                <a:ea typeface="黑体" pitchFamily="49" charset="-122"/>
              </a:rPr>
              <a:t>差距。</a:t>
            </a:r>
            <a:endParaRPr lang="zh-CN" altLang="en-US" sz="3200" b="1" dirty="0">
              <a:solidFill>
                <a:srgbClr val="FF0000"/>
              </a:solidFill>
              <a:latin typeface="黑体" pitchFamily="49" charset="-122"/>
              <a:ea typeface="黑体" pitchFamily="49" charset="-122"/>
            </a:endParaRPr>
          </a:p>
        </p:txBody>
      </p:sp>
    </p:spTree>
    <p:extLst>
      <p:ext uri="{BB962C8B-B14F-4D97-AF65-F5344CB8AC3E}">
        <p14:creationId xmlns="" xmlns:p14="http://schemas.microsoft.com/office/powerpoint/2010/main" val="177020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273"/>
            <a:ext cx="4855028" cy="2302767"/>
          </a:xfrm>
          <a:prstGeom prst="rect">
            <a:avLst/>
          </a:prstGeom>
        </p:spPr>
      </p:pic>
      <p:sp>
        <p:nvSpPr>
          <p:cNvPr id="5" name="流程图: 过程 4"/>
          <p:cNvSpPr/>
          <p:nvPr/>
        </p:nvSpPr>
        <p:spPr>
          <a:xfrm>
            <a:off x="0" y="6429870"/>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39"/>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00706" y="744660"/>
            <a:ext cx="345622"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
          <p:cNvSpPr txBox="1"/>
          <p:nvPr/>
        </p:nvSpPr>
        <p:spPr>
          <a:xfrm>
            <a:off x="598748"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目标导学一、中国科技教育现状</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sp>
        <p:nvSpPr>
          <p:cNvPr id="2" name="矩形 1"/>
          <p:cNvSpPr/>
          <p:nvPr/>
        </p:nvSpPr>
        <p:spPr>
          <a:xfrm>
            <a:off x="598730" y="1610041"/>
            <a:ext cx="8005719" cy="2751522"/>
          </a:xfrm>
          <a:prstGeom prst="rect">
            <a:avLst/>
          </a:prstGeom>
        </p:spPr>
        <p:txBody>
          <a:bodyPr wrap="square">
            <a:spAutoFit/>
          </a:bodyPr>
          <a:lstStyle/>
          <a:p>
            <a:pPr marL="342900" lvl="0" indent="-342900" eaLnBrk="0" fontAlgn="base" hangingPunct="0">
              <a:spcBef>
                <a:spcPct val="20000"/>
              </a:spcBef>
              <a:spcAft>
                <a:spcPct val="0"/>
              </a:spcAft>
              <a:buClr>
                <a:srgbClr val="3333CC"/>
              </a:buClr>
              <a:buSzPct val="60000"/>
              <a:buFont typeface="Wingdings" panose="05000000000000000000" pitchFamily="2" charset="2"/>
              <a:buChar char="n"/>
            </a:pPr>
            <a:r>
              <a:rPr lang="zh-CN" altLang="en-US" sz="3200" b="1" dirty="0" smtClean="0">
                <a:solidFill>
                  <a:srgbClr val="FF0000"/>
                </a:solidFill>
                <a:latin typeface="黑体" pitchFamily="49" charset="-122"/>
                <a:ea typeface="黑体" pitchFamily="49" charset="-122"/>
              </a:rPr>
              <a:t>知识归纳：我国</a:t>
            </a:r>
            <a:r>
              <a:rPr lang="zh-CN" altLang="en-US" sz="3200" b="1" dirty="0">
                <a:solidFill>
                  <a:srgbClr val="FF0000"/>
                </a:solidFill>
                <a:latin typeface="黑体" pitchFamily="49" charset="-122"/>
                <a:ea typeface="黑体" pitchFamily="49" charset="-122"/>
              </a:rPr>
              <a:t>科技和教育的</a:t>
            </a:r>
            <a:r>
              <a:rPr lang="zh-CN" altLang="en-US" sz="3200" b="1" dirty="0" smtClean="0">
                <a:solidFill>
                  <a:srgbClr val="FF0000"/>
                </a:solidFill>
                <a:latin typeface="黑体" pitchFamily="49" charset="-122"/>
                <a:ea typeface="黑体" pitchFamily="49" charset="-122"/>
              </a:rPr>
              <a:t>现状</a:t>
            </a:r>
            <a:endParaRPr lang="en-US" altLang="zh-CN" sz="3200" b="1" dirty="0" smtClean="0">
              <a:solidFill>
                <a:srgbClr val="FF0000"/>
              </a:solidFill>
              <a:latin typeface="黑体" pitchFamily="49" charset="-122"/>
              <a:ea typeface="黑体" pitchFamily="49" charset="-122"/>
            </a:endParaRPr>
          </a:p>
          <a:p>
            <a:pPr marL="342900" lvl="0" indent="-342900" eaLnBrk="0" fontAlgn="base" hangingPunct="0">
              <a:spcBef>
                <a:spcPct val="20000"/>
              </a:spcBef>
              <a:spcAft>
                <a:spcPct val="0"/>
              </a:spcAft>
              <a:buClr>
                <a:srgbClr val="3333CC"/>
              </a:buClr>
              <a:buSzPct val="60000"/>
              <a:buFont typeface="Wingdings" panose="05000000000000000000" pitchFamily="2" charset="2"/>
              <a:buChar char="n"/>
            </a:pPr>
            <a:endParaRPr lang="zh-CN" altLang="en-US" sz="3200" b="1" dirty="0">
              <a:solidFill>
                <a:srgbClr val="FF0000"/>
              </a:solidFill>
              <a:latin typeface="黑体" pitchFamily="49" charset="-122"/>
              <a:ea typeface="黑体" pitchFamily="49" charset="-122"/>
            </a:endParaRPr>
          </a:p>
          <a:p>
            <a:pPr marL="342900" lvl="0" indent="-342900" eaLnBrk="0" fontAlgn="base" hangingPunct="0">
              <a:spcBef>
                <a:spcPct val="20000"/>
              </a:spcBef>
              <a:spcAft>
                <a:spcPct val="0"/>
              </a:spcAft>
              <a:buClr>
                <a:srgbClr val="3333CC"/>
              </a:buClr>
              <a:buSzPct val="60000"/>
              <a:buFont typeface="Wingdings" panose="05000000000000000000" pitchFamily="2" charset="2"/>
              <a:buChar char="n"/>
            </a:pPr>
            <a:r>
              <a:rPr lang="zh-CN" altLang="en-US" sz="3200" b="1" dirty="0">
                <a:solidFill>
                  <a:srgbClr val="000000"/>
                </a:solidFill>
                <a:latin typeface="黑体" pitchFamily="49" charset="-122"/>
                <a:ea typeface="黑体" pitchFamily="49" charset="-122"/>
              </a:rPr>
              <a:t>我国科技和教育取得了很大的进步，但从总体上看，与发达国家的水平和现代化建设要求还存在差距。</a:t>
            </a:r>
          </a:p>
        </p:txBody>
      </p:sp>
      <p:sp>
        <p:nvSpPr>
          <p:cNvPr id="3" name="下箭头 2"/>
          <p:cNvSpPr/>
          <p:nvPr/>
        </p:nvSpPr>
        <p:spPr>
          <a:xfrm>
            <a:off x="4572003" y="4361601"/>
            <a:ext cx="465550" cy="673965"/>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7" name="矩形 6"/>
          <p:cNvSpPr/>
          <p:nvPr/>
        </p:nvSpPr>
        <p:spPr>
          <a:xfrm>
            <a:off x="2859389" y="5414267"/>
            <a:ext cx="3890809" cy="646331"/>
          </a:xfrm>
          <a:prstGeom prst="rect">
            <a:avLst/>
          </a:prstGeom>
        </p:spPr>
        <p:style>
          <a:lnRef idx="1">
            <a:schemeClr val="accent2"/>
          </a:lnRef>
          <a:fillRef idx="2">
            <a:schemeClr val="accent2"/>
          </a:fillRef>
          <a:effectRef idx="1">
            <a:schemeClr val="accent2"/>
          </a:effectRef>
          <a:fontRef idx="minor">
            <a:schemeClr val="dk1"/>
          </a:fontRef>
        </p:style>
        <p:txBody>
          <a:bodyPr wrap="none">
            <a:prstTxWarp prst="textChevronInverted">
              <a:avLst/>
            </a:prstTxWarp>
            <a:spAutoFit/>
          </a:bodyPr>
          <a:lstStyle/>
          <a:p>
            <a:r>
              <a:rPr lang="zh-CN" altLang="en-US" sz="3600" b="1" dirty="0" smtClean="0">
                <a:latin typeface="Gill Sans Ultra Bold" pitchFamily="34" charset="0"/>
              </a:rPr>
              <a:t>实施科教兴国战略</a:t>
            </a:r>
            <a:endParaRPr lang="zh-CN" altLang="en-US" sz="3600" b="1" dirty="0">
              <a:latin typeface="Gill Sans Ultra Bold" pitchFamily="34" charset="0"/>
            </a:endParaRPr>
          </a:p>
        </p:txBody>
      </p:sp>
    </p:spTree>
    <p:extLst>
      <p:ext uri="{BB962C8B-B14F-4D97-AF65-F5344CB8AC3E}">
        <p14:creationId xmlns="" xmlns:p14="http://schemas.microsoft.com/office/powerpoint/2010/main" val="32432611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 xmlns:a14="http://schemas.microsoft.com/office/drawing/2010/main"/>
              </a:ext>
            </a:extLst>
          </a:blip>
          <a:stretch>
            <a:fillRect/>
          </a:stretch>
        </p:blipFill>
        <p:spPr>
          <a:xfrm>
            <a:off x="1" y="4555309"/>
            <a:ext cx="4855028" cy="2302767"/>
          </a:xfrm>
          <a:prstGeom prst="rect">
            <a:avLst/>
          </a:prstGeom>
        </p:spPr>
      </p:pic>
      <p:sp>
        <p:nvSpPr>
          <p:cNvPr id="5" name="流程图: 过程 4"/>
          <p:cNvSpPr/>
          <p:nvPr/>
        </p:nvSpPr>
        <p:spPr>
          <a:xfrm>
            <a:off x="0" y="6429906"/>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0" y="75"/>
            <a:ext cx="9144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文本框 6"/>
          <p:cNvSpPr txBox="1"/>
          <p:nvPr/>
        </p:nvSpPr>
        <p:spPr>
          <a:xfrm>
            <a:off x="598751" y="677244"/>
            <a:ext cx="8545285" cy="584775"/>
          </a:xfrm>
          <a:prstGeom prst="rect">
            <a:avLst/>
          </a:prstGeom>
          <a:noFill/>
        </p:spPr>
        <p:txBody>
          <a:bodyPr wrap="square" rtlCol="0">
            <a:spAutoFit/>
          </a:bodyPr>
          <a:lstStyle/>
          <a:p>
            <a:r>
              <a:rPr lang="zh-CN" altLang="en-US" sz="3200" b="1" dirty="0" smtClean="0">
                <a:solidFill>
                  <a:prstClr val="black"/>
                </a:solidFill>
                <a:latin typeface="汉仪长宋简" panose="02010609000101010101" pitchFamily="49" charset="-122"/>
                <a:ea typeface="汉仪长宋简" panose="02010609000101010101" pitchFamily="49" charset="-122"/>
              </a:rPr>
              <a:t>科教兴国战略</a:t>
            </a:r>
            <a:endParaRPr lang="zh-CN" altLang="en-US" sz="3200" b="1" dirty="0">
              <a:solidFill>
                <a:prstClr val="black"/>
              </a:solidFill>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00706" y="744660"/>
            <a:ext cx="345622"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200743" y="1553528"/>
            <a:ext cx="4450805" cy="515746"/>
            <a:chOff x="267607" y="1707412"/>
            <a:chExt cx="2729593" cy="515746"/>
          </a:xfrm>
        </p:grpSpPr>
        <p:sp>
          <p:nvSpPr>
            <p:cNvPr id="21" name="矩形 20"/>
            <p:cNvSpPr/>
            <p:nvPr/>
          </p:nvSpPr>
          <p:spPr>
            <a:xfrm>
              <a:off x="267607" y="1707412"/>
              <a:ext cx="2729593" cy="51574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591419" y="1761493"/>
              <a:ext cx="2095499" cy="461665"/>
            </a:xfrm>
            <a:prstGeom prst="rect">
              <a:avLst/>
            </a:prstGeom>
            <a:noFill/>
          </p:spPr>
          <p:txBody>
            <a:bodyPr wrap="square" rtlCol="0">
              <a:spAutoFit/>
            </a:bodyPr>
            <a:lstStyle/>
            <a:p>
              <a:pPr algn="ctr"/>
              <a:r>
                <a:rPr lang="en-US" altLang="zh-CN" sz="2400" b="1" dirty="0" smtClean="0">
                  <a:solidFill>
                    <a:prstClr val="white"/>
                  </a:solidFill>
                  <a:latin typeface="微软雅黑" panose="020B0503020204020204" pitchFamily="34" charset="-122"/>
                  <a:ea typeface="微软雅黑" panose="020B0503020204020204" pitchFamily="34" charset="-122"/>
                </a:rPr>
                <a:t>1</a:t>
              </a:r>
              <a:r>
                <a:rPr lang="zh-CN" altLang="en-US" sz="2400" b="1" dirty="0" smtClean="0">
                  <a:solidFill>
                    <a:prstClr val="white"/>
                  </a:solidFill>
                  <a:latin typeface="微软雅黑" panose="020B0503020204020204" pitchFamily="34" charset="-122"/>
                  <a:ea typeface="微软雅黑" panose="020B0503020204020204" pitchFamily="34" charset="-122"/>
                </a:rPr>
                <a:t>、科教兴国战略地位：</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31261" y="3007555"/>
            <a:ext cx="4420265" cy="515746"/>
            <a:chOff x="3241575" y="1716343"/>
            <a:chExt cx="2729593" cy="515746"/>
          </a:xfrm>
        </p:grpSpPr>
        <p:sp>
          <p:nvSpPr>
            <p:cNvPr id="22" name="矩形 21"/>
            <p:cNvSpPr/>
            <p:nvPr/>
          </p:nvSpPr>
          <p:spPr>
            <a:xfrm>
              <a:off x="3241575" y="1716343"/>
              <a:ext cx="2729593" cy="51574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25"/>
            <p:cNvSpPr txBox="1"/>
            <p:nvPr/>
          </p:nvSpPr>
          <p:spPr>
            <a:xfrm>
              <a:off x="3563243" y="1770424"/>
              <a:ext cx="2095499" cy="461665"/>
            </a:xfrm>
            <a:prstGeom prst="rect">
              <a:avLst/>
            </a:prstGeom>
            <a:noFill/>
          </p:spPr>
          <p:txBody>
            <a:bodyPr wrap="square" rtlCol="0">
              <a:spAutoFit/>
            </a:bodyPr>
            <a:lstStyle/>
            <a:p>
              <a:pPr algn="ctr"/>
              <a:r>
                <a:rPr lang="en-US" altLang="zh-CN" sz="2400" b="1" dirty="0" smtClean="0">
                  <a:solidFill>
                    <a:prstClr val="white"/>
                  </a:solidFill>
                  <a:latin typeface="微软雅黑" panose="020B0503020204020204" pitchFamily="34" charset="-122"/>
                  <a:ea typeface="微软雅黑" panose="020B0503020204020204" pitchFamily="34" charset="-122"/>
                </a:rPr>
                <a:t>2</a:t>
              </a:r>
              <a:r>
                <a:rPr lang="zh-CN" altLang="en-US" sz="2400" b="1" dirty="0" smtClean="0">
                  <a:solidFill>
                    <a:prstClr val="white"/>
                  </a:solidFill>
                  <a:latin typeface="微软雅黑" panose="020B0503020204020204" pitchFamily="34" charset="-122"/>
                  <a:ea typeface="微软雅黑" panose="020B0503020204020204" pitchFamily="34" charset="-122"/>
                </a:rPr>
                <a:t>、科教兴国战略内容：</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00742" y="2348880"/>
            <a:ext cx="8443073" cy="523220"/>
          </a:xfrm>
          <a:prstGeom prst="rect">
            <a:avLst/>
          </a:prstGeom>
          <a:noFill/>
        </p:spPr>
        <p:txBody>
          <a:bodyPr wrap="square" rtlCol="0">
            <a:spAutoFit/>
          </a:bodyPr>
          <a:lstStyle/>
          <a:p>
            <a:pPr algn="ctr"/>
            <a:r>
              <a:rPr lang="zh-CN" altLang="en-US" sz="2800" dirty="0">
                <a:solidFill>
                  <a:prstClr val="black"/>
                </a:solidFill>
                <a:latin typeface="微软雅黑" panose="020B0503020204020204" pitchFamily="34" charset="-122"/>
                <a:ea typeface="微软雅黑" panose="020B0503020204020204" pitchFamily="34" charset="-122"/>
              </a:rPr>
              <a:t>科教兴国战略是实现国家富强和民族振兴的战略抉择。</a:t>
            </a:r>
          </a:p>
        </p:txBody>
      </p:sp>
      <p:sp>
        <p:nvSpPr>
          <p:cNvPr id="30" name="文本框 29"/>
          <p:cNvSpPr txBox="1"/>
          <p:nvPr/>
        </p:nvSpPr>
        <p:spPr>
          <a:xfrm>
            <a:off x="220857" y="3859645"/>
            <a:ext cx="8422924" cy="523220"/>
          </a:xfrm>
          <a:prstGeom prst="rect">
            <a:avLst/>
          </a:prstGeom>
          <a:noFill/>
        </p:spPr>
        <p:txBody>
          <a:bodyPr wrap="square" rtlCol="0">
            <a:spAutoFit/>
          </a:bodyPr>
          <a:lstStyle/>
          <a:p>
            <a:r>
              <a:rPr lang="zh-CN" altLang="en-US" sz="2800" dirty="0" smtClean="0">
                <a:solidFill>
                  <a:prstClr val="black"/>
                </a:solidFill>
                <a:latin typeface="微软雅黑" panose="020B0503020204020204" pitchFamily="34" charset="-122"/>
                <a:ea typeface="微软雅黑" panose="020B0503020204020204" pitchFamily="34" charset="-122"/>
              </a:rPr>
              <a:t>优先发展科技和教育</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03742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12.xml><?xml version="1.0" encoding="utf-8"?>
<p:tagLst xmlns:a="http://schemas.openxmlformats.org/drawingml/2006/main" xmlns:r="http://schemas.openxmlformats.org/officeDocument/2006/relationships" xmlns:p="http://schemas.openxmlformats.org/presentationml/2006/main">
  <p:tag name="KSO_WM_TEMPLATE_THUMBS_INDEX" val="1、9、12、15、19、20、24、27、28"/>
  <p:tag name="KSO_WM_TEMPLATE_CATEGORY" val="custom"/>
  <p:tag name="KSO_WM_TEMPLATE_INDEX" val="160460"/>
  <p:tag name="KSO_WM_BEAUTIFY_FLAG" val="#wm#"/>
  <p:tag name="KSO_WM_TAG_VERSION" val="1.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9、12、15、19、20、24、27、28"/>
  <p:tag name="KSO_WM_TEMPLATE_CATEGORY" val="custom"/>
  <p:tag name="KSO_WM_TEMPLATE_INDEX" val="160460"/>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9、12、15、19、20、24、27、28"/>
  <p:tag name="KSO_WM_TEMPLATE_CATEGORY" val="custom"/>
  <p:tag name="KSO_WM_TEMPLATE_INDEX" val="160460"/>
  <p:tag name="KSO_WM_BEAUTIFY_FLAG" val="#wm#"/>
  <p:tag name="KSO_WM_TAG_VERSION" val="1.0"/>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60"/>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9、12、15、19、20、24、27、28"/>
  <p:tag name="KSO_WM_TEMPLATE_CATEGORY" val="custom"/>
  <p:tag name="KSO_WM_TEMPLATE_INDEX" val="160460"/>
  <p:tag name="KSO_WM_BEAUTIFY_FLAG" val="#wm#"/>
  <p:tag name="KSO_WM_TAG_VERSION" val="1.0"/>
</p:tagLst>
</file>

<file path=ppt/theme/theme1.xml><?xml version="1.0" encoding="utf-8"?>
<a:theme xmlns:a="http://schemas.openxmlformats.org/drawingml/2006/main" name="1_第一PPT，www.1ppt.com">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第一PPT，www.1ppt.com">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第一PPT，www.1ppt.com">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4_第一PPT，www.1ppt.com">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A000120140530A61PPBG">
  <a:themeElements>
    <a:clrScheme name="160180.180">
      <a:dk1>
        <a:srgbClr val="3F3F3F"/>
      </a:dk1>
      <a:lt1>
        <a:sysClr val="window" lastClr="CAEACF"/>
      </a:lt1>
      <a:dk2>
        <a:srgbClr val="3F3F3F"/>
      </a:dk2>
      <a:lt2>
        <a:srgbClr val="FFFFFF"/>
      </a:lt2>
      <a:accent1>
        <a:srgbClr val="76AA30"/>
      </a:accent1>
      <a:accent2>
        <a:srgbClr val="BED15D"/>
      </a:accent2>
      <a:accent3>
        <a:srgbClr val="38A68C"/>
      </a:accent3>
      <a:accent4>
        <a:srgbClr val="C5BE27"/>
      </a:accent4>
      <a:accent5>
        <a:srgbClr val="555835"/>
      </a:accent5>
      <a:accent6>
        <a:srgbClr val="3AA5BA"/>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A000120140530A61PPBG">
  <a:themeElements>
    <a:clrScheme name="160180.180">
      <a:dk1>
        <a:srgbClr val="3F3F3F"/>
      </a:dk1>
      <a:lt1>
        <a:sysClr val="window" lastClr="CAEACF"/>
      </a:lt1>
      <a:dk2>
        <a:srgbClr val="3F3F3F"/>
      </a:dk2>
      <a:lt2>
        <a:srgbClr val="FFFFFF"/>
      </a:lt2>
      <a:accent1>
        <a:srgbClr val="76AA30"/>
      </a:accent1>
      <a:accent2>
        <a:srgbClr val="BED15D"/>
      </a:accent2>
      <a:accent3>
        <a:srgbClr val="38A68C"/>
      </a:accent3>
      <a:accent4>
        <a:srgbClr val="C5BE27"/>
      </a:accent4>
      <a:accent5>
        <a:srgbClr val="555835"/>
      </a:accent5>
      <a:accent6>
        <a:srgbClr val="3AA5BA"/>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2_A000120140530A61PPBG">
  <a:themeElements>
    <a:clrScheme name="160180.180">
      <a:dk1>
        <a:srgbClr val="3F3F3F"/>
      </a:dk1>
      <a:lt1>
        <a:sysClr val="window" lastClr="CAEACF"/>
      </a:lt1>
      <a:dk2>
        <a:srgbClr val="3F3F3F"/>
      </a:dk2>
      <a:lt2>
        <a:srgbClr val="FFFFFF"/>
      </a:lt2>
      <a:accent1>
        <a:srgbClr val="76AA30"/>
      </a:accent1>
      <a:accent2>
        <a:srgbClr val="BED15D"/>
      </a:accent2>
      <a:accent3>
        <a:srgbClr val="38A68C"/>
      </a:accent3>
      <a:accent4>
        <a:srgbClr val="C5BE27"/>
      </a:accent4>
      <a:accent5>
        <a:srgbClr val="555835"/>
      </a:accent5>
      <a:accent6>
        <a:srgbClr val="3AA5BA"/>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3_A000120140530A61PPBG">
  <a:themeElements>
    <a:clrScheme name="160180.180">
      <a:dk1>
        <a:srgbClr val="3F3F3F"/>
      </a:dk1>
      <a:lt1>
        <a:sysClr val="window" lastClr="CAEACF"/>
      </a:lt1>
      <a:dk2>
        <a:srgbClr val="3F3F3F"/>
      </a:dk2>
      <a:lt2>
        <a:srgbClr val="FFFFFF"/>
      </a:lt2>
      <a:accent1>
        <a:srgbClr val="76AA30"/>
      </a:accent1>
      <a:accent2>
        <a:srgbClr val="BED15D"/>
      </a:accent2>
      <a:accent3>
        <a:srgbClr val="38A68C"/>
      </a:accent3>
      <a:accent4>
        <a:srgbClr val="C5BE27"/>
      </a:accent4>
      <a:accent5>
        <a:srgbClr val="555835"/>
      </a:accent5>
      <a:accent6>
        <a:srgbClr val="3AA5BA"/>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119</TotalTime>
  <Words>2796</Words>
  <Application>Microsoft Office PowerPoint</Application>
  <PresentationFormat>全屏显示(4:3)</PresentationFormat>
  <Paragraphs>164</Paragraphs>
  <Slides>24</Slides>
  <Notes>0</Notes>
  <HiddenSlides>1</HiddenSlides>
  <MMClips>0</MMClips>
  <ScaleCrop>false</ScaleCrop>
  <HeadingPairs>
    <vt:vector size="4" baseType="variant">
      <vt:variant>
        <vt:lpstr>主题</vt:lpstr>
      </vt:variant>
      <vt:variant>
        <vt:i4>9</vt:i4>
      </vt:variant>
      <vt:variant>
        <vt:lpstr>幻灯片标题</vt:lpstr>
      </vt:variant>
      <vt:variant>
        <vt:i4>24</vt:i4>
      </vt:variant>
    </vt:vector>
  </HeadingPairs>
  <TitlesOfParts>
    <vt:vector size="33" baseType="lpstr">
      <vt:lpstr>1_第一PPT，www.1ppt.com</vt:lpstr>
      <vt:lpstr>2_第一PPT，www.1ppt.com</vt:lpstr>
      <vt:lpstr>3_第一PPT，www.1ppt.com</vt:lpstr>
      <vt:lpstr>4_第一PPT，www.1ppt.com</vt:lpstr>
      <vt:lpstr>A000120140530A61PPBG</vt:lpstr>
      <vt:lpstr>1_A000120140530A61PPBG</vt:lpstr>
      <vt:lpstr>2_A000120140530A61PPBG</vt:lpstr>
      <vt:lpstr>3_A000120140530A61PPBG</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典例精析 </vt:lpstr>
      <vt:lpstr>幻灯片 19</vt:lpstr>
      <vt:lpstr>幻灯片 20</vt:lpstr>
      <vt:lpstr>课后训练 </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2019-01-07T02:08:42Z</dcterms:created>
  <dcterms:modified xsi:type="dcterms:W3CDTF">2019-02-18T03:55:21Z</dcterms:modified>
</cp:coreProperties>
</file>