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ppt/tags/tag27.xml" ContentType="application/vnd.openxmlformats-officedocument.presentationml.tags+xml"/>
  <Override PartName="/docProps/custom.xml" ContentType="application/vnd.openxmlformats-officedocument.custom-properties+xml"/>
  <Override PartName="/ppt/tags/tag14.xml" ContentType="application/vnd.openxmlformats-officedocument.presentationml.tags+xml"/>
  <Override PartName="/ppt/tags/tag2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Default Extension="wdp" ContentType="image/vnd.ms-photo"/>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9" r:id="rId1"/>
  </p:sldMasterIdLst>
  <p:sldIdLst>
    <p:sldId id="290" r:id="rId2"/>
    <p:sldId id="256" r:id="rId3"/>
    <p:sldId id="258" r:id="rId4"/>
    <p:sldId id="259" r:id="rId5"/>
    <p:sldId id="260" r:id="rId6"/>
    <p:sldId id="261" r:id="rId7"/>
    <p:sldId id="277" r:id="rId8"/>
    <p:sldId id="268" r:id="rId9"/>
    <p:sldId id="262" r:id="rId10"/>
    <p:sldId id="263" r:id="rId11"/>
    <p:sldId id="278" r:id="rId12"/>
    <p:sldId id="264" r:id="rId13"/>
    <p:sldId id="279" r:id="rId14"/>
    <p:sldId id="280" r:id="rId15"/>
    <p:sldId id="269" r:id="rId16"/>
    <p:sldId id="265" r:id="rId17"/>
    <p:sldId id="266" r:id="rId18"/>
    <p:sldId id="281" r:id="rId19"/>
    <p:sldId id="282" r:id="rId20"/>
    <p:sldId id="283" r:id="rId21"/>
    <p:sldId id="284" r:id="rId22"/>
    <p:sldId id="270" r:id="rId23"/>
    <p:sldId id="267" r:id="rId24"/>
    <p:sldId id="285" r:id="rId25"/>
    <p:sldId id="286" r:id="rId26"/>
    <p:sldId id="287" r:id="rId27"/>
    <p:sldId id="288" r:id="rId28"/>
    <p:sldId id="289" r:id="rId29"/>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86736" autoAdjust="0"/>
  </p:normalViewPr>
  <p:slideViewPr>
    <p:cSldViewPr snapToGrid="0">
      <p:cViewPr>
        <p:scale>
          <a:sx n="66" d="100"/>
          <a:sy n="66" d="100"/>
        </p:scale>
        <p:origin x="-1446" y="-33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BEBA8EAE-BF5A-486C-A8C5-ECC9F3942E4B}">
                <a14:imgProps xmlns="" xmlns:a14="http://schemas.microsoft.com/office/drawing/2010/main">
                  <a14:imgLayer r:embed="rId3">
                    <a14:imgEffect>
                      <a14:saturation sat="0"/>
                    </a14:imgEffect>
                  </a14:imgLayer>
                </a14:imgProps>
              </a:ext>
              <a:ext uri="{28A0092B-C50C-407E-A947-70E740481C1C}">
                <a14:useLocalDpi xmlns="" xmlns:a14="http://schemas.microsoft.com/office/drawing/2010/main" val="0"/>
              </a:ext>
            </a:extLst>
          </a:blip>
          <a:stretch>
            <a:fillRect/>
          </a:stretch>
        </p:blipFill>
        <p:spPr>
          <a:xfrm flipH="1">
            <a:off x="-3" y="1"/>
            <a:ext cx="12192002" cy="6858000"/>
          </a:xfrm>
          <a:prstGeom prst="rect">
            <a:avLst/>
          </a:prstGeom>
        </p:spPr>
      </p:pic>
      <p:pic>
        <p:nvPicPr>
          <p:cNvPr id="7" name="图片 6"/>
          <p:cNvPicPr>
            <a:picLocks noChangeAspect="1"/>
          </p:cNvPicPr>
          <p:nvPr/>
        </p:nvPicPr>
        <p:blipFill rotWithShape="1">
          <a:blip r:embed="rId4" cstate="print">
            <a:extLst>
              <a:ext uri="{28A0092B-C50C-407E-A947-70E740481C1C}">
                <a14:useLocalDpi xmlns="" xmlns:a14="http://schemas.microsoft.com/office/drawing/2010/main" val="0"/>
              </a:ext>
            </a:extLst>
          </a:blip>
          <a:srcRect/>
          <a:stretch>
            <a:fillRect/>
          </a:stretch>
        </p:blipFill>
        <p:spPr>
          <a:xfrm>
            <a:off x="1778000" y="716280"/>
            <a:ext cx="10414000" cy="5425439"/>
          </a:xfrm>
          <a:prstGeom prst="rect">
            <a:avLst/>
          </a:prstGeom>
        </p:spPr>
      </p:pic>
      <p:sp>
        <p:nvSpPr>
          <p:cNvPr id="8" name="矩形 7"/>
          <p:cNvSpPr/>
          <p:nvPr/>
        </p:nvSpPr>
        <p:spPr>
          <a:xfrm>
            <a:off x="1778000" y="716280"/>
            <a:ext cx="10414000" cy="5425440"/>
          </a:xfrm>
          <a:prstGeom prst="rect">
            <a:avLst/>
          </a:prstGeom>
          <a:gradFill>
            <a:gsLst>
              <a:gs pos="11000">
                <a:schemeClr val="accent4">
                  <a:alpha val="25000"/>
                </a:schemeClr>
              </a:gs>
              <a:gs pos="0">
                <a:schemeClr val="accent4">
                  <a:alpha val="0"/>
                </a:schemeClr>
              </a:gs>
              <a:gs pos="23000">
                <a:schemeClr val="accent4">
                  <a:alpha val="35000"/>
                </a:schemeClr>
              </a:gs>
              <a:gs pos="58242">
                <a:schemeClr val="accent4">
                  <a:alpha val="70000"/>
                </a:schemeClr>
              </a:gs>
              <a:gs pos="97253">
                <a:schemeClr val="accent4">
                  <a:alpha val="90000"/>
                </a:schemeClr>
              </a:gs>
              <a:gs pos="89011">
                <a:schemeClr val="accent4">
                  <a:alpha val="85000"/>
                </a:schemeClr>
              </a:gs>
              <a:gs pos="79000">
                <a:schemeClr val="accent4">
                  <a:alpha val="80000"/>
                </a:schemeClr>
              </a:gs>
              <a:gs pos="69000">
                <a:schemeClr val="accent4">
                  <a:alpha val="75000"/>
                </a:schemeClr>
              </a:gs>
              <a:gs pos="47000">
                <a:schemeClr val="accent4">
                  <a:alpha val="55000"/>
                </a:schemeClr>
              </a:gs>
              <a:gs pos="35000">
                <a:schemeClr val="accent4">
                  <a:alpha val="4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10" name="圆角矩形 9"/>
          <p:cNvSpPr/>
          <p:nvPr/>
        </p:nvSpPr>
        <p:spPr>
          <a:xfrm>
            <a:off x="2367280" y="3697480"/>
            <a:ext cx="1056640" cy="10668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11" name="矩形 10"/>
          <p:cNvSpPr/>
          <p:nvPr/>
        </p:nvSpPr>
        <p:spPr>
          <a:xfrm>
            <a:off x="10596880" y="106680"/>
            <a:ext cx="77216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12" name="标题 1"/>
          <p:cNvSpPr>
            <a:spLocks noGrp="1"/>
          </p:cNvSpPr>
          <p:nvPr>
            <p:ph type="ctrTitle"/>
          </p:nvPr>
        </p:nvSpPr>
        <p:spPr>
          <a:xfrm>
            <a:off x="2367280" y="2243487"/>
            <a:ext cx="8300720" cy="1266475"/>
          </a:xfrm>
          <a:prstGeom prst="rect">
            <a:avLst/>
          </a:prstGeom>
        </p:spPr>
        <p:txBody>
          <a:bodyPr anchor="b">
            <a:normAutofit/>
          </a:bodyPr>
          <a:lstStyle>
            <a:lvl1pPr algn="l">
              <a:defRPr sz="4800" b="1">
                <a:solidFill>
                  <a:schemeClr val="tx1"/>
                </a:solidFill>
              </a:defRPr>
            </a:lvl1pPr>
          </a:lstStyle>
          <a:p>
            <a:r>
              <a:rPr lang="zh-CN" altLang="en-US" dirty="0"/>
              <a:t>单击此处编辑母版标题样式</a:t>
            </a:r>
          </a:p>
        </p:txBody>
      </p:sp>
      <p:sp>
        <p:nvSpPr>
          <p:cNvPr id="13" name="副标题 2"/>
          <p:cNvSpPr>
            <a:spLocks noGrp="1"/>
          </p:cNvSpPr>
          <p:nvPr>
            <p:ph type="subTitle" idx="1"/>
          </p:nvPr>
        </p:nvSpPr>
        <p:spPr>
          <a:xfrm>
            <a:off x="2367280" y="3912798"/>
            <a:ext cx="8300720" cy="768077"/>
          </a:xfrm>
          <a:prstGeom prst="rect">
            <a:avLst/>
          </a:prstGeom>
        </p:spPr>
        <p:txBody>
          <a:bodyPr>
            <a:normAutofit/>
          </a:bodyPr>
          <a:lstStyle>
            <a:lvl1pPr marL="0" indent="0" algn="l">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14" name="日期占位符 3"/>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pPr/>
              <a:t>2019/2/18</a:t>
            </a:fld>
            <a:endParaRPr lang="zh-CN" altLang="en-US" dirty="0"/>
          </a:p>
        </p:txBody>
      </p:sp>
      <p:sp>
        <p:nvSpPr>
          <p:cNvPr id="1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16" name="灯片编号占位符 5"/>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pPr/>
              <a:t>‹#›</a:t>
            </a:fld>
            <a:endParaRPr lang="zh-CN" alt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pPr/>
              <a:t>2019/2/18</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nvPr>
        </p:nvSpPr>
        <p:spPr>
          <a:xfrm>
            <a:off x="838200" y="551543"/>
            <a:ext cx="10515600" cy="5558971"/>
          </a:xfrm>
          <a:prstGeom prst="rect">
            <a:avLst/>
          </a:prstGeo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54" r:id="rId12"/>
    <p:sldLayoutId id="2147483658" r:id="rId13"/>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63500" y="-55880"/>
            <a:ext cx="9993630" cy="6931025"/>
          </a:xfrm>
          <a:prstGeom prst="rect">
            <a:avLst/>
          </a:prstGeom>
        </p:spPr>
      </p:pic>
    </p:spTree>
    <p:custDataLst>
      <p:tags r:id="rId1"/>
    </p:custDataLst>
  </p:cSld>
  <p:clrMapOvr>
    <a:masterClrMapping/>
  </p:clrMapOvr>
  <p:transition>
    <p:zo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normAutofit fontScale="90000"/>
          </a:bodyPr>
          <a:lstStyle/>
          <a:p>
            <a:r>
              <a:rPr lang="zh-CN" altLang="en-US"/>
              <a:t>问题探究</a:t>
            </a:r>
            <a:r>
              <a:rPr lang="en-US" altLang="zh-CN"/>
              <a:t>1</a:t>
            </a:r>
            <a:r>
              <a:rPr lang="zh-CN" altLang="en-US"/>
              <a:t>.近代以来，中国在寻求救亡图存的道路上有哪些尝试？</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sz="4800" dirty="0">
                <a:solidFill>
                  <a:srgbClr val="FF0000"/>
                </a:solidFill>
                <a:sym typeface="黑体" panose="02010609060101010101" pitchFamily="2" charset="-122"/>
              </a:rPr>
              <a:t>指导学生分组结合自己的实际展开讨论。</a:t>
            </a:r>
            <a:endParaRPr lang="zh-CN" altLang="en-US" sz="4800" kern="1200" dirty="0">
              <a:solidFill>
                <a:srgbClr val="FF0000"/>
              </a:solidFill>
              <a:latin typeface="+mn-lt"/>
              <a:ea typeface="+mn-ea"/>
              <a:cs typeface="+mn-cs"/>
              <a:sym typeface="黑体" panose="02010609060101010101" pitchFamily="2" charset="-122"/>
            </a:endParaRPr>
          </a:p>
          <a:p>
            <a:endParaRPr lang="zh-CN" altLang="en-US" sz="4800"/>
          </a:p>
        </p:txBody>
      </p:sp>
    </p:spTree>
    <p:custDataLst>
      <p:tags r:id="rId1"/>
    </p:custDataLst>
  </p:cSld>
  <p:clrMapOvr>
    <a:masterClrMapping/>
  </p:clrMapOvr>
  <p:transition>
    <p:zo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共同总结</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sz="2800">
                <a:solidFill>
                  <a:srgbClr val="FF0000"/>
                </a:solidFill>
              </a:rPr>
              <a:t>从鸦片战争开始，列强的坚船利炮打破了“天朝大国”的强盛迷梦，中国人民开始了救亡图存的不屈斗争。从思想先驱们“睁眼看世界”的觉醒，到“洋务运动”的初步尝试，从孙中山先生所领导的辛亥革命建立共和的努力，到高扬科学与民主大旗的新文化运动，中国人民用自己的抗争和奋斗，在黑暗中摸索民族复兴的道路。</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normAutofit fontScale="90000"/>
          </a:bodyPr>
          <a:lstStyle/>
          <a:p>
            <a:r>
              <a:rPr lang="zh-CN" altLang="en-US"/>
              <a:t>问题探究</a:t>
            </a:r>
            <a:r>
              <a:rPr lang="en-US" altLang="zh-CN"/>
              <a:t>2</a:t>
            </a:r>
            <a:r>
              <a:rPr lang="zh-CN" altLang="en-US"/>
              <a:t>.中国共产党领导中国人民取得了哪些重大成就？</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sz="4800" dirty="0">
                <a:solidFill>
                  <a:srgbClr val="FF0000"/>
                </a:solidFill>
                <a:sym typeface="黑体" panose="02010609060101010101" pitchFamily="2" charset="-122"/>
              </a:rPr>
              <a:t>指导学生分组结合自己的实际展开讨论。</a:t>
            </a:r>
            <a:endParaRPr lang="zh-CN" altLang="en-US" sz="4800" kern="1200" dirty="0">
              <a:solidFill>
                <a:srgbClr val="FF0000"/>
              </a:solidFill>
              <a:latin typeface="+mn-lt"/>
              <a:ea typeface="+mn-ea"/>
              <a:cs typeface="+mn-cs"/>
              <a:sym typeface="黑体" panose="02010609060101010101" pitchFamily="2" charset="-122"/>
            </a:endParaRPr>
          </a:p>
          <a:p>
            <a:endParaRPr lang="zh-CN" altLang="en-US" sz="4800"/>
          </a:p>
        </p:txBody>
      </p:sp>
    </p:spTree>
    <p:custDataLst>
      <p:tags r:id="rId1"/>
    </p:custDataLst>
  </p:cSld>
  <p:clrMapOvr>
    <a:masterClrMapping/>
  </p:clrMapOvr>
  <p:transition>
    <p:zo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共同总结</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sz="2800">
                <a:solidFill>
                  <a:srgbClr val="FF0000"/>
                </a:solidFill>
              </a:rPr>
              <a:t>中国共产党领导全国各族人民，经过长期的反对帝国主义、封建主义、官僚资本主义的革命斗争，取得了新民主主义革命的胜利，建立了人民民主专政的中华人民共和国。新中国成立以后，顺利地进行了社会主义改造，完成了从新民主主义到社会主义的过渡，确立了社会主义基本制度，发展了社会主义的经济、政治和文化。</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normAutofit fontScale="90000"/>
          </a:bodyPr>
          <a:lstStyle/>
          <a:p>
            <a:r>
              <a:rPr lang="zh-CN" altLang="en-US"/>
              <a:t>问题探究</a:t>
            </a:r>
            <a:r>
              <a:rPr lang="en-US" altLang="zh-CN"/>
              <a:t>3</a:t>
            </a:r>
            <a:r>
              <a:rPr lang="zh-CN" altLang="en-US"/>
              <a:t>.改革开放以来，中国共产党带领全国人民开辟了什么道路？</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sz="4800" dirty="0">
                <a:solidFill>
                  <a:srgbClr val="FF0000"/>
                </a:solidFill>
                <a:sym typeface="黑体" panose="02010609060101010101" pitchFamily="2" charset="-122"/>
              </a:rPr>
              <a:t>指导学生分组结合自己的实际展开讨论。</a:t>
            </a:r>
            <a:endParaRPr lang="zh-CN" altLang="en-US" sz="4800" kern="1200" dirty="0">
              <a:solidFill>
                <a:srgbClr val="FF0000"/>
              </a:solidFill>
              <a:latin typeface="+mn-lt"/>
              <a:ea typeface="+mn-ea"/>
              <a:cs typeface="+mn-cs"/>
              <a:sym typeface="黑体" panose="02010609060101010101" pitchFamily="2" charset="-122"/>
            </a:endParaRPr>
          </a:p>
          <a:p>
            <a:endParaRPr lang="zh-CN" altLang="en-US" sz="4800"/>
          </a:p>
          <a:p>
            <a:endParaRPr lang="zh-CN" altLang="en-US" sz="4800"/>
          </a:p>
        </p:txBody>
      </p:sp>
    </p:spTree>
    <p:custDataLst>
      <p:tags r:id="rId1"/>
    </p:custDataLst>
  </p:cSld>
  <p:clrMapOvr>
    <a:masterClrMapping/>
  </p:clrMapOvr>
  <p:transition>
    <p:zo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共同总结</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sz="2800">
                <a:solidFill>
                  <a:srgbClr val="FF0000"/>
                </a:solidFill>
              </a:rPr>
              <a:t>随着社会主义市场经济的建设和深入发展，中国先后超过法、美、德、日等国，在2010年成为世界第二大经济体，2013年成为世界最大贸易体。我国逐步形成了中国特色社会主义理论体系，确立了中国特色社会主义制度。社会主义中国的迅速发展证明我们选择的道路是正确的。</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zh-CN" dirty="0">
                <a:solidFill>
                  <a:srgbClr val="B8650A"/>
                </a:solidFill>
                <a:latin typeface="Arial" panose="020B0604020202020204" pitchFamily="34" charset="0"/>
                <a:ea typeface="黑体" panose="02010609060101010101" pitchFamily="2" charset="-122"/>
                <a:sym typeface="+mn-ea"/>
              </a:rPr>
              <a:t>知识结构</a:t>
            </a:r>
            <a:r>
              <a:rPr lang="zh-CN" altLang="zh-CN" dirty="0">
                <a:solidFill>
                  <a:srgbClr val="B8650A"/>
                </a:solidFill>
                <a:latin typeface="Arial" panose="020B0604020202020204" pitchFamily="34" charset="0"/>
                <a:ea typeface="黑体" panose="02010609060101010101" pitchFamily="2" charset="-122"/>
              </a:rPr>
              <a:t/>
            </a:r>
            <a:br>
              <a:rPr lang="zh-CN" altLang="zh-CN" dirty="0">
                <a:solidFill>
                  <a:srgbClr val="B8650A"/>
                </a:solidFill>
                <a:latin typeface="Arial" panose="020B0604020202020204" pitchFamily="34" charset="0"/>
                <a:ea typeface="黑体" panose="02010609060101010101" pitchFamily="2" charset="-122"/>
              </a:rPr>
            </a:br>
            <a:endParaRPr lang="zh-CN" altLang="en-US"/>
          </a:p>
        </p:txBody>
      </p:sp>
      <p:pic>
        <p:nvPicPr>
          <p:cNvPr id="4" name="图片 1"/>
          <p:cNvPicPr>
            <a:picLocks noGrp="1" noChangeAspect="1"/>
          </p:cNvPicPr>
          <p:nvPr>
            <p:ph idx="4294967295"/>
          </p:nvPr>
        </p:nvPicPr>
        <p:blipFill>
          <a:blip r:embed="rId3"/>
          <a:stretch>
            <a:fillRect/>
          </a:stretch>
        </p:blipFill>
        <p:spPr>
          <a:xfrm>
            <a:off x="169863" y="2587625"/>
            <a:ext cx="12022137" cy="2511425"/>
          </a:xfrm>
          <a:prstGeom prst="rect">
            <a:avLst/>
          </a:prstGeom>
          <a:noFill/>
          <a:ln w="9525">
            <a:noFill/>
          </a:ln>
        </p:spPr>
      </p:pic>
    </p:spTree>
    <p:custDataLst>
      <p:tags r:id="rId1"/>
    </p:custDataLst>
  </p:cSld>
  <p:clrMapOvr>
    <a:masterClrMapping/>
  </p:clrMapOvr>
  <p:transition>
    <p:zo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zh-CN" dirty="0">
                <a:sym typeface="宋体" panose="02010600030101010101" pitchFamily="2" charset="-122"/>
              </a:rPr>
              <a:t>典例精析</a:t>
            </a:r>
            <a:r>
              <a:rPr lang="zh-CN" altLang="zh-CN" kern="1200" dirty="0">
                <a:latin typeface="+mj-lt"/>
                <a:ea typeface="+mj-ea"/>
                <a:cs typeface="+mj-cs"/>
                <a:sym typeface="宋体" panose="02010600030101010101" pitchFamily="2" charset="-122"/>
              </a:rPr>
              <a:t/>
            </a:r>
            <a:br>
              <a:rPr lang="zh-CN" altLang="zh-CN" kern="1200" dirty="0">
                <a:latin typeface="+mj-lt"/>
                <a:ea typeface="+mj-ea"/>
                <a:cs typeface="+mj-cs"/>
                <a:sym typeface="宋体" panose="02010600030101010101" pitchFamily="2" charset="-122"/>
              </a:rPr>
            </a:br>
            <a:endParaRPr lang="zh-CN" altLang="en-US"/>
          </a:p>
        </p:txBody>
      </p:sp>
      <p:sp>
        <p:nvSpPr>
          <p:cNvPr id="3" name="内容占位符 2"/>
          <p:cNvSpPr>
            <a:spLocks noGrp="1"/>
          </p:cNvSpPr>
          <p:nvPr>
            <p:ph idx="4294967295"/>
          </p:nvPr>
        </p:nvSpPr>
        <p:spPr>
          <a:xfrm>
            <a:off x="0" y="1285875"/>
            <a:ext cx="10948988" cy="4891088"/>
          </a:xfrm>
          <a:prstGeom prst="rect">
            <a:avLst/>
          </a:prstGeom>
        </p:spPr>
        <p:txBody>
          <a:bodyPr/>
          <a:lstStyle/>
          <a:p>
            <a:r>
              <a:rPr lang="zh-CN" altLang="en-US"/>
              <a:t>例</a:t>
            </a:r>
            <a:r>
              <a:rPr lang="en-US" altLang="zh-CN"/>
              <a:t>1</a:t>
            </a:r>
            <a:r>
              <a:rPr lang="zh-CN" altLang="en-US"/>
              <a:t>、（2018年广东省中考）2018年5月4日，习近平总书记在纪念马克思诞辰200周年大会上强调：新时代，中国共产党人任然要学习和实践马克思主义，不断从中汲取科学智慧和理论力量。因为马克思主义（     ）</a:t>
            </a:r>
          </a:p>
          <a:p>
            <a:r>
              <a:rPr lang="zh-CN" altLang="en-US"/>
              <a:t>①是中国共产党人理想信念的灵魂 </a:t>
            </a:r>
          </a:p>
          <a:p>
            <a:r>
              <a:rPr lang="zh-CN" altLang="en-US"/>
              <a:t>②是不断发展的理论，始终站在时代前沿</a:t>
            </a:r>
          </a:p>
          <a:p>
            <a:r>
              <a:rPr lang="zh-CN" altLang="en-US"/>
              <a:t>③是推动社会变革的唯一动力     </a:t>
            </a:r>
          </a:p>
          <a:p>
            <a:r>
              <a:rPr lang="zh-CN" altLang="en-US"/>
              <a:t>④为中国革命、建设和改革提供强大思想武器</a:t>
            </a:r>
          </a:p>
          <a:p>
            <a:r>
              <a:rPr lang="zh-CN" altLang="en-US"/>
              <a:t>A.①②③B.②③④C.①②④D.①③④</a:t>
            </a:r>
          </a:p>
        </p:txBody>
      </p:sp>
    </p:spTree>
    <p:custDataLst>
      <p:tags r:id="rId1"/>
    </p:custDataLst>
  </p:cSld>
  <p:clrMapOvr>
    <a:masterClrMapping/>
  </p:clrMapOvr>
  <p:transition>
    <p:zo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答案解析</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solidFill>
                  <a:srgbClr val="FF0000"/>
                </a:solidFill>
              </a:rPr>
              <a:t>答案：C</a:t>
            </a:r>
          </a:p>
          <a:p>
            <a:r>
              <a:rPr lang="zh-CN" altLang="en-US">
                <a:solidFill>
                  <a:srgbClr val="FF0000"/>
                </a:solidFill>
              </a:rPr>
              <a:t>【解析】本题考马克思主义思想的相关知识，采用排除法，不可能是唯一动力，排除③，故选C。</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708025"/>
            <a:ext cx="10844213" cy="5468938"/>
          </a:xfrm>
          <a:prstGeom prst="rect">
            <a:avLst/>
          </a:prstGeom>
        </p:spPr>
        <p:txBody>
          <a:bodyPr/>
          <a:lstStyle/>
          <a:p>
            <a:r>
              <a:rPr lang="zh-CN" altLang="en-US"/>
              <a:t>例</a:t>
            </a:r>
            <a:r>
              <a:rPr lang="en-US" altLang="zh-CN"/>
              <a:t>2</a:t>
            </a:r>
            <a:r>
              <a:rPr lang="zh-CN" altLang="en-US"/>
              <a:t>、（2018年北京市中考） 2017年10月18日至24日,中国共产党第十九次全国代表大会在北京举行。大会强调,我们党以全新的视野深化对共产党执政规律、社会主义建设规律、人类社会发展规律的认识，进行艰辛理论探索,取得重大理论创新成果,创立了（   ）</a:t>
            </a:r>
          </a:p>
          <a:p>
            <a:r>
              <a:rPr lang="zh-CN" altLang="en-US"/>
              <a:t>A.习近平新时代中国特色社会主义思想</a:t>
            </a:r>
          </a:p>
          <a:p>
            <a:r>
              <a:rPr lang="zh-CN" altLang="en-US"/>
              <a:t>B.人民当家作主的制度体系</a:t>
            </a:r>
          </a:p>
          <a:p>
            <a:r>
              <a:rPr lang="zh-CN" altLang="en-US"/>
              <a:t>C.中国特色社会主义法律体系        </a:t>
            </a:r>
          </a:p>
          <a:p>
            <a:r>
              <a:rPr lang="zh-CN" altLang="en-US"/>
              <a:t> D.社会主义市场经济体制</a:t>
            </a:r>
          </a:p>
        </p:txBody>
      </p:sp>
    </p:spTree>
    <p:custDataLst>
      <p:tags r:id="rId1"/>
    </p:custDataLst>
  </p:cSld>
  <p:clrMapOvr>
    <a:masterClrMapping/>
  </p:clrMapOvr>
  <p:transition>
    <p:zo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0" y="2130425"/>
            <a:ext cx="10363200" cy="1470025"/>
          </a:xfrm>
          <a:prstGeom prst="rect">
            <a:avLst/>
          </a:prstGeom>
        </p:spPr>
        <p:txBody>
          <a:bodyPr/>
          <a:lstStyle/>
          <a:p>
            <a:r>
              <a:rPr lang="zh-CN" altLang="en-US"/>
              <a:t>第3单元放飞美好梦想</a:t>
            </a:r>
            <a:br>
              <a:rPr lang="zh-CN" altLang="en-US"/>
            </a:br>
            <a:r>
              <a:rPr lang="zh-CN" altLang="en-US"/>
              <a:t>第5课百年梦寻</a:t>
            </a:r>
          </a:p>
        </p:txBody>
      </p:sp>
      <p:sp>
        <p:nvSpPr>
          <p:cNvPr id="3" name="副标题 2"/>
          <p:cNvSpPr>
            <a:spLocks noGrp="1"/>
          </p:cNvSpPr>
          <p:nvPr>
            <p:ph type="subTitle" idx="4294967295"/>
          </p:nvPr>
        </p:nvSpPr>
        <p:spPr>
          <a:xfrm>
            <a:off x="0" y="3886200"/>
            <a:ext cx="8534400" cy="1752600"/>
          </a:xfrm>
          <a:prstGeom prst="rect">
            <a:avLst/>
          </a:prstGeom>
        </p:spPr>
        <p:txBody>
          <a:bodyPr>
            <a:noAutofit/>
          </a:bodyPr>
          <a:lstStyle/>
          <a:p>
            <a:r>
              <a:rPr lang="en-US" altLang="zh-CN" sz="5400">
                <a:solidFill>
                  <a:srgbClr val="FF0000"/>
                </a:solidFill>
              </a:rPr>
              <a:t>5.1漫漫求索路</a:t>
            </a:r>
          </a:p>
        </p:txBody>
      </p:sp>
    </p:spTree>
    <p:custDataLst>
      <p:tags r:id="rId1"/>
    </p:custDataLst>
  </p:cSld>
  <p:clrMapOvr>
    <a:masterClrMapping/>
  </p:clrMapOvr>
  <p:transition>
    <p:zo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答案解析</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solidFill>
                  <a:srgbClr val="FF0000"/>
                </a:solidFill>
              </a:rPr>
              <a:t>答案：A</a:t>
            </a:r>
          </a:p>
          <a:p>
            <a:r>
              <a:rPr lang="zh-CN" altLang="en-US">
                <a:solidFill>
                  <a:srgbClr val="FF0000"/>
                </a:solidFill>
              </a:rPr>
              <a:t>【解析】习近平新时代中国特色社会主义思想，是对十八大以来我们党理论创新成果的最新概括和表述，系统回答新时代坚持和发展什么样的中国特色社会主义、怎样坚持和发展中国特色社会主义等重大问题。这是全党全国各族人民为实现中华民族伟大复兴而奋斗的行动指南。A正确。</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87325"/>
            <a:ext cx="10856913" cy="5799138"/>
          </a:xfrm>
          <a:prstGeom prst="rect">
            <a:avLst/>
          </a:prstGeom>
        </p:spPr>
        <p:txBody>
          <a:bodyPr>
            <a:normAutofit/>
          </a:bodyPr>
          <a:lstStyle/>
          <a:p>
            <a:r>
              <a:rPr lang="zh-CN" altLang="en-US" sz="2400" dirty="0"/>
              <a:t>例</a:t>
            </a:r>
            <a:r>
              <a:rPr lang="en-US" altLang="zh-CN" sz="2400" dirty="0"/>
              <a:t>3</a:t>
            </a:r>
            <a:r>
              <a:rPr lang="zh-CN" altLang="en-US" sz="2400" dirty="0"/>
              <a:t>、（2018年广东广州中考）宪法修正案将宪法序言第十自然段中“包括全体社会主义劳动者、社会主义事业的建设者，拥护社会主义的爱国者和拥护祖国統一的爱国者的广泛的爱国一战线”改为为“包括全体社会主义劳动者，社会主义事业的建设者、拥护社会义的爱国者、拥护祖国统一和致力于中华民伟大复兴的爱国者的广泛的爱国统一战线”，这一变化表明（     ）</a:t>
            </a:r>
          </a:p>
          <a:p>
            <a:r>
              <a:rPr lang="zh-CN" altLang="en-US" sz="2400" dirty="0"/>
              <a:t>①中国梦是团结海内外中华几女的最大公约数</a:t>
            </a:r>
          </a:p>
          <a:p>
            <a:r>
              <a:rPr lang="zh-CN" altLang="en-US" sz="2400" dirty="0"/>
              <a:t>②海内外中华儿女都宣誓并效忠于我国宪法</a:t>
            </a:r>
          </a:p>
          <a:p>
            <a:r>
              <a:rPr lang="zh-CN" altLang="en-US" sz="2400" dirty="0"/>
              <a:t>③实现中国梦需要强大持久广泛的力量支持</a:t>
            </a:r>
          </a:p>
          <a:p>
            <a:r>
              <a:rPr lang="zh-CN" altLang="en-US" sz="2400" dirty="0"/>
              <a:t>④我国以根本法的形式扩大了公民的范用</a:t>
            </a:r>
          </a:p>
          <a:p>
            <a:endParaRPr lang="zh-CN" altLang="en-US" sz="2400" dirty="0"/>
          </a:p>
          <a:p>
            <a:endParaRPr lang="zh-CN" altLang="en-US" sz="2400" dirty="0"/>
          </a:p>
          <a:p>
            <a:endParaRPr lang="zh-CN" altLang="en-US" sz="2400" dirty="0"/>
          </a:p>
          <a:p>
            <a:endParaRPr lang="zh-CN" altLang="en-US" sz="2400" dirty="0"/>
          </a:p>
          <a:p>
            <a:endParaRPr lang="zh-CN" altLang="en-US" sz="2400" dirty="0"/>
          </a:p>
        </p:txBody>
      </p:sp>
      <p:pic>
        <p:nvPicPr>
          <p:cNvPr id="4" name="图片 3"/>
          <p:cNvPicPr>
            <a:picLocks noChangeAspect="1"/>
          </p:cNvPicPr>
          <p:nvPr/>
        </p:nvPicPr>
        <p:blipFill>
          <a:blip r:embed="rId3"/>
          <a:stretch>
            <a:fillRect/>
          </a:stretch>
        </p:blipFill>
        <p:spPr>
          <a:xfrm>
            <a:off x="496570" y="3924300"/>
            <a:ext cx="26785570" cy="1014730"/>
          </a:xfrm>
          <a:prstGeom prst="rect">
            <a:avLst/>
          </a:prstGeom>
        </p:spPr>
      </p:pic>
    </p:spTree>
    <p:custDataLst>
      <p:tags r:id="rId1"/>
    </p:custDataLst>
  </p:cSld>
  <p:clrMapOvr>
    <a:masterClrMapping/>
  </p:clrMapOvr>
  <p:transition>
    <p:zo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答案解析</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solidFill>
                  <a:srgbClr val="FF0000"/>
                </a:solidFill>
              </a:rPr>
              <a:t>答案：A</a:t>
            </a:r>
          </a:p>
          <a:p>
            <a:r>
              <a:rPr lang="zh-CN" altLang="en-US">
                <a:solidFill>
                  <a:srgbClr val="FF0000"/>
                </a:solidFill>
              </a:rPr>
              <a:t>【解析】修改爱国统一战线并不能体现海内外中华儿女都宣誓并效忠于我国宪法，②错误；宪法修改只是改变爱国统一战线的范围，中国公民以中国国籍为标志，不因爱国统一战线的变化而扩大公民的范围，④错误，故选择择A。</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dirty="0">
                <a:sym typeface="+mn-ea"/>
              </a:rPr>
              <a:t>课后训练</a:t>
            </a:r>
            <a:r>
              <a:rPr lang="zh-CN" altLang="en-US" kern="1200" dirty="0">
                <a:latin typeface="+mj-lt"/>
                <a:ea typeface="+mj-ea"/>
                <a:cs typeface="+mj-cs"/>
              </a:rPr>
              <a:t/>
            </a:r>
            <a:br>
              <a:rPr lang="zh-CN" altLang="en-US" kern="1200" dirty="0">
                <a:latin typeface="+mj-lt"/>
                <a:ea typeface="+mj-ea"/>
                <a:cs typeface="+mj-cs"/>
              </a:rPr>
            </a:br>
            <a:endParaRPr lang="zh-CN" altLang="en-US"/>
          </a:p>
        </p:txBody>
      </p:sp>
      <p:sp>
        <p:nvSpPr>
          <p:cNvPr id="3" name="内容占位符 2"/>
          <p:cNvSpPr>
            <a:spLocks noGrp="1"/>
          </p:cNvSpPr>
          <p:nvPr>
            <p:ph idx="4294967295"/>
          </p:nvPr>
        </p:nvSpPr>
        <p:spPr>
          <a:xfrm>
            <a:off x="0" y="1600200"/>
            <a:ext cx="10972800" cy="4525963"/>
          </a:xfrm>
          <a:prstGeom prst="rect">
            <a:avLst/>
          </a:prstGeom>
        </p:spPr>
        <p:txBody>
          <a:bodyPr/>
          <a:lstStyle/>
          <a:p>
            <a:r>
              <a:rPr lang="en-US" altLang="zh-CN"/>
              <a:t>1</a:t>
            </a:r>
            <a:r>
              <a:rPr lang="zh-CN" altLang="en-US"/>
              <a:t>、中国共产党领导中国人民（      ）</a:t>
            </a:r>
          </a:p>
          <a:p>
            <a:r>
              <a:rPr lang="zh-CN" altLang="en-US"/>
              <a:t>①实现了国家独立</a:t>
            </a:r>
          </a:p>
          <a:p>
            <a:r>
              <a:rPr lang="zh-CN" altLang="en-US"/>
              <a:t>②取得了新民主主义革命的胜利</a:t>
            </a:r>
          </a:p>
          <a:p>
            <a:r>
              <a:rPr lang="zh-CN" altLang="en-US"/>
              <a:t>③建立了人民民主专政的中华人民共和国</a:t>
            </a:r>
          </a:p>
          <a:p>
            <a:r>
              <a:rPr lang="zh-CN" altLang="en-US"/>
              <a:t>④确定了实现民族复兴的道路和方向</a:t>
            </a:r>
          </a:p>
          <a:p>
            <a:r>
              <a:rPr lang="zh-CN" altLang="en-US"/>
              <a:t>A.②③④ B.①②④  C.①②③④  D.①②③</a:t>
            </a:r>
          </a:p>
        </p:txBody>
      </p:sp>
      <p:sp>
        <p:nvSpPr>
          <p:cNvPr id="4" name="文本框 3"/>
          <p:cNvSpPr txBox="1"/>
          <p:nvPr/>
        </p:nvSpPr>
        <p:spPr>
          <a:xfrm>
            <a:off x="5210175" y="1691005"/>
            <a:ext cx="948055" cy="768350"/>
          </a:xfrm>
          <a:prstGeom prst="rect">
            <a:avLst/>
          </a:prstGeom>
          <a:noFill/>
        </p:spPr>
        <p:txBody>
          <a:bodyPr wrap="square" rtlCol="0">
            <a:spAutoFit/>
          </a:bodyPr>
          <a:lstStyle/>
          <a:p>
            <a:r>
              <a:rPr lang="en-US" altLang="zh-CN" sz="4400">
                <a:solidFill>
                  <a:srgbClr val="FF0000"/>
                </a:solidFill>
              </a:rPr>
              <a:t>C</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720725"/>
            <a:ext cx="10647363" cy="5456238"/>
          </a:xfrm>
          <a:prstGeom prst="rect">
            <a:avLst/>
          </a:prstGeom>
        </p:spPr>
        <p:txBody>
          <a:bodyPr/>
          <a:lstStyle/>
          <a:p>
            <a:r>
              <a:rPr lang="en-US" altLang="zh-CN"/>
              <a:t>2</a:t>
            </a:r>
            <a:r>
              <a:rPr lang="zh-CN" altLang="en-US"/>
              <a:t>、中华民族无数仁人志士进行了不懈的艰辛探索，为了（       ）</a:t>
            </a:r>
          </a:p>
          <a:p>
            <a:r>
              <a:rPr lang="zh-CN" altLang="en-US"/>
              <a:t>①争取民族独立</a:t>
            </a:r>
          </a:p>
          <a:p>
            <a:r>
              <a:rPr lang="zh-CN" altLang="en-US"/>
              <a:t>②争取人民解放</a:t>
            </a:r>
          </a:p>
          <a:p>
            <a:r>
              <a:rPr lang="zh-CN" altLang="en-US"/>
              <a:t>③实现国家富强</a:t>
            </a:r>
          </a:p>
          <a:p>
            <a:r>
              <a:rPr lang="zh-CN" altLang="en-US"/>
              <a:t>④实现人民富裕</a:t>
            </a:r>
          </a:p>
          <a:p>
            <a:r>
              <a:rPr lang="zh-CN" altLang="en-US"/>
              <a:t>A.①②③④ B．①②④C．②③④ D．①③④</a:t>
            </a:r>
          </a:p>
        </p:txBody>
      </p:sp>
      <p:sp>
        <p:nvSpPr>
          <p:cNvPr id="4" name="文本框 3"/>
          <p:cNvSpPr txBox="1"/>
          <p:nvPr/>
        </p:nvSpPr>
        <p:spPr>
          <a:xfrm>
            <a:off x="1570537" y="1175385"/>
            <a:ext cx="948055" cy="768350"/>
          </a:xfrm>
          <a:prstGeom prst="rect">
            <a:avLst/>
          </a:prstGeom>
          <a:noFill/>
        </p:spPr>
        <p:txBody>
          <a:bodyPr wrap="square" rtlCol="0">
            <a:spAutoFit/>
          </a:bodyPr>
          <a:lstStyle/>
          <a:p>
            <a:r>
              <a:rPr lang="en-US" altLang="zh-CN" sz="4400" dirty="0">
                <a:solidFill>
                  <a:srgbClr val="FF0000"/>
                </a:solidFill>
              </a:rPr>
              <a:t>A</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10972800" cy="4525963"/>
          </a:xfrm>
          <a:prstGeom prst="rect">
            <a:avLst/>
          </a:prstGeom>
        </p:spPr>
        <p:txBody>
          <a:bodyPr/>
          <a:lstStyle/>
          <a:p>
            <a:r>
              <a:rPr lang="en-US" altLang="zh-CN"/>
              <a:t>3</a:t>
            </a:r>
            <a:r>
              <a:rPr lang="zh-CN" altLang="en-US"/>
              <a:t>、1949年中华人民共和国的成立，实现了近代以来无数仁人志士梦寐以求的（        ）</a:t>
            </a:r>
          </a:p>
          <a:p>
            <a:r>
              <a:rPr lang="zh-CN" altLang="en-US"/>
              <a:t>①民族独立</a:t>
            </a:r>
          </a:p>
          <a:p>
            <a:r>
              <a:rPr lang="zh-CN" altLang="en-US"/>
              <a:t>②人民解放</a:t>
            </a:r>
          </a:p>
          <a:p>
            <a:r>
              <a:rPr lang="zh-CN" altLang="en-US"/>
              <a:t>③国家统一</a:t>
            </a:r>
          </a:p>
          <a:p>
            <a:r>
              <a:rPr lang="zh-CN" altLang="en-US"/>
              <a:t>④社会稳定</a:t>
            </a:r>
          </a:p>
          <a:p>
            <a:r>
              <a:rPr lang="zh-CN" altLang="en-US"/>
              <a:t>①③④ B．①②④</a:t>
            </a:r>
          </a:p>
          <a:p>
            <a:r>
              <a:rPr lang="zh-CN" altLang="en-US"/>
              <a:t>C．②③④ D．①②③④</a:t>
            </a:r>
          </a:p>
        </p:txBody>
      </p:sp>
      <p:sp>
        <p:nvSpPr>
          <p:cNvPr id="4" name="文本框 3"/>
          <p:cNvSpPr txBox="1"/>
          <p:nvPr/>
        </p:nvSpPr>
        <p:spPr>
          <a:xfrm>
            <a:off x="5226594" y="2073457"/>
            <a:ext cx="948055" cy="768350"/>
          </a:xfrm>
          <a:prstGeom prst="rect">
            <a:avLst/>
          </a:prstGeom>
          <a:noFill/>
        </p:spPr>
        <p:txBody>
          <a:bodyPr wrap="square" rtlCol="0">
            <a:spAutoFit/>
          </a:bodyPr>
          <a:lstStyle/>
          <a:p>
            <a:r>
              <a:rPr lang="en-US" altLang="zh-CN" sz="4400" dirty="0">
                <a:solidFill>
                  <a:srgbClr val="FF0000"/>
                </a:solidFill>
              </a:rPr>
              <a:t>D</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654050"/>
            <a:ext cx="10829925" cy="5522913"/>
          </a:xfrm>
          <a:prstGeom prst="rect">
            <a:avLst/>
          </a:prstGeom>
        </p:spPr>
        <p:txBody>
          <a:bodyPr/>
          <a:lstStyle/>
          <a:p>
            <a:r>
              <a:rPr lang="en-US" altLang="zh-CN"/>
              <a:t>4</a:t>
            </a:r>
            <a:r>
              <a:rPr lang="zh-CN" altLang="en-US"/>
              <a:t>、“直挂云帆济沧海,党为我们指方向。”党的十九大指出:实现社会主义现代化、创造人民美好生活的必由之路是（      ）</a:t>
            </a:r>
          </a:p>
          <a:p>
            <a:r>
              <a:rPr lang="zh-CN" altLang="en-US"/>
              <a:t>A.中国特色社会主义道路</a:t>
            </a:r>
          </a:p>
          <a:p>
            <a:r>
              <a:rPr lang="zh-CN" altLang="en-US"/>
              <a:t>B.中国特色社会主义理论</a:t>
            </a:r>
          </a:p>
          <a:p>
            <a:r>
              <a:rPr lang="zh-CN" altLang="en-US"/>
              <a:t>C.中国特色社会主义制度</a:t>
            </a:r>
          </a:p>
          <a:p>
            <a:r>
              <a:rPr lang="zh-CN" altLang="en-US"/>
              <a:t>D.中国特色社会主义文化</a:t>
            </a:r>
          </a:p>
        </p:txBody>
      </p:sp>
      <p:sp>
        <p:nvSpPr>
          <p:cNvPr id="4" name="文本框 3"/>
          <p:cNvSpPr txBox="1"/>
          <p:nvPr/>
        </p:nvSpPr>
        <p:spPr>
          <a:xfrm>
            <a:off x="1524726" y="1596752"/>
            <a:ext cx="948055" cy="768350"/>
          </a:xfrm>
          <a:prstGeom prst="rect">
            <a:avLst/>
          </a:prstGeom>
          <a:noFill/>
        </p:spPr>
        <p:txBody>
          <a:bodyPr wrap="square" rtlCol="0">
            <a:spAutoFit/>
          </a:bodyPr>
          <a:lstStyle/>
          <a:p>
            <a:r>
              <a:rPr lang="en-US" altLang="zh-CN" sz="4400" dirty="0">
                <a:solidFill>
                  <a:srgbClr val="FF0000"/>
                </a:solidFill>
              </a:rPr>
              <a:t>A</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944563"/>
            <a:ext cx="10909300" cy="5232400"/>
          </a:xfrm>
          <a:prstGeom prst="rect">
            <a:avLst/>
          </a:prstGeom>
        </p:spPr>
        <p:txBody>
          <a:bodyPr>
            <a:normAutofit fontScale="92500"/>
          </a:bodyPr>
          <a:lstStyle/>
          <a:p>
            <a:r>
              <a:rPr lang="en-US" altLang="zh-CN"/>
              <a:t>5</a:t>
            </a:r>
            <a:r>
              <a:rPr lang="zh-CN" altLang="en-US"/>
              <a:t>、材料一：中华民族的今天，正可谓“人间正道是沧桑”。改革开放以来，我们总结历史经验，不断艰辛探索，终于找到了实现中华民族伟大复兴的正确道路，取得了举世瞩目的成果。材料二：中华民族的明天，可以说是“长风破浪会有时”。…实现中华民族伟大复兴，就是中华民族近代以来最伟大的梦想。</a:t>
            </a:r>
          </a:p>
          <a:p>
            <a:r>
              <a:rPr lang="zh-CN" altLang="en-US"/>
              <a:t>（1）实现中华民族伟大复兴的“正确道路”指什么？</a:t>
            </a:r>
          </a:p>
          <a:p>
            <a:endParaRPr lang="zh-CN" altLang="en-US"/>
          </a:p>
          <a:p>
            <a:endParaRPr lang="zh-CN" altLang="en-US"/>
          </a:p>
          <a:p>
            <a:endParaRPr lang="zh-CN" altLang="en-US"/>
          </a:p>
          <a:p>
            <a:r>
              <a:rPr lang="zh-CN" altLang="en-US"/>
              <a:t>（2）为实现这个梦想，你认为青少年学生应该怎么做？</a:t>
            </a:r>
          </a:p>
        </p:txBody>
      </p:sp>
    </p:spTree>
    <p:custDataLst>
      <p:tags r:id="rId1"/>
    </p:custDataLst>
  </p:cSld>
  <p:clrMapOvr>
    <a:masterClrMapping/>
  </p:clrMapOvr>
  <p:transition>
    <p:zo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答案</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solidFill>
                  <a:srgbClr val="FF0000"/>
                </a:solidFill>
              </a:rPr>
              <a:t>5.（1）有中国特色的社会主义建设道路。</a:t>
            </a:r>
          </a:p>
          <a:p>
            <a:r>
              <a:rPr lang="zh-CN" altLang="en-US">
                <a:solidFill>
                  <a:srgbClr val="FF0000"/>
                </a:solidFill>
              </a:rPr>
              <a:t>（2）认真学好科学文化知识；勇于开拓创新；拥护党的正确领导；支持、参与改革和开放等。</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ext Box 17">
            <a:hlinkClick r:id="rId3" action="ppaction://hlinksldjump"/>
          </p:cNvPr>
          <p:cNvSpPr txBox="1"/>
          <p:nvPr/>
        </p:nvSpPr>
        <p:spPr>
          <a:xfrm>
            <a:off x="5437823" y="3052763"/>
            <a:ext cx="1303337"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rPr>
              <a:t>课前预习</a:t>
            </a:r>
            <a:endPar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endParaRPr>
          </a:p>
        </p:txBody>
      </p:sp>
      <p:sp>
        <p:nvSpPr>
          <p:cNvPr id="11266" name="Text Box 17"/>
          <p:cNvSpPr txBox="1"/>
          <p:nvPr/>
        </p:nvSpPr>
        <p:spPr>
          <a:xfrm>
            <a:off x="5437823" y="4171950"/>
            <a:ext cx="1303337"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rPr>
              <a:t>典例精析</a:t>
            </a:r>
          </a:p>
        </p:txBody>
      </p:sp>
      <p:sp>
        <p:nvSpPr>
          <p:cNvPr id="11267" name="Text Box 17"/>
          <p:cNvSpPr txBox="1"/>
          <p:nvPr/>
        </p:nvSpPr>
        <p:spPr>
          <a:xfrm>
            <a:off x="5437823" y="4533900"/>
            <a:ext cx="1317625"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rPr>
              <a:t>课后训练</a:t>
            </a:r>
            <a:endPar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endParaRPr>
          </a:p>
        </p:txBody>
      </p:sp>
      <p:sp>
        <p:nvSpPr>
          <p:cNvPr id="11268" name="Text Box 17">
            <a:hlinkClick r:id="rId3" action="ppaction://hlinksldjump"/>
          </p:cNvPr>
          <p:cNvSpPr txBox="1"/>
          <p:nvPr/>
        </p:nvSpPr>
        <p:spPr>
          <a:xfrm>
            <a:off x="5437823" y="2657475"/>
            <a:ext cx="1317625" cy="390525"/>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en-US" sz="2200" b="1" dirty="0">
                <a:solidFill>
                  <a:srgbClr val="FF0000"/>
                </a:solidFill>
                <a:latin typeface="楷体" panose="02010609060101010101" charset="-122"/>
                <a:ea typeface="楷体" panose="02010609060101010101" charset="-122"/>
                <a:sym typeface="宋体" panose="02010600030101010101" pitchFamily="2" charset="-122"/>
              </a:rPr>
              <a:t>学习目标</a:t>
            </a:r>
          </a:p>
        </p:txBody>
      </p:sp>
      <p:sp>
        <p:nvSpPr>
          <p:cNvPr id="11269" name="矩形 1"/>
          <p:cNvSpPr/>
          <p:nvPr/>
        </p:nvSpPr>
        <p:spPr>
          <a:xfrm>
            <a:off x="4936173" y="1651000"/>
            <a:ext cx="660400" cy="368300"/>
          </a:xfrm>
          <a:prstGeom prst="rect">
            <a:avLst/>
          </a:prstGeom>
          <a:noFill/>
          <a:ln w="9525">
            <a:noFill/>
          </a:ln>
        </p:spPr>
        <p:txBody>
          <a:bodyPr anchor="t">
            <a:spAutoFit/>
          </a:bodyPr>
          <a:lstStyle/>
          <a:p>
            <a:r>
              <a:rPr lang="zh-CN" altLang="en-US" b="1" dirty="0">
                <a:latin typeface="Arial" panose="020B0604020202020204" pitchFamily="34" charset="0"/>
                <a:ea typeface="黑体" panose="02010609060101010101" pitchFamily="2" charset="-122"/>
              </a:rPr>
              <a:t>目录</a:t>
            </a:r>
          </a:p>
        </p:txBody>
      </p:sp>
      <p:sp>
        <p:nvSpPr>
          <p:cNvPr id="11270" name="Text Box 17">
            <a:hlinkClick r:id="rId3" action="ppaction://hlinksldjump"/>
          </p:cNvPr>
          <p:cNvSpPr txBox="1"/>
          <p:nvPr/>
        </p:nvSpPr>
        <p:spPr>
          <a:xfrm>
            <a:off x="5437823" y="3811588"/>
            <a:ext cx="1301750"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zh-CN" sz="2000" b="1" dirty="0">
                <a:solidFill>
                  <a:srgbClr val="FF0000"/>
                </a:solidFill>
                <a:latin typeface="Calibri" panose="020F0502020204030204" charset="0"/>
                <a:ea typeface="黑体" panose="02010609060101010101" pitchFamily="2" charset="-122"/>
                <a:sym typeface="宋体" panose="02010600030101010101" pitchFamily="2" charset="-122"/>
              </a:rPr>
              <a:t>知识结构</a:t>
            </a:r>
          </a:p>
        </p:txBody>
      </p:sp>
      <p:sp>
        <p:nvSpPr>
          <p:cNvPr id="11271" name="Text Box 17">
            <a:hlinkClick r:id="rId3" action="ppaction://hlinksldjump"/>
          </p:cNvPr>
          <p:cNvSpPr txBox="1"/>
          <p:nvPr/>
        </p:nvSpPr>
        <p:spPr>
          <a:xfrm>
            <a:off x="5437823" y="2259013"/>
            <a:ext cx="1333500" cy="390525"/>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en-US" sz="2200" b="1" dirty="0">
                <a:solidFill>
                  <a:srgbClr val="FF0000"/>
                </a:solidFill>
                <a:latin typeface="楷体" panose="02010609060101010101" charset="-122"/>
                <a:ea typeface="楷体" panose="02010609060101010101" charset="-122"/>
                <a:sym typeface="宋体" panose="02010600030101010101" pitchFamily="2" charset="-122"/>
              </a:rPr>
              <a:t>情境导入</a:t>
            </a:r>
          </a:p>
        </p:txBody>
      </p:sp>
      <p:sp>
        <p:nvSpPr>
          <p:cNvPr id="11272" name="Text Box 17">
            <a:hlinkClick r:id="rId3" action="ppaction://hlinksldjump"/>
          </p:cNvPr>
          <p:cNvSpPr txBox="1"/>
          <p:nvPr/>
        </p:nvSpPr>
        <p:spPr>
          <a:xfrm>
            <a:off x="5437823" y="3413125"/>
            <a:ext cx="1317625" cy="390525"/>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lstStyle/>
          <a:p>
            <a:pPr algn="ctr"/>
            <a:r>
              <a:rPr lang="en-US" altLang="en-US" sz="2200" b="1" dirty="0">
                <a:solidFill>
                  <a:srgbClr val="FF0000"/>
                </a:solidFill>
                <a:latin typeface="楷体" panose="02010609060101010101" charset="-122"/>
                <a:ea typeface="楷体" panose="02010609060101010101" charset="-122"/>
                <a:sym typeface="宋体" panose="02010600030101010101" pitchFamily="2" charset="-122"/>
              </a:rPr>
              <a:t>疑难解答</a:t>
            </a:r>
          </a:p>
        </p:txBody>
      </p:sp>
    </p:spTree>
    <p:custDataLst>
      <p:tags r:id="rId1"/>
    </p:custDataLst>
  </p:cSld>
  <p:clrMapOvr>
    <a:masterClrMapping/>
  </p:clrMapOvr>
  <p:transition>
    <p:zo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dirty="0">
                <a:sym typeface="黑体" panose="02010609060101010101" pitchFamily="2" charset="-122"/>
              </a:rPr>
              <a:t>情境导入</a:t>
            </a:r>
            <a:r>
              <a:rPr lang="zh-CN" altLang="en-US" dirty="0">
                <a:sym typeface="+mn-ea"/>
              </a:rPr>
              <a:t/>
            </a:r>
            <a:br>
              <a:rPr lang="zh-CN" altLang="en-US" dirty="0">
                <a:sym typeface="+mn-ea"/>
              </a:rPr>
            </a:br>
            <a:endParaRPr lang="zh-CN" altLang="en-US"/>
          </a:p>
        </p:txBody>
      </p:sp>
      <p:sp>
        <p:nvSpPr>
          <p:cNvPr id="3" name="内容占位符 2"/>
          <p:cNvSpPr>
            <a:spLocks noGrp="1"/>
          </p:cNvSpPr>
          <p:nvPr>
            <p:ph idx="4294967295"/>
          </p:nvPr>
        </p:nvSpPr>
        <p:spPr>
          <a:xfrm>
            <a:off x="0" y="1524000"/>
            <a:ext cx="11095038" cy="4652963"/>
          </a:xfrm>
          <a:prstGeom prst="rect">
            <a:avLst/>
          </a:prstGeom>
        </p:spPr>
        <p:txBody>
          <a:bodyPr>
            <a:noAutofit/>
          </a:bodyPr>
          <a:lstStyle/>
          <a:p>
            <a:r>
              <a:rPr lang="zh-CN" altLang="en-US" sz="3600"/>
              <a:t>习近平总书记在纪念邓小平同志诞辰110周年座谈会上指出，我们共产党人要不忘初心、牢记使命、锤炼党性，首要的就是坚定共产主义远大理想和中国特色社会主义共同理想，坚忍不拔、风雨无阻朝着我们的目标奋勇前进。</a:t>
            </a:r>
          </a:p>
          <a:p>
            <a:r>
              <a:rPr lang="zh-CN" altLang="en-US" sz="3600"/>
              <a:t>中国共产党人的初心和使命是什么？</a:t>
            </a:r>
          </a:p>
        </p:txBody>
      </p:sp>
    </p:spTree>
    <p:custDataLst>
      <p:tags r:id="rId1"/>
    </p:custDataLst>
  </p:cSld>
  <p:clrMapOvr>
    <a:masterClrMapping/>
  </p:clrMapOvr>
  <p:transition>
    <p:zo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dirty="0">
                <a:sym typeface="黑体" panose="02010609060101010101" pitchFamily="2" charset="-122"/>
              </a:rPr>
              <a:t>学习目标</a:t>
            </a:r>
            <a:r>
              <a:rPr lang="zh-CN" altLang="en-US" kern="1200" dirty="0">
                <a:latin typeface="+mj-lt"/>
                <a:ea typeface="+mj-ea"/>
                <a:cs typeface="+mj-cs"/>
                <a:sym typeface="黑体" panose="02010609060101010101" pitchFamily="2" charset="-122"/>
              </a:rPr>
              <a:t/>
            </a:r>
            <a:br>
              <a:rPr lang="zh-CN" altLang="en-US" kern="1200" dirty="0">
                <a:latin typeface="+mj-lt"/>
                <a:ea typeface="+mj-ea"/>
                <a:cs typeface="+mj-cs"/>
                <a:sym typeface="黑体" panose="02010609060101010101" pitchFamily="2" charset="-122"/>
              </a:rPr>
            </a:br>
            <a:endParaRPr lang="zh-CN" altLang="en-US"/>
          </a:p>
        </p:txBody>
      </p:sp>
      <p:sp>
        <p:nvSpPr>
          <p:cNvPr id="3" name="内容占位符 2"/>
          <p:cNvSpPr>
            <a:spLocks noGrp="1"/>
          </p:cNvSpPr>
          <p:nvPr>
            <p:ph idx="4294967295"/>
          </p:nvPr>
        </p:nvSpPr>
        <p:spPr>
          <a:xfrm>
            <a:off x="0" y="1600200"/>
            <a:ext cx="10972800" cy="4525963"/>
          </a:xfrm>
          <a:prstGeom prst="rect">
            <a:avLst/>
          </a:prstGeom>
        </p:spPr>
        <p:txBody>
          <a:bodyPr/>
          <a:lstStyle/>
          <a:p>
            <a:r>
              <a:rPr lang="en-US" altLang="zh-CN" sz="3600"/>
              <a:t>1</a:t>
            </a:r>
            <a:r>
              <a:rPr lang="zh-CN" altLang="en-US" sz="3600"/>
              <a:t>、了解近代以来我国走过的救亡图存道路。</a:t>
            </a:r>
          </a:p>
          <a:p>
            <a:r>
              <a:rPr lang="en-US" altLang="zh-CN" sz="3600"/>
              <a:t>2</a:t>
            </a:r>
            <a:r>
              <a:rPr lang="zh-CN" altLang="en-US" sz="3600"/>
              <a:t>、树立中国共产党领导中国人民走过的道路。</a:t>
            </a:r>
          </a:p>
          <a:p>
            <a:r>
              <a:rPr lang="en-US" altLang="zh-CN" sz="3600"/>
              <a:t>3</a:t>
            </a:r>
            <a:r>
              <a:rPr lang="zh-CN" altLang="en-US" sz="3600"/>
              <a:t>、明白</a:t>
            </a:r>
            <a:r>
              <a:rPr lang="en-US" altLang="zh-CN" sz="3600"/>
              <a:t>改革开放以来，中国共产党带领全国人民开辟了中国特色社会主义发展道路，走上了发展的快车道。</a:t>
            </a:r>
          </a:p>
        </p:txBody>
      </p:sp>
    </p:spTree>
    <p:custDataLst>
      <p:tags r:id="rId1"/>
    </p:custDataLst>
  </p:cSld>
  <p:clrMapOvr>
    <a:masterClrMapping/>
  </p:clrMapOvr>
  <p:transition>
    <p:zo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dirty="0">
                <a:solidFill>
                  <a:srgbClr val="F28711"/>
                </a:solidFill>
                <a:latin typeface="Arial" panose="020B0604020202020204" pitchFamily="34" charset="0"/>
                <a:ea typeface="黑体" panose="02010609060101010101" pitchFamily="2" charset="-122"/>
                <a:cs typeface="+mn-ea"/>
                <a:sym typeface="黑体" panose="02010609060101010101" pitchFamily="2" charset="-122"/>
              </a:rPr>
              <a:t>课前预习</a:t>
            </a:r>
            <a:r>
              <a:rPr lang="zh-CN" altLang="en-US" kern="1200" dirty="0">
                <a:latin typeface="Arial" panose="020B0604020202020204" pitchFamily="34" charset="0"/>
                <a:ea typeface="黑体" panose="02010609060101010101" pitchFamily="2" charset="-122"/>
                <a:cs typeface="+mn-ea"/>
                <a:sym typeface="黑体" panose="02010609060101010101" pitchFamily="2" charset="-122"/>
              </a:rPr>
              <a:t/>
            </a:r>
            <a:br>
              <a:rPr lang="zh-CN" altLang="en-US" kern="1200" dirty="0">
                <a:latin typeface="Arial" panose="020B0604020202020204" pitchFamily="34" charset="0"/>
                <a:ea typeface="黑体" panose="02010609060101010101" pitchFamily="2" charset="-122"/>
                <a:cs typeface="+mn-ea"/>
                <a:sym typeface="黑体" panose="02010609060101010101" pitchFamily="2" charset="-122"/>
              </a:rPr>
            </a:br>
            <a:endParaRPr lang="zh-CN" altLang="en-US"/>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sz="3200"/>
              <a:t>1.近代以来，中国一直在寻求________的道路。从鸦片战争开始，列强的坚船利炮打破了“天朝大国”的强盛迷梦，中国人民_____了救亡图存的不屈斗争。从思想先驱们“睁眼看世界”的觉醒，到“洋务运动”的______，从孙中山先生所领导的辛亥革命建立共和的_____，到高扬科学与民主大旗的新文化运动，中国人民用自己的______，在黑暗中摸索_______的道路。</a:t>
            </a:r>
          </a:p>
          <a:p>
            <a:r>
              <a:rPr lang="zh-CN" altLang="en-US" sz="3200"/>
              <a:t>2.中国共产党领导中国人民，实现了_____，确定了实现民族复兴的_______。</a:t>
            </a:r>
          </a:p>
        </p:txBody>
      </p:sp>
    </p:spTree>
    <p:custDataLst>
      <p:tags r:id="rId1"/>
    </p:custDataLst>
  </p:cSld>
  <p:clrMapOvr>
    <a:masterClrMapping/>
  </p:clrMapOvr>
  <p:transition>
    <p:zo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576263"/>
            <a:ext cx="10871200" cy="5600700"/>
          </a:xfrm>
          <a:prstGeom prst="rect">
            <a:avLst/>
          </a:prstGeom>
        </p:spPr>
        <p:txBody>
          <a:bodyPr>
            <a:normAutofit lnSpcReduction="10000"/>
          </a:bodyPr>
          <a:lstStyle/>
          <a:p>
            <a:r>
              <a:rPr lang="zh-CN" altLang="en-US" sz="3200"/>
              <a:t>3.中国共产党领导全国各族人民，经过长期的反对帝国主义、_____、官僚资本主义的革命斗争，取得了_______的胜利，建立了______的中华人民共和国。新中国成立以后，顺利地进行了______，完成了从新民主主义到______的过渡，确立了社会主义基本制度，发展了社会主义的经济、政治和文化。</a:t>
            </a:r>
          </a:p>
          <a:p>
            <a:r>
              <a:rPr lang="zh-CN" altLang="en-US" sz="3200"/>
              <a:t>4.改革开放以来，中国共产党带领全国人民开辟了________，走上了发展的_____。随着_______的建设和深入发展，中国先后超过法、美、德、日等国，在2010年成为世界第二大经济体，2013年成为世界______。我国逐步形成了中国特色社会主义理论体系，确立了_______。社会主义中国的迅速发展证明我们选择的道路是_____的。 </a:t>
            </a:r>
          </a:p>
        </p:txBody>
      </p:sp>
    </p:spTree>
    <p:custDataLst>
      <p:tags r:id="rId1"/>
    </p:custDataLst>
  </p:cSld>
  <p:clrMapOvr>
    <a:masterClrMapping/>
  </p:clrMapOvr>
  <p:transition>
    <p:zo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答案</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solidFill>
                  <a:srgbClr val="FF0000"/>
                </a:solidFill>
              </a:rPr>
              <a:t>1.救亡图存 开始 初步尝试 努力抗争和奋斗民族复兴</a:t>
            </a:r>
          </a:p>
          <a:p>
            <a:r>
              <a:rPr lang="zh-CN" altLang="en-US">
                <a:solidFill>
                  <a:srgbClr val="FF0000"/>
                </a:solidFill>
              </a:rPr>
              <a:t>2.国家独立 道路和方向</a:t>
            </a:r>
          </a:p>
          <a:p>
            <a:r>
              <a:rPr lang="zh-CN" altLang="en-US">
                <a:solidFill>
                  <a:srgbClr val="FF0000"/>
                </a:solidFill>
              </a:rPr>
              <a:t>3.封建主义 新民主主义革命 人民民主专政社会主义改造社会主义</a:t>
            </a:r>
          </a:p>
          <a:p>
            <a:r>
              <a:rPr lang="zh-CN" altLang="en-US">
                <a:solidFill>
                  <a:srgbClr val="FF0000"/>
                </a:solidFill>
              </a:rPr>
              <a:t>4.中国特色社会主义发展道路 快车道 社会主义市场经济 最大贸易体 中国特色社会主义制度 正确</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dirty="0">
                <a:sym typeface="宋体" panose="02010600030101010101" pitchFamily="2" charset="-122"/>
              </a:rPr>
              <a:t>疑难解答</a:t>
            </a:r>
            <a:r>
              <a:rPr lang="zh-CN" altLang="en-US" kern="1200" dirty="0">
                <a:latin typeface="+mj-lt"/>
                <a:ea typeface="+mj-ea"/>
                <a:cs typeface="+mj-cs"/>
                <a:sym typeface="宋体" panose="02010600030101010101" pitchFamily="2" charset="-122"/>
              </a:rPr>
              <a:t/>
            </a:r>
            <a:br>
              <a:rPr lang="zh-CN" altLang="en-US" kern="1200" dirty="0">
                <a:latin typeface="+mj-lt"/>
                <a:ea typeface="+mj-ea"/>
                <a:cs typeface="+mj-cs"/>
                <a:sym typeface="宋体" panose="02010600030101010101" pitchFamily="2" charset="-122"/>
              </a:rPr>
            </a:br>
            <a:endParaRPr lang="zh-CN" altLang="en-US"/>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t>中国特色社会主义道路</a:t>
            </a:r>
          </a:p>
          <a:p>
            <a:r>
              <a:rPr lang="zh-CN" altLang="en-US">
                <a:sym typeface="+mn-ea"/>
              </a:rPr>
              <a:t>中国特色社会主义道路</a:t>
            </a:r>
            <a:r>
              <a:rPr lang="zh-CN" altLang="en-US"/>
              <a:t>就是在中国共产党领导下，立足基本国情，以经济建设为中心，坚持四项基本原则，坚持改革开放，解放和发展社会生产力，巩固和完善社会主义制度，建设社会主义市场经济、社会主义民主政治、社会主义先进文化、社会主义和谐社会、社会主义生态文明，促进人的全面发展，逐步实现全体人民共同富裕，建设富强、民主、文明、和谐的社会主义现代化国家。</a:t>
            </a:r>
          </a:p>
        </p:txBody>
      </p:sp>
    </p:spTree>
    <p:custDataLst>
      <p:tags r:id="rId1"/>
    </p:custDataLst>
  </p:cSld>
  <p:clrMapOvr>
    <a:masterClrMapping/>
  </p:clrMapOvr>
  <p:transition>
    <p:zoom/>
  </p:transition>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32"/>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32"/>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32"/>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32"/>
</p:tagLst>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3</TotalTime>
  <Words>2761</Words>
  <Application>WPS 演示</Application>
  <PresentationFormat>自定义</PresentationFormat>
  <Paragraphs>110</Paragraphs>
  <Slides>28</Slides>
  <Notes>0</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主题1</vt:lpstr>
      <vt:lpstr>幻灯片 1</vt:lpstr>
      <vt:lpstr>第3单元放飞美好梦想 第5课百年梦寻</vt:lpstr>
      <vt:lpstr>幻灯片 3</vt:lpstr>
      <vt:lpstr>情境导入 </vt:lpstr>
      <vt:lpstr>学习目标 </vt:lpstr>
      <vt:lpstr>课前预习 </vt:lpstr>
      <vt:lpstr>幻灯片 7</vt:lpstr>
      <vt:lpstr>答案</vt:lpstr>
      <vt:lpstr>疑难解答 </vt:lpstr>
      <vt:lpstr>问题探究1.近代以来，中国在寻求救亡图存的道路上有哪些尝试？</vt:lpstr>
      <vt:lpstr>共同总结</vt:lpstr>
      <vt:lpstr>问题探究2.中国共产党领导中国人民取得了哪些重大成就？</vt:lpstr>
      <vt:lpstr>共同总结</vt:lpstr>
      <vt:lpstr>问题探究3.改革开放以来，中国共产党带领全国人民开辟了什么道路？</vt:lpstr>
      <vt:lpstr>共同总结</vt:lpstr>
      <vt:lpstr>知识结构 </vt:lpstr>
      <vt:lpstr>典例精析 </vt:lpstr>
      <vt:lpstr>答案解析</vt:lpstr>
      <vt:lpstr>幻灯片 19</vt:lpstr>
      <vt:lpstr>答案解析</vt:lpstr>
      <vt:lpstr>幻灯片 21</vt:lpstr>
      <vt:lpstr>答案解析</vt:lpstr>
      <vt:lpstr>课后训练 </vt:lpstr>
      <vt:lpstr>幻灯片 24</vt:lpstr>
      <vt:lpstr>幻灯片 25</vt:lpstr>
      <vt:lpstr>幻灯片 26</vt:lpstr>
      <vt:lpstr>幻灯片 27</vt:lpstr>
      <vt:lpstr>答案</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2018-01-02T04:09:00Z</dcterms:created>
  <dcterms:modified xsi:type="dcterms:W3CDTF">2019-02-18T03:55:14Z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2052-10.1.0.7616</vt:lpwstr>
  </property>
</Properties>
</file>