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77" r:id="rId2"/>
    <p:sldId id="256" r:id="rId3"/>
    <p:sldId id="258" r:id="rId4"/>
    <p:sldId id="259" r:id="rId5"/>
    <p:sldId id="260" r:id="rId6"/>
    <p:sldId id="261" r:id="rId7"/>
    <p:sldId id="278" r:id="rId8"/>
    <p:sldId id="268" r:id="rId9"/>
    <p:sldId id="262" r:id="rId10"/>
    <p:sldId id="263" r:id="rId11"/>
    <p:sldId id="279" r:id="rId12"/>
    <p:sldId id="264" r:id="rId13"/>
    <p:sldId id="280" r:id="rId14"/>
    <p:sldId id="281" r:id="rId15"/>
    <p:sldId id="269" r:id="rId16"/>
    <p:sldId id="265" r:id="rId17"/>
    <p:sldId id="266" r:id="rId18"/>
    <p:sldId id="282" r:id="rId19"/>
    <p:sldId id="283" r:id="rId20"/>
    <p:sldId id="284" r:id="rId21"/>
    <p:sldId id="285" r:id="rId22"/>
    <p:sldId id="270" r:id="rId23"/>
    <p:sldId id="267" r:id="rId24"/>
    <p:sldId id="286" r:id="rId25"/>
    <p:sldId id="287" r:id="rId26"/>
    <p:sldId id="288" r:id="rId27"/>
    <p:sldId id="289" r:id="rId28"/>
    <p:sldId id="290" r:id="rId29"/>
  </p:sldIdLst>
  <p:sldSz cx="12192000" cy="6858000"/>
  <p:notesSz cx="7104063" cy="10234613"/>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866" autoAdjust="0"/>
  </p:normalViewPr>
  <p:slideViewPr>
    <p:cSldViewPr snapToGrid="0">
      <p:cViewPr>
        <p:scale>
          <a:sx n="66" d="100"/>
          <a:sy n="66" d="100"/>
        </p:scale>
        <p:origin x="-1446" y="-3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仅标题">
    <p:spTree>
      <p:nvGrpSpPr>
        <p:cNvPr id="1" name=""/>
        <p:cNvGrpSpPr/>
        <p:nvPr/>
      </p:nvGrpSpPr>
      <p:grpSpPr>
        <a:xfrm>
          <a:off x="0" y="0"/>
          <a:ext cx="0" cy="0"/>
          <a:chOff x="0" y="0"/>
          <a:chExt cx="0" cy="0"/>
        </a:xfrm>
      </p:grpSpPr>
      <p:pic>
        <p:nvPicPr>
          <p:cNvPr id="4" name="Picture 2" descr="C:\Documents and Settings\Administrator\桌面\复件 (4) 复件 4\ba8d822b65905f90.jpg"/>
          <p:cNvPicPr>
            <a:picLocks noChangeAspect="1" noChangeArrowheads="1"/>
          </p:cNvPicPr>
          <p:nvPr/>
        </p:nvPicPr>
        <p:blipFill>
          <a:blip r:embed="rId2"/>
          <a:srcRect/>
          <a:stretch>
            <a:fillRect/>
          </a:stretch>
        </p:blipFill>
        <p:spPr bwMode="auto">
          <a:xfrm>
            <a:off x="-14288" y="-7938"/>
            <a:ext cx="12206288" cy="6865938"/>
          </a:xfrm>
          <a:prstGeom prst="rect">
            <a:avLst/>
          </a:prstGeom>
          <a:noFill/>
          <a:ln w="9525">
            <a:noFill/>
            <a:miter lim="800000"/>
            <a:headEnd/>
            <a:tailEnd/>
          </a:ln>
        </p:spPr>
      </p:pic>
      <p:cxnSp>
        <p:nvCxnSpPr>
          <p:cNvPr id="5" name="直接连接符 7"/>
          <p:cNvCxnSpPr/>
          <p:nvPr/>
        </p:nvCxnSpPr>
        <p:spPr>
          <a:xfrm>
            <a:off x="1992313" y="3716338"/>
            <a:ext cx="25304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1847528" y="2745814"/>
            <a:ext cx="7056784" cy="904863"/>
          </a:xfrm>
          <a:prstGeom prst="rect">
            <a:avLst/>
          </a:prstGeom>
        </p:spPr>
        <p:txBody>
          <a:bodyPr anchor="b">
            <a:normAutofit/>
          </a:bodyPr>
          <a:lstStyle>
            <a:lvl1pPr>
              <a:defRPr>
                <a:solidFill>
                  <a:schemeClr val="tx1">
                    <a:lumMod val="75000"/>
                    <a:lumOff val="25000"/>
                  </a:schemeClr>
                </a:solidFill>
              </a:defRPr>
            </a:lvl1pPr>
          </a:lstStyle>
          <a:p>
            <a:r>
              <a:rPr lang="zh-CN" altLang="en-US" dirty="0"/>
              <a:t>单击此处编辑母版标题样式</a:t>
            </a:r>
          </a:p>
        </p:txBody>
      </p:sp>
      <p:sp>
        <p:nvSpPr>
          <p:cNvPr id="10" name="内容占位符 9"/>
          <p:cNvSpPr>
            <a:spLocks noGrp="1"/>
          </p:cNvSpPr>
          <p:nvPr>
            <p:ph sz="quarter" idx="13"/>
          </p:nvPr>
        </p:nvSpPr>
        <p:spPr>
          <a:xfrm>
            <a:off x="1847874" y="3748087"/>
            <a:ext cx="7056438" cy="535531"/>
          </a:xfrm>
          <a:prstGeom prst="rect">
            <a:avLst/>
          </a:prstGeom>
        </p:spPr>
        <p:txBody>
          <a:bodyPr>
            <a:normAutofit/>
          </a:bodyPr>
          <a:lstStyle>
            <a:lvl1pPr marL="0" indent="0">
              <a:buNone/>
              <a:defRPr>
                <a:solidFill>
                  <a:schemeClr val="tx1">
                    <a:lumMod val="65000"/>
                    <a:lumOff val="35000"/>
                  </a:schemeClr>
                </a:solidFill>
              </a:defRPr>
            </a:lvl1pPr>
          </a:lstStyle>
          <a:p>
            <a:pPr lvl="0"/>
            <a:r>
              <a:rPr lang="zh-CN" altLang="en-US" dirty="0"/>
              <a:t>单击此处编辑母版文本样式</a:t>
            </a:r>
          </a:p>
        </p:txBody>
      </p:sp>
      <p:sp>
        <p:nvSpPr>
          <p:cNvPr id="6" name="日期占位符 2"/>
          <p:cNvSpPr>
            <a:spLocks noGrp="1"/>
          </p:cNvSpPr>
          <p:nvPr>
            <p:ph type="dt" sz="half" idx="14"/>
          </p:nvPr>
        </p:nvSpPr>
        <p:spPr>
          <a:xfrm>
            <a:off x="838200" y="6356350"/>
            <a:ext cx="2743200" cy="365125"/>
          </a:xfrm>
          <a:prstGeom prst="rect">
            <a:avLst/>
          </a:prstGeom>
        </p:spPr>
        <p:txBody>
          <a:bodyPr/>
          <a:lstStyle>
            <a:lvl1pPr>
              <a:defRPr/>
            </a:lvl1pPr>
          </a:lstStyle>
          <a:p>
            <a:pPr>
              <a:defRPr/>
            </a:pPr>
            <a:fld id="{60E14784-A355-4744-9B51-AFA533D60E45}" type="datetimeFigureOut">
              <a:rPr lang="zh-CN" altLang="en-US"/>
              <a:pPr>
                <a:defRPr/>
              </a:pPr>
              <a:t>2019/2/18</a:t>
            </a:fld>
            <a:endParaRPr lang="zh-CN" altLang="en-US"/>
          </a:p>
        </p:txBody>
      </p:sp>
      <p:sp>
        <p:nvSpPr>
          <p:cNvPr id="7" name="页脚占位符 3"/>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A0DA2099-5AA7-4D39-BBB2-FC3EEBC33012}" type="slidenum">
              <a:rPr lang="zh-CN" altLang="en-US"/>
              <a:pPr>
                <a:defRPr/>
              </a:pPr>
              <a:t>‹#›</a:t>
            </a:fld>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3" name="日期占位符 3"/>
          <p:cNvSpPr>
            <a:spLocks noGrp="1"/>
          </p:cNvSpPr>
          <p:nvPr>
            <p:ph type="dt" sz="half" idx="14"/>
          </p:nvPr>
        </p:nvSpPr>
        <p:spPr>
          <a:xfrm>
            <a:off x="838200" y="6356350"/>
            <a:ext cx="2743200" cy="365125"/>
          </a:xfrm>
          <a:prstGeom prst="rect">
            <a:avLst/>
          </a:prstGeom>
        </p:spPr>
        <p:txBody>
          <a:bodyPr/>
          <a:lstStyle>
            <a:lvl1pPr>
              <a:defRPr/>
            </a:lvl1pPr>
          </a:lstStyle>
          <a:p>
            <a:pPr>
              <a:defRPr/>
            </a:pPr>
            <a:fld id="{B948F079-E574-4763-B703-BD3258E284F6}" type="datetimeFigureOut">
              <a:rPr lang="zh-CN" altLang="en-US"/>
              <a:pPr>
                <a:defRPr/>
              </a:pPr>
              <a:t>2019/2/18</a:t>
            </a:fld>
            <a:endParaRPr lang="zh-CN" altLang="en-US"/>
          </a:p>
        </p:txBody>
      </p:sp>
      <p:sp>
        <p:nvSpPr>
          <p:cNvPr id="4" name="页脚占位符 4"/>
          <p:cNvSpPr>
            <a:spLocks noGrp="1"/>
          </p:cNvSpPr>
          <p:nvPr>
            <p:ph type="ftr" sz="quarter" idx="15"/>
          </p:nvPr>
        </p:nvSpPr>
        <p:spPr>
          <a:xfrm>
            <a:off x="4038600" y="6356350"/>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6"/>
          </p:nvPr>
        </p:nvSpPr>
        <p:spPr>
          <a:xfrm>
            <a:off x="8610600" y="6356350"/>
            <a:ext cx="2743200" cy="365125"/>
          </a:xfrm>
          <a:prstGeom prst="rect">
            <a:avLst/>
          </a:prstGeom>
        </p:spPr>
        <p:txBody>
          <a:bodyPr/>
          <a:lstStyle>
            <a:lvl1pPr>
              <a:defRPr/>
            </a:lvl1pPr>
          </a:lstStyle>
          <a:p>
            <a:pPr>
              <a:defRPr/>
            </a:pPr>
            <a:fld id="{4FE68C88-3C85-4FAB-A6E7-6ED183E3A139}" type="slidenum">
              <a:rPr lang="zh-CN" altLang="en-US"/>
              <a:pPr>
                <a:defRPr/>
              </a:pPr>
              <a:t>‹#›</a:t>
            </a:fld>
            <a:endParaRPr lang="zh-CN" alt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61" r:id="rId12"/>
    <p:sldLayoutId id="2147483652" r:id="rId13"/>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标题 1"/>
          <p:cNvSpPr>
            <a:spLocks noGrp="1"/>
          </p:cNvSpPr>
          <p:nvPr>
            <p:ph type="ctrTitle"/>
          </p:nvPr>
        </p:nvSpPr>
        <p:spPr/>
        <p:txBody>
          <a:bodyPr/>
          <a:lstStyle/>
          <a:p>
            <a:endParaRPr lang="zh-CN" altLang="en-US" smtClean="0"/>
          </a:p>
        </p:txBody>
      </p:sp>
      <p:sp>
        <p:nvSpPr>
          <p:cNvPr id="3" name="副标题 2"/>
          <p:cNvSpPr>
            <a:spLocks noGrp="1"/>
          </p:cNvSpPr>
          <p:nvPr>
            <p:ph type="subTitle" idx="1"/>
          </p:nvPr>
        </p:nvSpPr>
        <p:spPr/>
        <p:txBody>
          <a:bodyPr rtlCol="0"/>
          <a:lstStyle/>
          <a:p>
            <a:pPr fontAlgn="auto">
              <a:spcAft>
                <a:spcPts val="0"/>
              </a:spcAft>
              <a:buFont typeface="Arial" panose="020B0604020202020204" pitchFamily="34" charset="0"/>
              <a:buNone/>
              <a:defRPr/>
            </a:pPr>
            <a:endParaRPr lang="zh-CN" altLang="en-US"/>
          </a:p>
        </p:txBody>
      </p:sp>
      <p:pic>
        <p:nvPicPr>
          <p:cNvPr id="12291" name="图片 3"/>
          <p:cNvPicPr>
            <a:picLocks noChangeAspect="1"/>
          </p:cNvPicPr>
          <p:nvPr/>
        </p:nvPicPr>
        <p:blipFill>
          <a:blip r:embed="rId3"/>
          <a:srcRect/>
          <a:stretch>
            <a:fillRect/>
          </a:stretch>
        </p:blipFill>
        <p:spPr bwMode="auto">
          <a:xfrm>
            <a:off x="-41275" y="-17463"/>
            <a:ext cx="12233275" cy="7416801"/>
          </a:xfrm>
          <a:prstGeom prst="rect">
            <a:avLst/>
          </a:prstGeom>
          <a:noFill/>
          <a:ln w="9525">
            <a:noFill/>
            <a:miter lim="800000"/>
            <a:headEnd/>
            <a:tailEnd/>
          </a:ln>
        </p:spPr>
      </p:pic>
    </p:spTree>
    <p:custDataLst>
      <p:tags r:id="rId1"/>
    </p:custDataLst>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z="4000" smtClean="0"/>
              <a:t>问题探究</a:t>
            </a:r>
            <a:r>
              <a:rPr lang="en-US" altLang="zh-CN" sz="4000" smtClean="0"/>
              <a:t>1.</a:t>
            </a:r>
            <a:r>
              <a:rPr lang="zh-CN" altLang="en-US" sz="4000" smtClean="0"/>
              <a:t>中国全面加快融入世界的步伐表现在哪里？</a:t>
            </a:r>
          </a:p>
        </p:txBody>
      </p:sp>
      <p:sp>
        <p:nvSpPr>
          <p:cNvPr id="20482" name="内容占位符 2"/>
          <p:cNvSpPr>
            <a:spLocks noGrp="1"/>
          </p:cNvSpPr>
          <p:nvPr>
            <p:ph idx="1"/>
          </p:nvPr>
        </p:nvSpPr>
        <p:spPr/>
        <p:txBody>
          <a:bodyPr/>
          <a:lstStyle/>
          <a:p>
            <a:r>
              <a:rPr lang="zh-CN" altLang="en-US" sz="4000" smtClean="0">
                <a:solidFill>
                  <a:srgbClr val="FF0000"/>
                </a:solidFill>
                <a:sym typeface="黑体" pitchFamily="2" charset="-122"/>
              </a:rPr>
              <a:t>指导学生分组结合自己的实际展开讨论。</a:t>
            </a:r>
          </a:p>
          <a:p>
            <a:endParaRPr lang="zh-CN" altLang="en-US" sz="4000" smtClean="0"/>
          </a:p>
        </p:txBody>
      </p:sp>
    </p:spTree>
    <p:custDataLst>
      <p:tags r:id="rId1"/>
    </p:custDataLst>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p:cNvSpPr>
          <p:nvPr>
            <p:ph type="title"/>
          </p:nvPr>
        </p:nvSpPr>
        <p:spPr/>
        <p:txBody>
          <a:bodyPr/>
          <a:lstStyle/>
          <a:p>
            <a:r>
              <a:rPr lang="zh-CN" altLang="en-US" smtClean="0"/>
              <a:t>共同总结</a:t>
            </a:r>
          </a:p>
        </p:txBody>
      </p:sp>
      <p:sp>
        <p:nvSpPr>
          <p:cNvPr id="31747" name="Rectangle 3"/>
          <p:cNvSpPr>
            <a:spLocks noGrp="1"/>
          </p:cNvSpPr>
          <p:nvPr>
            <p:ph idx="1"/>
          </p:nvPr>
        </p:nvSpPr>
        <p:spPr/>
        <p:txBody>
          <a:bodyPr/>
          <a:lstStyle/>
          <a:p>
            <a:r>
              <a:rPr lang="zh-CN" altLang="en-US" smtClean="0"/>
              <a:t>随着世界多极化、经济全球化的深入发展，文化多样化、社会信息化的持续推进，中国在世界舞台上扮演着越来越重要的角色。从吸收外国的资金、技术、管理和人才，发展到积极开拓国际市场、积极参与国际竞争，从“不结盟”到纵横捭阖的大国外交和“亲、诚、惠、容”的周边外交，中国正以充满活力的姿态，在全球发展和重大国际事务中发挥着越来越重要的作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5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r>
              <a:rPr lang="zh-CN" altLang="en-US" sz="4000" smtClean="0"/>
              <a:t>问题探究</a:t>
            </a:r>
            <a:r>
              <a:rPr lang="en-US" altLang="zh-CN" sz="4000" smtClean="0"/>
              <a:t>2.</a:t>
            </a:r>
            <a:r>
              <a:rPr lang="zh-CN" altLang="en-US" sz="4000" smtClean="0"/>
              <a:t>中国坚持走和平发展道路表现在哪里？</a:t>
            </a:r>
          </a:p>
        </p:txBody>
      </p:sp>
      <p:sp>
        <p:nvSpPr>
          <p:cNvPr id="21506" name="内容占位符 2"/>
          <p:cNvSpPr>
            <a:spLocks noGrp="1"/>
          </p:cNvSpPr>
          <p:nvPr>
            <p:ph idx="1"/>
          </p:nvPr>
        </p:nvSpPr>
        <p:spPr/>
        <p:txBody>
          <a:bodyPr/>
          <a:lstStyle/>
          <a:p>
            <a:r>
              <a:rPr lang="zh-CN" altLang="en-US" sz="4400" smtClean="0">
                <a:solidFill>
                  <a:srgbClr val="FF0000"/>
                </a:solidFill>
                <a:sym typeface="黑体" pitchFamily="2" charset="-122"/>
              </a:rPr>
              <a:t>指导学生分组结合自己的实际展开讨论。</a:t>
            </a:r>
          </a:p>
          <a:p>
            <a:endParaRPr lang="zh-CN" altLang="en-US" sz="4400" smtClean="0"/>
          </a:p>
        </p:txBody>
      </p:sp>
    </p:spTree>
    <p:custDataLst>
      <p:tags r:id="rId1"/>
    </p:custDataLst>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p:cNvSpPr>
          <p:nvPr>
            <p:ph type="title"/>
          </p:nvPr>
        </p:nvSpPr>
        <p:spPr/>
        <p:txBody>
          <a:bodyPr/>
          <a:lstStyle/>
          <a:p>
            <a:r>
              <a:rPr lang="zh-CN" altLang="en-US" smtClean="0"/>
              <a:t>共同总结</a:t>
            </a:r>
          </a:p>
        </p:txBody>
      </p:sp>
      <p:sp>
        <p:nvSpPr>
          <p:cNvPr id="32771" name="Rectangle 3"/>
          <p:cNvSpPr>
            <a:spLocks noGrp="1"/>
          </p:cNvSpPr>
          <p:nvPr>
            <p:ph idx="1"/>
          </p:nvPr>
        </p:nvSpPr>
        <p:spPr/>
        <p:txBody>
          <a:bodyPr/>
          <a:lstStyle/>
          <a:p>
            <a:r>
              <a:rPr lang="zh-CN" altLang="en-US" smtClean="0"/>
              <a:t>我国坚定奉行独立自主的和平外交政策，尊重各国人民自主选择发展道路的权利，维护国际公平正义，反对把自己的意志强加于人，反对干涉别国内政，反对以强凌弱。中国发展不对任何国家构成威胁。中国无论发展到什么程度，永远不称霸，永远不搞扩张。中国主张，各国人民同心协力，构建人类命运共同体，建设持久和平、普遍安全、共同繁荣、开放包容、清洁美丽的世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calcmode="lin" valueType="num">
                                      <p:cBhvr additive="base">
                                        <p:cTn id="7" dur="5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zh-CN" altLang="en-US" sz="4000" smtClean="0"/>
              <a:t>问题探究</a:t>
            </a:r>
            <a:r>
              <a:rPr lang="en-US" altLang="zh-CN" sz="4000" smtClean="0"/>
              <a:t>3.</a:t>
            </a:r>
            <a:r>
              <a:rPr lang="zh-CN" altLang="en-US" sz="4000" smtClean="0"/>
              <a:t>怎样理解我国坚决维护国家的核心利益？</a:t>
            </a:r>
          </a:p>
        </p:txBody>
      </p:sp>
      <p:sp>
        <p:nvSpPr>
          <p:cNvPr id="33795" name="Rectangle 3"/>
          <p:cNvSpPr>
            <a:spLocks noGrp="1"/>
          </p:cNvSpPr>
          <p:nvPr>
            <p:ph idx="1"/>
          </p:nvPr>
        </p:nvSpPr>
        <p:spPr/>
        <p:txBody>
          <a:bodyPr/>
          <a:lstStyle/>
          <a:p>
            <a:r>
              <a:rPr lang="zh-CN" altLang="en-US" sz="4400" smtClean="0">
                <a:solidFill>
                  <a:srgbClr val="FF0000"/>
                </a:solidFill>
                <a:sym typeface="黑体" pitchFamily="2" charset="-122"/>
              </a:rPr>
              <a:t>指导学生分组结合自己的实际展开讨论。</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r>
              <a:rPr lang="zh-CN" altLang="en-US" smtClean="0"/>
              <a:t>共同总结</a:t>
            </a:r>
          </a:p>
        </p:txBody>
      </p:sp>
      <p:sp>
        <p:nvSpPr>
          <p:cNvPr id="22530" name="内容占位符 2"/>
          <p:cNvSpPr>
            <a:spLocks noGrp="1"/>
          </p:cNvSpPr>
          <p:nvPr>
            <p:ph idx="1"/>
          </p:nvPr>
        </p:nvSpPr>
        <p:spPr/>
        <p:txBody>
          <a:bodyPr/>
          <a:lstStyle/>
          <a:p>
            <a:r>
              <a:rPr lang="zh-CN" altLang="en-US" sz="3600" smtClean="0">
                <a:solidFill>
                  <a:schemeClr val="tx2"/>
                </a:solidFill>
              </a:rPr>
              <a:t>中国坚定不移走和平发展道路，但决不能放弃正当权益，决不能牺牲国家核心利益。中国决不会以牺牲别国利益为代价来发展自己，也决不放弃自己的正当权益，任何人不要幻想让中国吞下损害自身利益的苦果。</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zh-CN" smtClean="0">
                <a:solidFill>
                  <a:srgbClr val="B8650A"/>
                </a:solidFill>
                <a:sym typeface="+mn-ea"/>
              </a:rPr>
              <a:t>知识结构</a:t>
            </a:r>
            <a:r>
              <a:rPr lang="zh-CN" altLang="zh-CN" smtClean="0">
                <a:solidFill>
                  <a:srgbClr val="B8650A"/>
                </a:solidFill>
              </a:rPr>
              <a:t/>
            </a:r>
            <a:br>
              <a:rPr lang="zh-CN" altLang="zh-CN" smtClean="0">
                <a:solidFill>
                  <a:srgbClr val="B8650A"/>
                </a:solidFill>
              </a:rPr>
            </a:br>
            <a:endParaRPr lang="zh-CN" altLang="en-US" smtClean="0"/>
          </a:p>
        </p:txBody>
      </p:sp>
      <p:pic>
        <p:nvPicPr>
          <p:cNvPr id="23556" name="图片 2"/>
          <p:cNvPicPr>
            <a:picLocks noGrp="1" noChangeAspect="1" noChangeArrowheads="1"/>
          </p:cNvPicPr>
          <p:nvPr>
            <p:ph idx="1"/>
          </p:nvPr>
        </p:nvPicPr>
        <p:blipFill>
          <a:blip r:embed="rId3"/>
          <a:srcRect/>
          <a:stretch>
            <a:fillRect/>
          </a:stretch>
        </p:blipFill>
        <p:spPr>
          <a:xfrm>
            <a:off x="276225" y="1958975"/>
            <a:ext cx="11433175" cy="3246438"/>
          </a:xfrm>
          <a:noFill/>
        </p:spPr>
      </p:pic>
    </p:spTree>
    <p:custDataLst>
      <p:tags r:id="rId1"/>
    </p:custDataLst>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zh-CN" smtClean="0">
                <a:sym typeface="宋体" charset="-122"/>
              </a:rPr>
              <a:t>典例精析</a:t>
            </a:r>
            <a:br>
              <a:rPr lang="zh-CN" altLang="zh-CN" smtClean="0">
                <a:sym typeface="宋体" charset="-122"/>
              </a:rPr>
            </a:br>
            <a:endParaRPr lang="zh-CN" altLang="en-US" smtClean="0"/>
          </a:p>
        </p:txBody>
      </p:sp>
      <p:sp>
        <p:nvSpPr>
          <p:cNvPr id="24578" name="内容占位符 2"/>
          <p:cNvSpPr>
            <a:spLocks noGrp="1"/>
          </p:cNvSpPr>
          <p:nvPr>
            <p:ph idx="1"/>
          </p:nvPr>
        </p:nvSpPr>
        <p:spPr>
          <a:xfrm>
            <a:off x="352425" y="1281113"/>
            <a:ext cx="11001375" cy="4895850"/>
          </a:xfrm>
        </p:spPr>
        <p:txBody>
          <a:bodyPr/>
          <a:lstStyle/>
          <a:p>
            <a:r>
              <a:rPr lang="zh-CN" altLang="en-US" smtClean="0"/>
              <a:t>例</a:t>
            </a:r>
            <a:r>
              <a:rPr lang="en-US" altLang="zh-CN" smtClean="0"/>
              <a:t>1</a:t>
            </a:r>
            <a:r>
              <a:rPr lang="zh-CN" altLang="en-US" smtClean="0"/>
              <a:t>、（</a:t>
            </a:r>
            <a:r>
              <a:rPr lang="en-US" altLang="zh-CN" smtClean="0"/>
              <a:t>2018</a:t>
            </a:r>
            <a:r>
              <a:rPr lang="zh-CN" altLang="en-US" smtClean="0"/>
              <a:t>年重庆</a:t>
            </a:r>
            <a:r>
              <a:rPr lang="en-US" altLang="zh-CN" smtClean="0"/>
              <a:t>B</a:t>
            </a:r>
            <a:r>
              <a:rPr lang="zh-CN" altLang="en-US" smtClean="0"/>
              <a:t>卷）</a:t>
            </a:r>
            <a:r>
              <a:rPr lang="en-US" altLang="zh-CN" smtClean="0"/>
              <a:t>2018 </a:t>
            </a:r>
            <a:r>
              <a:rPr lang="zh-CN" altLang="en-US" smtClean="0"/>
              <a:t>年博鳌亚洲论坛年会期间，国际社会热议中国发展：联合国秘书长古特雷斯表示</a:t>
            </a:r>
            <a:r>
              <a:rPr lang="en-US" altLang="zh-CN" smtClean="0"/>
              <a:t>,</a:t>
            </a:r>
            <a:r>
              <a:rPr lang="zh-CN" altLang="en-US" smtClean="0"/>
              <a:t>相信中国会帮助世界实现共同繁荣，“一带一路”倡议就是坚持合作与发展的最好体现</a:t>
            </a:r>
            <a:r>
              <a:rPr lang="en-US" altLang="zh-CN" smtClean="0"/>
              <a:t>;</a:t>
            </a:r>
            <a:r>
              <a:rPr lang="zh-CN" altLang="en-US" smtClean="0"/>
              <a:t>美国学者苏拉布</a:t>
            </a:r>
            <a:r>
              <a:rPr lang="en-US" altLang="zh-CN" smtClean="0"/>
              <a:t>·</a:t>
            </a:r>
            <a:r>
              <a:rPr lang="zh-CN" altLang="en-US" smtClean="0"/>
              <a:t>古普塔认为，在全球经济发展中，中国作为地区和世界经济稳定器的作用将进一步凸显</a:t>
            </a:r>
            <a:r>
              <a:rPr lang="en-US" altLang="zh-CN" smtClean="0"/>
              <a:t>……</a:t>
            </a:r>
            <a:r>
              <a:rPr lang="zh-CN" altLang="en-US" smtClean="0"/>
              <a:t>以上材料说明（    ）</a:t>
            </a:r>
          </a:p>
          <a:p>
            <a:r>
              <a:rPr lang="en-US" altLang="zh-CN" smtClean="0"/>
              <a:t>A</a:t>
            </a:r>
            <a:r>
              <a:rPr lang="zh-CN" altLang="en-US" smtClean="0"/>
              <a:t>．我国已经成为现代化强国</a:t>
            </a:r>
          </a:p>
          <a:p>
            <a:r>
              <a:rPr lang="en-US" altLang="zh-CN" smtClean="0"/>
              <a:t>B</a:t>
            </a:r>
            <a:r>
              <a:rPr lang="zh-CN" altLang="en-US" smtClean="0"/>
              <a:t>．中国是一个爱好和平、善于合作、负责任的大国</a:t>
            </a:r>
          </a:p>
          <a:p>
            <a:r>
              <a:rPr lang="en-US" altLang="zh-CN" smtClean="0"/>
              <a:t>C</a:t>
            </a:r>
            <a:r>
              <a:rPr lang="zh-CN" altLang="en-US" smtClean="0"/>
              <a:t>．在和平与发展中，中国成为了世界经济的主导力量</a:t>
            </a:r>
          </a:p>
          <a:p>
            <a:r>
              <a:rPr lang="en-US" altLang="zh-CN" smtClean="0"/>
              <a:t>D</a:t>
            </a:r>
            <a:r>
              <a:rPr lang="zh-CN" altLang="en-US" smtClean="0"/>
              <a:t>．中国的“一带一路”倡议帮助世界经济实现了共同繁荣</a:t>
            </a:r>
          </a:p>
        </p:txBody>
      </p:sp>
    </p:spTree>
    <p:custDataLst>
      <p:tags r:id="rId1"/>
    </p:custDataLst>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zh-CN" altLang="en-US" smtClean="0"/>
              <a:t>答案解析</a:t>
            </a:r>
          </a:p>
        </p:txBody>
      </p:sp>
      <p:sp>
        <p:nvSpPr>
          <p:cNvPr id="34819" name="Rectangle 3"/>
          <p:cNvSpPr>
            <a:spLocks noGrp="1"/>
          </p:cNvSpPr>
          <p:nvPr>
            <p:ph idx="1"/>
          </p:nvPr>
        </p:nvSpPr>
        <p:spPr/>
        <p:txBody>
          <a:bodyPr/>
          <a:lstStyle/>
          <a:p>
            <a:r>
              <a:rPr lang="zh-CN" altLang="en-US" smtClean="0">
                <a:solidFill>
                  <a:schemeClr val="tx2"/>
                </a:solidFill>
              </a:rPr>
              <a:t>答案：</a:t>
            </a:r>
            <a:r>
              <a:rPr lang="en-US" altLang="zh-CN" smtClean="0">
                <a:solidFill>
                  <a:schemeClr val="tx2"/>
                </a:solidFill>
              </a:rPr>
              <a:t>B</a:t>
            </a:r>
          </a:p>
          <a:p>
            <a:r>
              <a:rPr lang="en-US" altLang="zh-CN" smtClean="0">
                <a:solidFill>
                  <a:schemeClr val="tx2"/>
                </a:solidFill>
              </a:rPr>
              <a:t>【</a:t>
            </a:r>
            <a:r>
              <a:rPr lang="zh-CN" altLang="en-US" smtClean="0">
                <a:solidFill>
                  <a:schemeClr val="tx2"/>
                </a:solidFill>
              </a:rPr>
              <a:t>解析</a:t>
            </a:r>
            <a:r>
              <a:rPr lang="en-US" altLang="zh-CN" smtClean="0">
                <a:solidFill>
                  <a:schemeClr val="tx2"/>
                </a:solidFill>
              </a:rPr>
              <a:t>】</a:t>
            </a:r>
            <a:r>
              <a:rPr lang="zh-CN" altLang="en-US" smtClean="0">
                <a:solidFill>
                  <a:schemeClr val="tx2"/>
                </a:solidFill>
              </a:rPr>
              <a:t>材料中的事例说明中国是一个和平、合作、负责任的大国。</a:t>
            </a:r>
            <a:r>
              <a:rPr lang="en-US" altLang="zh-CN" smtClean="0">
                <a:solidFill>
                  <a:schemeClr val="tx2"/>
                </a:solidFill>
              </a:rPr>
              <a:t>B</a:t>
            </a:r>
            <a:r>
              <a:rPr lang="zh-CN" altLang="en-US" smtClean="0">
                <a:solidFill>
                  <a:schemeClr val="tx2"/>
                </a:solidFill>
              </a:rPr>
              <a:t>的说法正确且符合题意，应入选。</a:t>
            </a:r>
            <a:r>
              <a:rPr lang="en-US" altLang="zh-CN" smtClean="0">
                <a:solidFill>
                  <a:schemeClr val="tx2"/>
                </a:solidFill>
              </a:rPr>
              <a:t>A</a:t>
            </a:r>
            <a:r>
              <a:rPr lang="zh-CN" altLang="en-US" smtClean="0">
                <a:solidFill>
                  <a:schemeClr val="tx2"/>
                </a:solidFill>
              </a:rPr>
              <a:t>的说法错误，我国到本世纪中叶建成社会主义现代化强国；</a:t>
            </a:r>
            <a:r>
              <a:rPr lang="en-US" altLang="zh-CN" smtClean="0">
                <a:solidFill>
                  <a:schemeClr val="tx2"/>
                </a:solidFill>
              </a:rPr>
              <a:t>C</a:t>
            </a:r>
            <a:r>
              <a:rPr lang="zh-CN" altLang="en-US" smtClean="0">
                <a:solidFill>
                  <a:schemeClr val="tx2"/>
                </a:solidFill>
              </a:rPr>
              <a:t>的说法错误，我国在国际事务中发挥着越来越重要的作用，但不是主导力量；</a:t>
            </a:r>
            <a:r>
              <a:rPr lang="en-US" altLang="zh-CN" smtClean="0">
                <a:solidFill>
                  <a:schemeClr val="tx2"/>
                </a:solidFill>
              </a:rPr>
              <a:t>D</a:t>
            </a:r>
            <a:r>
              <a:rPr lang="zh-CN" altLang="en-US" smtClean="0">
                <a:solidFill>
                  <a:schemeClr val="tx2"/>
                </a:solidFill>
              </a:rPr>
              <a:t>的说法错误，我国的“一带一路”倡议有利于推动世界经济繁荣发展。这三项应排除。故该题选</a:t>
            </a:r>
            <a:r>
              <a:rPr lang="en-US" altLang="zh-CN" smtClean="0">
                <a:solidFill>
                  <a:schemeClr val="tx2"/>
                </a:solidFill>
              </a:rPr>
              <a:t>B</a:t>
            </a:r>
            <a:r>
              <a:rPr lang="zh-CN" altLang="en-US" smtClean="0">
                <a:solidFill>
                  <a:schemeClr val="tx2"/>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9">
                                            <p:txEl>
                                              <p:pRg st="1" end="1"/>
                                            </p:txEl>
                                          </p:spTgt>
                                        </p:tgtEl>
                                        <p:attrNameLst>
                                          <p:attrName>style.visibility</p:attrName>
                                        </p:attrNameLst>
                                      </p:cBhvr>
                                      <p:to>
                                        <p:strVal val="visible"/>
                                      </p:to>
                                    </p:set>
                                    <p:anim calcmode="lin" valueType="num">
                                      <p:cBhvr additive="base">
                                        <p:cTn id="13"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3" name="Rectangle 3"/>
          <p:cNvSpPr>
            <a:spLocks noGrp="1"/>
          </p:cNvSpPr>
          <p:nvPr>
            <p:ph idx="1"/>
          </p:nvPr>
        </p:nvSpPr>
        <p:spPr>
          <a:xfrm>
            <a:off x="468313" y="1066800"/>
            <a:ext cx="10885487" cy="5110163"/>
          </a:xfrm>
        </p:spPr>
        <p:txBody>
          <a:bodyPr/>
          <a:lstStyle/>
          <a:p>
            <a:r>
              <a:rPr lang="zh-CN" altLang="en-US" sz="2800" smtClean="0"/>
              <a:t>例</a:t>
            </a:r>
            <a:r>
              <a:rPr lang="en-US" altLang="zh-CN" sz="2800" smtClean="0"/>
              <a:t>2</a:t>
            </a:r>
            <a:r>
              <a:rPr lang="zh-CN" altLang="en-US" sz="2800" smtClean="0"/>
              <a:t>、（</a:t>
            </a:r>
            <a:r>
              <a:rPr lang="en-US" altLang="zh-CN" sz="2800" smtClean="0"/>
              <a:t>2018</a:t>
            </a:r>
            <a:r>
              <a:rPr lang="zh-CN" altLang="en-US" sz="2800" smtClean="0"/>
              <a:t>年湖北黄冈中考）</a:t>
            </a:r>
            <a:r>
              <a:rPr lang="en-US" altLang="zh-CN" sz="2800" smtClean="0"/>
              <a:t>2018</a:t>
            </a:r>
            <a:r>
              <a:rPr lang="zh-CN" altLang="en-US" sz="2800" smtClean="0"/>
              <a:t>年</a:t>
            </a:r>
            <a:r>
              <a:rPr lang="en-US" altLang="zh-CN" sz="2800" smtClean="0"/>
              <a:t>4</a:t>
            </a:r>
            <a:r>
              <a:rPr lang="zh-CN" altLang="en-US" sz="2800" smtClean="0"/>
              <a:t>月</a:t>
            </a:r>
            <a:r>
              <a:rPr lang="en-US" altLang="zh-CN" sz="2800" smtClean="0"/>
              <a:t>10</a:t>
            </a:r>
            <a:r>
              <a:rPr lang="zh-CN" altLang="en-US" sz="2800" smtClean="0"/>
              <a:t>日</a:t>
            </a:r>
            <a:r>
              <a:rPr lang="en-US" altLang="zh-CN" sz="2800" smtClean="0"/>
              <a:t>,</a:t>
            </a:r>
            <a:r>
              <a:rPr lang="zh-CN" altLang="en-US" sz="2800" smtClean="0"/>
              <a:t>习近平主席在博鳌亚洲论坛</a:t>
            </a:r>
            <a:r>
              <a:rPr lang="en-US" altLang="zh-CN" sz="2800" smtClean="0"/>
              <a:t>2018</a:t>
            </a:r>
            <a:r>
              <a:rPr lang="zh-CN" altLang="en-US" sz="2800" smtClean="0"/>
              <a:t>年年会开幕式上发表了题为</a:t>
            </a:r>
            <a:r>
              <a:rPr lang="en-US" altLang="zh-CN" sz="2800" smtClean="0"/>
              <a:t>《</a:t>
            </a:r>
            <a:r>
              <a:rPr lang="zh-CN" altLang="en-US" sz="2800" smtClean="0"/>
              <a:t>开放共创繁荣创新引领未来</a:t>
            </a:r>
            <a:r>
              <a:rPr lang="en-US" altLang="zh-CN" sz="2800" smtClean="0"/>
              <a:t>》</a:t>
            </a:r>
            <a:r>
              <a:rPr lang="zh-CN" altLang="en-US" sz="2800" smtClean="0"/>
              <a:t>的主旨讲演。“中国改革开放必然成功”“妄自尊大或独善其身只能四处碰壁”“中国开放的大门只会越开越大”“中国不打地缘博弈小算盘</a:t>
            </a:r>
            <a:r>
              <a:rPr lang="en-US" altLang="zh-CN" sz="2800" smtClean="0"/>
              <a:t>,</a:t>
            </a:r>
            <a:r>
              <a:rPr lang="zh-CN" altLang="en-US" sz="2800" smtClean="0"/>
              <a:t>不搞封闭排他小圈子”</a:t>
            </a:r>
            <a:r>
              <a:rPr lang="en-US" altLang="zh-CN" sz="2800" smtClean="0"/>
              <a:t>……</a:t>
            </a:r>
            <a:r>
              <a:rPr lang="zh-CN" altLang="en-US" sz="2800" smtClean="0"/>
              <a:t>习近平主席的讲演回应时代之问</a:t>
            </a:r>
            <a:r>
              <a:rPr lang="en-US" altLang="zh-CN" sz="2800" smtClean="0"/>
              <a:t>,</a:t>
            </a:r>
            <a:r>
              <a:rPr lang="zh-CN" altLang="en-US" sz="2800" smtClean="0"/>
              <a:t>振奋人心</a:t>
            </a:r>
            <a:r>
              <a:rPr lang="en-US" altLang="zh-CN" sz="2800" smtClean="0"/>
              <a:t>,</a:t>
            </a:r>
            <a:r>
              <a:rPr lang="zh-CN" altLang="en-US" sz="2800" smtClean="0"/>
              <a:t>引发世界共鸣。这表明我国（   ）</a:t>
            </a:r>
          </a:p>
          <a:p>
            <a:r>
              <a:rPr lang="zh-CN" altLang="en-US" sz="2800" smtClean="0"/>
              <a:t>①承担大国责任</a:t>
            </a:r>
            <a:r>
              <a:rPr lang="en-US" altLang="zh-CN" sz="2800" smtClean="0"/>
              <a:t>,</a:t>
            </a:r>
            <a:r>
              <a:rPr lang="zh-CN" altLang="en-US" sz="2800" smtClean="0"/>
              <a:t>贡献“中国力量”②展示改革成就</a:t>
            </a:r>
            <a:r>
              <a:rPr lang="en-US" altLang="zh-CN" sz="2800" smtClean="0"/>
              <a:t>,</a:t>
            </a:r>
            <a:r>
              <a:rPr lang="zh-CN" altLang="en-US" sz="2800" smtClean="0"/>
              <a:t>分享“中国经验”</a:t>
            </a:r>
          </a:p>
          <a:p>
            <a:r>
              <a:rPr lang="zh-CN" altLang="en-US" sz="2800" smtClean="0"/>
              <a:t>③注重合作开放</a:t>
            </a:r>
            <a:r>
              <a:rPr lang="en-US" altLang="zh-CN" sz="2800" smtClean="0"/>
              <a:t>,</a:t>
            </a:r>
            <a:r>
              <a:rPr lang="zh-CN" altLang="en-US" sz="2800" smtClean="0"/>
              <a:t>提供“中国方案”④参与全球治理</a:t>
            </a:r>
            <a:r>
              <a:rPr lang="en-US" altLang="zh-CN" sz="2800" smtClean="0"/>
              <a:t>,</a:t>
            </a:r>
            <a:r>
              <a:rPr lang="zh-CN" altLang="en-US" sz="2800" smtClean="0"/>
              <a:t>发出“中国声音”</a:t>
            </a:r>
          </a:p>
          <a:p>
            <a:r>
              <a:rPr lang="en-US" altLang="zh-CN" sz="2800" smtClean="0"/>
              <a:t>A.①②③ B.①③④C.②③④ D.①②③④</a:t>
            </a:r>
            <a:endParaRPr lang="zh-CN" altLang="en-US" sz="2800" smtClean="0"/>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标题 1"/>
          <p:cNvSpPr>
            <a:spLocks noGrp="1"/>
          </p:cNvSpPr>
          <p:nvPr>
            <p:ph type="ctrTitle"/>
          </p:nvPr>
        </p:nvSpPr>
        <p:spPr/>
        <p:txBody>
          <a:bodyPr/>
          <a:lstStyle/>
          <a:p>
            <a:r>
              <a:rPr lang="zh-CN" altLang="en-US" smtClean="0">
                <a:sym typeface="+mn-ea"/>
              </a:rPr>
              <a:t>第3单元放飞美好梦想</a:t>
            </a:r>
            <a:br>
              <a:rPr lang="zh-CN" altLang="en-US" smtClean="0">
                <a:sym typeface="+mn-ea"/>
              </a:rPr>
            </a:br>
            <a:r>
              <a:rPr lang="zh-CN" altLang="en-US" smtClean="0">
                <a:sym typeface="+mn-ea"/>
              </a:rPr>
              <a:t>第5课百年梦寻</a:t>
            </a:r>
            <a:endParaRPr lang="zh-CN" altLang="en-US" smtClean="0"/>
          </a:p>
        </p:txBody>
      </p:sp>
      <p:sp>
        <p:nvSpPr>
          <p:cNvPr id="13314" name="副标题 2"/>
          <p:cNvSpPr>
            <a:spLocks noGrp="1"/>
          </p:cNvSpPr>
          <p:nvPr>
            <p:ph type="subTitle" idx="1"/>
          </p:nvPr>
        </p:nvSpPr>
        <p:spPr/>
        <p:txBody>
          <a:bodyPr/>
          <a:lstStyle/>
          <a:p>
            <a:r>
              <a:rPr lang="en-US" altLang="zh-CN" sz="4400" smtClean="0">
                <a:solidFill>
                  <a:srgbClr val="FF0000"/>
                </a:solidFill>
              </a:rPr>
              <a:t>5.2</a:t>
            </a:r>
            <a:r>
              <a:rPr lang="zh-CN" altLang="en-US" sz="4400" smtClean="0">
                <a:solidFill>
                  <a:srgbClr val="FF0000"/>
                </a:solidFill>
              </a:rPr>
              <a:t>自立于民族之林</a:t>
            </a:r>
          </a:p>
        </p:txBody>
      </p:sp>
    </p:spTree>
    <p:custDataLst>
      <p:tags r:id="rId1"/>
    </p:custDataLst>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zh-CN" altLang="en-US" smtClean="0"/>
              <a:t>答案解析</a:t>
            </a:r>
          </a:p>
        </p:txBody>
      </p:sp>
      <p:sp>
        <p:nvSpPr>
          <p:cNvPr id="36867" name="Rectangle 3"/>
          <p:cNvSpPr>
            <a:spLocks noGrp="1"/>
          </p:cNvSpPr>
          <p:nvPr>
            <p:ph idx="1"/>
          </p:nvPr>
        </p:nvSpPr>
        <p:spPr/>
        <p:txBody>
          <a:bodyPr/>
          <a:lstStyle/>
          <a:p>
            <a:r>
              <a:rPr lang="zh-CN" altLang="en-US" smtClean="0">
                <a:solidFill>
                  <a:schemeClr val="tx2"/>
                </a:solidFill>
              </a:rPr>
              <a:t>答案：</a:t>
            </a:r>
            <a:r>
              <a:rPr lang="en-US" altLang="zh-CN" smtClean="0">
                <a:solidFill>
                  <a:schemeClr val="tx2"/>
                </a:solidFill>
              </a:rPr>
              <a:t>D</a:t>
            </a:r>
          </a:p>
          <a:p>
            <a:r>
              <a:rPr lang="en-US" altLang="zh-CN" smtClean="0">
                <a:solidFill>
                  <a:schemeClr val="tx2"/>
                </a:solidFill>
              </a:rPr>
              <a:t>【</a:t>
            </a:r>
            <a:r>
              <a:rPr lang="zh-CN" altLang="en-US" smtClean="0">
                <a:solidFill>
                  <a:schemeClr val="tx2"/>
                </a:solidFill>
              </a:rPr>
              <a:t>解析</a:t>
            </a:r>
            <a:r>
              <a:rPr lang="en-US" altLang="zh-CN" smtClean="0">
                <a:solidFill>
                  <a:schemeClr val="tx2"/>
                </a:solidFill>
              </a:rPr>
              <a:t>】</a:t>
            </a:r>
            <a:r>
              <a:rPr lang="zh-CN" altLang="en-US" smtClean="0">
                <a:solidFill>
                  <a:schemeClr val="tx2"/>
                </a:solidFill>
              </a:rPr>
              <a:t>依据题文描述，习近平主席在博鳌亚洲论坛</a:t>
            </a:r>
            <a:r>
              <a:rPr lang="en-US" altLang="zh-CN" smtClean="0">
                <a:solidFill>
                  <a:schemeClr val="tx2"/>
                </a:solidFill>
              </a:rPr>
              <a:t>2018</a:t>
            </a:r>
            <a:r>
              <a:rPr lang="zh-CN" altLang="en-US" smtClean="0">
                <a:solidFill>
                  <a:schemeClr val="tx2"/>
                </a:solidFill>
              </a:rPr>
              <a:t>年年会开幕式上发表重要讲话，这凸显了世界舞台上的中国；讲话中，充分肯定了改革开放，彰显了与他国合作的重要性，在积极参与全球治理，承担大国责任等。所以①②③④均符合题意，本题选择</a:t>
            </a:r>
            <a:r>
              <a:rPr lang="en-US" altLang="zh-CN" smtClean="0">
                <a:solidFill>
                  <a:schemeClr val="tx2"/>
                </a:solidFill>
              </a:rPr>
              <a:t>D</a:t>
            </a:r>
            <a:r>
              <a:rPr lang="zh-CN" altLang="en-US" smtClean="0">
                <a:solidFill>
                  <a:schemeClr val="tx2"/>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5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5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3"/>
          <p:cNvSpPr>
            <a:spLocks noGrp="1"/>
          </p:cNvSpPr>
          <p:nvPr>
            <p:ph idx="1"/>
          </p:nvPr>
        </p:nvSpPr>
        <p:spPr>
          <a:xfrm>
            <a:off x="314325" y="620713"/>
            <a:ext cx="11039475" cy="5556250"/>
          </a:xfrm>
        </p:spPr>
        <p:txBody>
          <a:bodyPr/>
          <a:lstStyle/>
          <a:p>
            <a:r>
              <a:rPr lang="zh-CN" altLang="en-US" smtClean="0"/>
              <a:t>例</a:t>
            </a:r>
            <a:r>
              <a:rPr lang="en-US" altLang="zh-CN" smtClean="0"/>
              <a:t>3</a:t>
            </a:r>
            <a:r>
              <a:rPr lang="zh-CN" altLang="en-US" smtClean="0"/>
              <a:t>、（</a:t>
            </a:r>
            <a:r>
              <a:rPr lang="en-US" altLang="zh-CN" smtClean="0"/>
              <a:t>2018</a:t>
            </a:r>
            <a:r>
              <a:rPr lang="zh-CN" altLang="en-US" smtClean="0"/>
              <a:t>年江苏淮安中考）从“一带一路”建设得到沿线国家的积极参与，到构建“人类命运共同体”思想嬴得国际社会的高度赞誉，国际社会越来越期待听到中国声音。这表明（  ）</a:t>
            </a:r>
          </a:p>
          <a:p>
            <a:r>
              <a:rPr lang="en-US" altLang="zh-CN" smtClean="0"/>
              <a:t>A.</a:t>
            </a:r>
            <a:r>
              <a:rPr lang="zh-CN" altLang="en-US" smtClean="0"/>
              <a:t>和平与合作是当今时代的两大主题</a:t>
            </a:r>
            <a:r>
              <a:rPr lang="en-US" altLang="zh-CN" smtClean="0"/>
              <a:t>B.</a:t>
            </a:r>
            <a:r>
              <a:rPr lang="zh-CN" altLang="en-US" smtClean="0"/>
              <a:t>中国已迈人发达国家行列</a:t>
            </a:r>
          </a:p>
          <a:p>
            <a:r>
              <a:rPr lang="en-US" altLang="zh-CN" smtClean="0"/>
              <a:t>C.</a:t>
            </a:r>
            <a:r>
              <a:rPr lang="zh-CN" altLang="en-US" smtClean="0"/>
              <a:t>中国在国际舞台上发挥着主导作用</a:t>
            </a:r>
            <a:r>
              <a:rPr lang="en-US" altLang="zh-CN" smtClean="0"/>
              <a:t>D.</a:t>
            </a:r>
            <a:r>
              <a:rPr lang="zh-CN" altLang="en-US" smtClean="0"/>
              <a:t>中国国际影响力日益增强</a:t>
            </a:r>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mtClean="0"/>
              <a:t>答案解析</a:t>
            </a:r>
          </a:p>
        </p:txBody>
      </p:sp>
      <p:sp>
        <p:nvSpPr>
          <p:cNvPr id="25602" name="内容占位符 2"/>
          <p:cNvSpPr>
            <a:spLocks noGrp="1"/>
          </p:cNvSpPr>
          <p:nvPr>
            <p:ph idx="1"/>
          </p:nvPr>
        </p:nvSpPr>
        <p:spPr/>
        <p:txBody>
          <a:bodyPr/>
          <a:lstStyle/>
          <a:p>
            <a:r>
              <a:rPr lang="zh-CN" altLang="en-US" smtClean="0">
                <a:solidFill>
                  <a:schemeClr val="tx2"/>
                </a:solidFill>
              </a:rPr>
              <a:t>答案：</a:t>
            </a:r>
            <a:r>
              <a:rPr lang="en-US" altLang="zh-CN" smtClean="0">
                <a:solidFill>
                  <a:schemeClr val="tx2"/>
                </a:solidFill>
              </a:rPr>
              <a:t>D</a:t>
            </a:r>
          </a:p>
          <a:p>
            <a:r>
              <a:rPr lang="en-US" altLang="zh-CN" smtClean="0">
                <a:solidFill>
                  <a:schemeClr val="tx2"/>
                </a:solidFill>
              </a:rPr>
              <a:t>【</a:t>
            </a:r>
            <a:r>
              <a:rPr lang="zh-CN" altLang="en-US" smtClean="0">
                <a:solidFill>
                  <a:schemeClr val="tx2"/>
                </a:solidFill>
              </a:rPr>
              <a:t>解析</a:t>
            </a:r>
            <a:r>
              <a:rPr lang="en-US" altLang="zh-CN" smtClean="0">
                <a:solidFill>
                  <a:schemeClr val="tx2"/>
                </a:solidFill>
              </a:rPr>
              <a:t>】</a:t>
            </a:r>
            <a:r>
              <a:rPr lang="zh-CN" altLang="en-US" smtClean="0">
                <a:solidFill>
                  <a:schemeClr val="tx2"/>
                </a:solidFill>
              </a:rPr>
              <a:t>题干描述表明中国积极承担国际责任参与全球治理。意味着中国国际影响力日益增强，故</a:t>
            </a:r>
            <a:r>
              <a:rPr lang="en-US" altLang="zh-CN" smtClean="0">
                <a:solidFill>
                  <a:schemeClr val="tx2"/>
                </a:solidFill>
              </a:rPr>
              <a:t>D</a:t>
            </a:r>
            <a:r>
              <a:rPr lang="zh-CN" altLang="en-US" smtClean="0">
                <a:solidFill>
                  <a:schemeClr val="tx2"/>
                </a:solidFill>
              </a:rPr>
              <a:t>符合题意；</a:t>
            </a:r>
            <a:r>
              <a:rPr lang="en-US" altLang="zh-CN" smtClean="0">
                <a:solidFill>
                  <a:schemeClr val="tx2"/>
                </a:solidFill>
              </a:rPr>
              <a:t>A</a:t>
            </a:r>
            <a:r>
              <a:rPr lang="zh-CN" altLang="en-US" smtClean="0">
                <a:solidFill>
                  <a:schemeClr val="tx2"/>
                </a:solidFill>
              </a:rPr>
              <a:t>与题意不符；</a:t>
            </a:r>
            <a:r>
              <a:rPr lang="en-US" altLang="zh-CN" smtClean="0">
                <a:solidFill>
                  <a:schemeClr val="tx2"/>
                </a:solidFill>
              </a:rPr>
              <a:t>B</a:t>
            </a:r>
            <a:r>
              <a:rPr lang="zh-CN" altLang="en-US" smtClean="0">
                <a:solidFill>
                  <a:schemeClr val="tx2"/>
                </a:solidFill>
              </a:rPr>
              <a:t>错误，中国是发展中国家；</a:t>
            </a:r>
            <a:r>
              <a:rPr lang="en-US" altLang="zh-CN" smtClean="0">
                <a:solidFill>
                  <a:schemeClr val="tx2"/>
                </a:solidFill>
              </a:rPr>
              <a:t>C“</a:t>
            </a:r>
            <a:r>
              <a:rPr lang="zh-CN" altLang="en-US" smtClean="0">
                <a:solidFill>
                  <a:schemeClr val="tx2"/>
                </a:solidFill>
              </a:rPr>
              <a:t>主导作用”错误。</a:t>
            </a:r>
            <a:br>
              <a:rPr lang="zh-CN" altLang="en-US" smtClean="0">
                <a:solidFill>
                  <a:schemeClr val="tx2"/>
                </a:solidFill>
              </a:rPr>
            </a:br>
            <a:r>
              <a:rPr lang="zh-CN" altLang="en-US" smtClean="0">
                <a:solidFill>
                  <a:schemeClr val="tx2"/>
                </a:solidFill>
              </a:rPr>
              <a:t>故选</a:t>
            </a:r>
            <a:r>
              <a:rPr lang="en-US" altLang="zh-CN" smtClean="0">
                <a:solidFill>
                  <a:schemeClr val="tx2"/>
                </a:solidFill>
              </a:rPr>
              <a:t>D</a:t>
            </a:r>
            <a:r>
              <a:rPr lang="zh-CN" altLang="en-US" smtClean="0">
                <a:solidFill>
                  <a:schemeClr val="tx2"/>
                </a:solidFill>
              </a:rPr>
              <a:t>。</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标题 1"/>
          <p:cNvSpPr>
            <a:spLocks noGrp="1"/>
          </p:cNvSpPr>
          <p:nvPr>
            <p:ph type="title"/>
          </p:nvPr>
        </p:nvSpPr>
        <p:spPr/>
        <p:txBody>
          <a:bodyPr/>
          <a:lstStyle/>
          <a:p>
            <a:r>
              <a:rPr lang="zh-CN" altLang="en-US" smtClean="0">
                <a:sym typeface="+mn-ea"/>
              </a:rPr>
              <a:t>课后训练</a:t>
            </a:r>
            <a:r>
              <a:rPr lang="zh-CN" altLang="en-US" smtClean="0"/>
              <a:t/>
            </a:r>
            <a:br>
              <a:rPr lang="zh-CN" altLang="en-US" smtClean="0"/>
            </a:br>
            <a:endParaRPr lang="zh-CN" altLang="en-US" smtClean="0"/>
          </a:p>
        </p:txBody>
      </p:sp>
      <p:sp>
        <p:nvSpPr>
          <p:cNvPr id="26626" name="内容占位符 2"/>
          <p:cNvSpPr>
            <a:spLocks noGrp="1"/>
          </p:cNvSpPr>
          <p:nvPr>
            <p:ph idx="1"/>
          </p:nvPr>
        </p:nvSpPr>
        <p:spPr/>
        <p:txBody>
          <a:bodyPr/>
          <a:lstStyle/>
          <a:p>
            <a:r>
              <a:rPr lang="en-US" altLang="zh-CN" smtClean="0"/>
              <a:t>1</a:t>
            </a:r>
            <a:r>
              <a:rPr lang="zh-CN" altLang="en-US" smtClean="0"/>
              <a:t>、中国在世界舞台上扮演着越来越重要的角色、在全球发展和重大国际事务中发挥着越来越重要的作用。这表现在（       ）</a:t>
            </a:r>
          </a:p>
          <a:p>
            <a:r>
              <a:rPr lang="zh-CN" altLang="en-US" smtClean="0"/>
              <a:t>①积极开拓国际市场②积极参与国际竞争③纵横捭阖的大国外交和④“亲、诚、惠、容”的周边外交</a:t>
            </a:r>
          </a:p>
          <a:p>
            <a:r>
              <a:rPr lang="en-US" altLang="zh-CN" smtClean="0"/>
              <a:t>A.①②③④ B</a:t>
            </a:r>
            <a:r>
              <a:rPr lang="zh-CN" altLang="en-US" smtClean="0"/>
              <a:t>．①②④</a:t>
            </a:r>
            <a:r>
              <a:rPr lang="en-US" altLang="zh-CN" smtClean="0"/>
              <a:t>C</a:t>
            </a:r>
            <a:r>
              <a:rPr lang="zh-CN" altLang="en-US" smtClean="0"/>
              <a:t>．②③④ </a:t>
            </a:r>
            <a:r>
              <a:rPr lang="en-US" altLang="zh-CN" smtClean="0"/>
              <a:t>D</a:t>
            </a:r>
            <a:r>
              <a:rPr lang="zh-CN" altLang="en-US" smtClean="0"/>
              <a:t>．①②③④</a:t>
            </a:r>
          </a:p>
        </p:txBody>
      </p:sp>
      <p:sp>
        <p:nvSpPr>
          <p:cNvPr id="26628" name="Text Box 4"/>
          <p:cNvSpPr txBox="1">
            <a:spLocks noChangeArrowheads="1"/>
          </p:cNvSpPr>
          <p:nvPr/>
        </p:nvSpPr>
        <p:spPr bwMode="auto">
          <a:xfrm>
            <a:off x="6964363" y="2159000"/>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chemeClr val="tx2"/>
                </a:solidFill>
              </a:rPr>
              <a:t>D</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additive="base">
                                        <p:cTn id="7" dur="500" fill="hold"/>
                                        <p:tgtEl>
                                          <p:spTgt spid="26628"/>
                                        </p:tgtEl>
                                        <p:attrNameLst>
                                          <p:attrName>ppt_x</p:attrName>
                                        </p:attrNameLst>
                                      </p:cBhvr>
                                      <p:tavLst>
                                        <p:tav tm="0">
                                          <p:val>
                                            <p:strVal val="#ppt_x"/>
                                          </p:val>
                                        </p:tav>
                                        <p:tav tm="100000">
                                          <p:val>
                                            <p:strVal val="#ppt_x"/>
                                          </p:val>
                                        </p:tav>
                                      </p:tavLst>
                                    </p:anim>
                                    <p:anim calcmode="lin" valueType="num">
                                      <p:cBhvr additive="base">
                                        <p:cTn id="8"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Rectangle 3"/>
          <p:cNvSpPr>
            <a:spLocks noGrp="1"/>
          </p:cNvSpPr>
          <p:nvPr>
            <p:ph idx="1"/>
          </p:nvPr>
        </p:nvSpPr>
        <p:spPr/>
        <p:txBody>
          <a:bodyPr/>
          <a:lstStyle/>
          <a:p>
            <a:r>
              <a:rPr lang="en-US" altLang="zh-CN" smtClean="0"/>
              <a:t>2</a:t>
            </a:r>
            <a:r>
              <a:rPr lang="zh-CN" altLang="en-US" smtClean="0"/>
              <a:t>、中国坚定不移走和平发展道路，但坚决维护国家的核心利益。对此理解正确的是（      ）</a:t>
            </a:r>
          </a:p>
          <a:p>
            <a:r>
              <a:rPr lang="zh-CN" altLang="en-US" smtClean="0"/>
              <a:t>①中国决不能放弃正当权益②中国决不能牺牲国家核心利益③中国决不会以牺牲别国利益为代价来发展自己，也决不放弃自己的正当权益④任何人不要幻想让中国吞下损害自身利益的苦果。</a:t>
            </a:r>
          </a:p>
          <a:p>
            <a:r>
              <a:rPr lang="en-US" altLang="zh-CN" smtClean="0"/>
              <a:t>A.①②④ B</a:t>
            </a:r>
            <a:r>
              <a:rPr lang="zh-CN" altLang="en-US" smtClean="0"/>
              <a:t>．①②③④</a:t>
            </a:r>
            <a:r>
              <a:rPr lang="en-US" altLang="zh-CN" smtClean="0"/>
              <a:t>C</a:t>
            </a:r>
            <a:r>
              <a:rPr lang="zh-CN" altLang="en-US" smtClean="0"/>
              <a:t>．②③④ </a:t>
            </a:r>
            <a:r>
              <a:rPr lang="en-US" altLang="zh-CN" smtClean="0"/>
              <a:t>D</a:t>
            </a:r>
            <a:r>
              <a:rPr lang="zh-CN" altLang="en-US" smtClean="0"/>
              <a:t>．①③④</a:t>
            </a:r>
          </a:p>
        </p:txBody>
      </p:sp>
      <p:sp>
        <p:nvSpPr>
          <p:cNvPr id="38916" name="Text Box 4"/>
          <p:cNvSpPr txBox="1">
            <a:spLocks noChangeArrowheads="1"/>
          </p:cNvSpPr>
          <p:nvPr/>
        </p:nvSpPr>
        <p:spPr bwMode="auto">
          <a:xfrm>
            <a:off x="2665413" y="2100263"/>
            <a:ext cx="1050925" cy="701675"/>
          </a:xfrm>
          <a:prstGeom prst="rect">
            <a:avLst/>
          </a:prstGeom>
          <a:noFill/>
          <a:ln w="9525">
            <a:noFill/>
            <a:miter lim="800000"/>
            <a:headEnd/>
            <a:tailEnd/>
          </a:ln>
          <a:effectLst/>
        </p:spPr>
        <p:txBody>
          <a:bodyPr>
            <a:spAutoFit/>
          </a:bodyPr>
          <a:lstStyle/>
          <a:p>
            <a:pPr>
              <a:spcBef>
                <a:spcPct val="50000"/>
              </a:spcBef>
            </a:pPr>
            <a:r>
              <a:rPr lang="en-US" altLang="zh-CN" sz="4000">
                <a:solidFill>
                  <a:schemeClr val="tx2"/>
                </a:solidFill>
              </a:rPr>
              <a:t>B</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 calcmode="lin" valueType="num">
                                      <p:cBhvr additive="base">
                                        <p:cTn id="7" dur="500" fill="hold"/>
                                        <p:tgtEl>
                                          <p:spTgt spid="38916"/>
                                        </p:tgtEl>
                                        <p:attrNameLst>
                                          <p:attrName>ppt_x</p:attrName>
                                        </p:attrNameLst>
                                      </p:cBhvr>
                                      <p:tavLst>
                                        <p:tav tm="0">
                                          <p:val>
                                            <p:strVal val="#ppt_x"/>
                                          </p:val>
                                        </p:tav>
                                        <p:tav tm="100000">
                                          <p:val>
                                            <p:strVal val="#ppt_x"/>
                                          </p:val>
                                        </p:tav>
                                      </p:tavLst>
                                    </p:anim>
                                    <p:anim calcmode="lin" valueType="num">
                                      <p:cBhvr additive="base">
                                        <p:cTn id="8"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9" name="Rectangle 3"/>
          <p:cNvSpPr>
            <a:spLocks noGrp="1"/>
          </p:cNvSpPr>
          <p:nvPr>
            <p:ph idx="1"/>
          </p:nvPr>
        </p:nvSpPr>
        <p:spPr/>
        <p:txBody>
          <a:bodyPr/>
          <a:lstStyle/>
          <a:p>
            <a:r>
              <a:rPr lang="en-US" altLang="zh-CN" smtClean="0"/>
              <a:t>3</a:t>
            </a:r>
            <a:r>
              <a:rPr lang="zh-CN" altLang="en-US" smtClean="0"/>
              <a:t>、</a:t>
            </a:r>
            <a:r>
              <a:rPr lang="en-US" altLang="zh-CN" smtClean="0"/>
              <a:t>“</a:t>
            </a:r>
            <a:r>
              <a:rPr lang="zh-CN" altLang="en-US" smtClean="0"/>
              <a:t>一带一路”（“丝绸之路经济带”和“海上丝绸之路”的简称），世界上跨度最长的经济走廊，牵连起亚太、欧洲、非洲等多个经济圈。“它是中国发展的双翼，也是中国带动周边国家发展的双翼”。这表明中国（      ）</a:t>
            </a:r>
          </a:p>
          <a:p>
            <a:r>
              <a:rPr lang="en-US" altLang="zh-CN" smtClean="0"/>
              <a:t>A</a:t>
            </a:r>
            <a:r>
              <a:rPr lang="zh-CN" altLang="en-US" smtClean="0"/>
              <a:t>．国际影响力日益提高</a:t>
            </a:r>
          </a:p>
          <a:p>
            <a:r>
              <a:rPr lang="en-US" altLang="zh-CN" smtClean="0"/>
              <a:t>B</a:t>
            </a:r>
            <a:r>
              <a:rPr lang="zh-CN" altLang="en-US" smtClean="0"/>
              <a:t>．是世界上最大的发展中国家</a:t>
            </a:r>
          </a:p>
          <a:p>
            <a:r>
              <a:rPr lang="en-US" altLang="zh-CN" smtClean="0"/>
              <a:t>C</a:t>
            </a:r>
            <a:r>
              <a:rPr lang="zh-CN" altLang="en-US" smtClean="0"/>
              <a:t>．在国际舞台上起着决定性的作用  </a:t>
            </a:r>
          </a:p>
          <a:p>
            <a:r>
              <a:rPr lang="en-US" altLang="zh-CN" smtClean="0"/>
              <a:t>D</a:t>
            </a:r>
            <a:r>
              <a:rPr lang="zh-CN" altLang="en-US" smtClean="0"/>
              <a:t>．已实现发达国家水平的经济目标</a:t>
            </a:r>
          </a:p>
        </p:txBody>
      </p:sp>
      <p:sp>
        <p:nvSpPr>
          <p:cNvPr id="39940" name="Text Box 4"/>
          <p:cNvSpPr txBox="1">
            <a:spLocks noChangeArrowheads="1"/>
          </p:cNvSpPr>
          <p:nvPr/>
        </p:nvSpPr>
        <p:spPr bwMode="auto">
          <a:xfrm>
            <a:off x="9201377" y="3311753"/>
            <a:ext cx="1050925" cy="701675"/>
          </a:xfrm>
          <a:prstGeom prst="rect">
            <a:avLst/>
          </a:prstGeom>
          <a:noFill/>
          <a:ln w="9525">
            <a:noFill/>
            <a:miter lim="800000"/>
            <a:headEnd/>
            <a:tailEnd/>
          </a:ln>
          <a:effectLst/>
        </p:spPr>
        <p:txBody>
          <a:bodyPr>
            <a:spAutoFit/>
          </a:bodyPr>
          <a:lstStyle/>
          <a:p>
            <a:pPr>
              <a:spcBef>
                <a:spcPct val="50000"/>
              </a:spcBef>
            </a:pPr>
            <a:r>
              <a:rPr lang="en-US" altLang="zh-CN" sz="4000" dirty="0">
                <a:solidFill>
                  <a:schemeClr val="tx2"/>
                </a:solidFill>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500" fill="hold"/>
                                        <p:tgtEl>
                                          <p:spTgt spid="39940"/>
                                        </p:tgtEl>
                                        <p:attrNameLst>
                                          <p:attrName>ppt_x</p:attrName>
                                        </p:attrNameLst>
                                      </p:cBhvr>
                                      <p:tavLst>
                                        <p:tav tm="0">
                                          <p:val>
                                            <p:strVal val="#ppt_x"/>
                                          </p:val>
                                        </p:tav>
                                        <p:tav tm="100000">
                                          <p:val>
                                            <p:strVal val="#ppt_x"/>
                                          </p:val>
                                        </p:tav>
                                      </p:tavLst>
                                    </p:anim>
                                    <p:anim calcmode="lin" valueType="num">
                                      <p:cBhvr additive="base">
                                        <p:cTn id="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3"/>
          <p:cNvSpPr>
            <a:spLocks noGrp="1"/>
          </p:cNvSpPr>
          <p:nvPr>
            <p:ph idx="1"/>
          </p:nvPr>
        </p:nvSpPr>
        <p:spPr/>
        <p:txBody>
          <a:bodyPr/>
          <a:lstStyle/>
          <a:p>
            <a:r>
              <a:rPr lang="en-US" altLang="zh-CN" smtClean="0"/>
              <a:t>4</a:t>
            </a:r>
            <a:r>
              <a:rPr lang="zh-CN" altLang="en-US" smtClean="0"/>
              <a:t>、海南省一名渔民曾在三亚市一浅滩处打牢到一枚可疑电子装置，经国家安全部门会同有关技术权威部门鉴定后。确认其为一枚无人潜航器，该无人潜航器既能搜集我国重要海海域内各类环境数据，又能探测获取我海军舰队活动动向，实现近距离高侦查和情报收集任务。对此，认识正确的是 （     ）</a:t>
            </a:r>
          </a:p>
          <a:p>
            <a:r>
              <a:rPr lang="en-US" altLang="zh-CN" smtClean="0"/>
              <a:t>A. </a:t>
            </a:r>
            <a:r>
              <a:rPr lang="zh-CN" altLang="en-US" smtClean="0"/>
              <a:t>我国公民的生命安全已无法得到保障</a:t>
            </a:r>
          </a:p>
          <a:p>
            <a:r>
              <a:rPr lang="en-US" altLang="zh-CN" smtClean="0"/>
              <a:t>B. </a:t>
            </a:r>
            <a:r>
              <a:rPr lang="zh-CN" altLang="en-US" smtClean="0"/>
              <a:t>维护国家安全应归国家负责，与个人无关</a:t>
            </a:r>
          </a:p>
          <a:p>
            <a:r>
              <a:rPr lang="en-US" altLang="zh-CN" smtClean="0"/>
              <a:t>C. </a:t>
            </a:r>
            <a:r>
              <a:rPr lang="zh-CN" altLang="en-US" smtClean="0"/>
              <a:t>维护国家安全是我国公民的一项权利</a:t>
            </a:r>
          </a:p>
          <a:p>
            <a:r>
              <a:rPr lang="en-US" altLang="zh-CN" smtClean="0"/>
              <a:t>D. </a:t>
            </a:r>
            <a:r>
              <a:rPr lang="zh-CN" altLang="en-US" smtClean="0"/>
              <a:t>维护国家安全应成为公民的自觉行动</a:t>
            </a:r>
          </a:p>
        </p:txBody>
      </p:sp>
      <p:sp>
        <p:nvSpPr>
          <p:cNvPr id="40964" name="Text Box 4"/>
          <p:cNvSpPr txBox="1">
            <a:spLocks noChangeArrowheads="1"/>
          </p:cNvSpPr>
          <p:nvPr/>
        </p:nvSpPr>
        <p:spPr bwMode="auto">
          <a:xfrm>
            <a:off x="2920320" y="3933599"/>
            <a:ext cx="1050925" cy="701675"/>
          </a:xfrm>
          <a:prstGeom prst="rect">
            <a:avLst/>
          </a:prstGeom>
          <a:noFill/>
          <a:ln w="9525">
            <a:noFill/>
            <a:miter lim="800000"/>
            <a:headEnd/>
            <a:tailEnd/>
          </a:ln>
          <a:effectLst/>
        </p:spPr>
        <p:txBody>
          <a:bodyPr>
            <a:spAutoFit/>
          </a:bodyPr>
          <a:lstStyle/>
          <a:p>
            <a:pPr>
              <a:spcBef>
                <a:spcPct val="50000"/>
              </a:spcBef>
            </a:pPr>
            <a:r>
              <a:rPr lang="en-US" altLang="zh-CN" sz="4000" dirty="0">
                <a:solidFill>
                  <a:schemeClr val="tx2"/>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Rectangle 3"/>
          <p:cNvSpPr>
            <a:spLocks noGrp="1"/>
          </p:cNvSpPr>
          <p:nvPr>
            <p:ph idx="1"/>
          </p:nvPr>
        </p:nvSpPr>
        <p:spPr>
          <a:xfrm>
            <a:off x="293688" y="1047750"/>
            <a:ext cx="11623675" cy="5480050"/>
          </a:xfrm>
        </p:spPr>
        <p:txBody>
          <a:bodyPr/>
          <a:lstStyle/>
          <a:p>
            <a:r>
              <a:rPr lang="en-US" altLang="zh-CN" smtClean="0"/>
              <a:t>5.</a:t>
            </a:r>
            <a:r>
              <a:rPr lang="zh-CN" altLang="en-US" smtClean="0"/>
              <a:t>我国在朱日和训练基地举行庆祝中国人民解放军建军</a:t>
            </a:r>
            <a:r>
              <a:rPr lang="en-US" altLang="zh-CN" smtClean="0"/>
              <a:t>90</a:t>
            </a:r>
            <a:r>
              <a:rPr lang="zh-CN" altLang="en-US" smtClean="0"/>
              <a:t>周年阅兵，中共中央总书记、国家主席、中央军委主席习近平检阅部队并发表重要讲话：安享和平是人民之福，保卫和平是人民军队之责。我们的英雄军队有信心、有能力打败一切来犯之敌！我们的英雄军队有信心、有能力维护国家主权、安全、发展利益！</a:t>
            </a:r>
          </a:p>
          <a:p>
            <a:r>
              <a:rPr lang="zh-CN" altLang="en-US" smtClean="0"/>
              <a:t>谈谈对“我们的英雄军队有信心、有能力维护国家主权、安全、发展利益！”这句话的理解。</a:t>
            </a:r>
          </a:p>
        </p:txBody>
      </p:sp>
    </p:spTree>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p:cNvSpPr>
          <p:nvPr>
            <p:ph type="title"/>
          </p:nvPr>
        </p:nvSpPr>
        <p:spPr/>
        <p:txBody>
          <a:bodyPr/>
          <a:lstStyle/>
          <a:p>
            <a:r>
              <a:rPr lang="zh-CN" altLang="en-US" smtClean="0"/>
              <a:t>答案</a:t>
            </a:r>
          </a:p>
        </p:txBody>
      </p:sp>
      <p:sp>
        <p:nvSpPr>
          <p:cNvPr id="43011" name="Rectangle 3"/>
          <p:cNvSpPr>
            <a:spLocks noGrp="1"/>
          </p:cNvSpPr>
          <p:nvPr>
            <p:ph idx="1"/>
          </p:nvPr>
        </p:nvSpPr>
        <p:spPr/>
        <p:txBody>
          <a:bodyPr/>
          <a:lstStyle/>
          <a:p>
            <a:r>
              <a:rPr lang="en-US" altLang="zh-CN" smtClean="0">
                <a:solidFill>
                  <a:schemeClr val="tx2"/>
                </a:solidFill>
              </a:rPr>
              <a:t>5.</a:t>
            </a:r>
            <a:r>
              <a:rPr lang="zh-CN" altLang="en-US" smtClean="0">
                <a:solidFill>
                  <a:schemeClr val="tx2"/>
                </a:solidFill>
              </a:rPr>
              <a:t>中国坚定不移走和平发展道路，但决不能放弃正当权益，决不能牺牲国家核心利益。中国决不会以牺牲别国利益为代价来发展自己，也决不放弃自己的正当权益，任何人不要幻想让中国吞下损害自身利益的苦果。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anim calcmode="lin" valueType="num">
                                      <p:cBhvr additive="base">
                                        <p:cTn id="7" dur="500" fill="hold"/>
                                        <p:tgtEl>
                                          <p:spTgt spid="4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ext Box 17">
            <a:hlinkClick r:id="rId3" action="ppaction://hlinksldjump"/>
          </p:cNvPr>
          <p:cNvSpPr txBox="1">
            <a:spLocks noChangeArrowheads="1"/>
          </p:cNvSpPr>
          <p:nvPr/>
        </p:nvSpPr>
        <p:spPr bwMode="auto">
          <a:xfrm>
            <a:off x="5437188" y="3052763"/>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课前预习</a:t>
            </a:r>
            <a:endParaRPr lang="en-US" altLang="zh-CN" sz="2000" b="1">
              <a:solidFill>
                <a:srgbClr val="FF0000"/>
              </a:solidFill>
              <a:latin typeface="Calibri" pitchFamily="34" charset="0"/>
              <a:ea typeface="黑体" pitchFamily="2" charset="-122"/>
              <a:sym typeface="宋体" charset="-122"/>
            </a:endParaRPr>
          </a:p>
        </p:txBody>
      </p:sp>
      <p:sp>
        <p:nvSpPr>
          <p:cNvPr id="14338" name="Text Box 17"/>
          <p:cNvSpPr txBox="1">
            <a:spLocks noChangeArrowheads="1"/>
          </p:cNvSpPr>
          <p:nvPr/>
        </p:nvSpPr>
        <p:spPr bwMode="auto">
          <a:xfrm>
            <a:off x="5437188" y="4171950"/>
            <a:ext cx="1303337"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典例精析</a:t>
            </a:r>
          </a:p>
        </p:txBody>
      </p:sp>
      <p:sp>
        <p:nvSpPr>
          <p:cNvPr id="14339" name="Text Box 17"/>
          <p:cNvSpPr txBox="1">
            <a:spLocks noChangeArrowheads="1"/>
          </p:cNvSpPr>
          <p:nvPr/>
        </p:nvSpPr>
        <p:spPr bwMode="auto">
          <a:xfrm>
            <a:off x="5437188" y="4533900"/>
            <a:ext cx="1317625"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rPr>
              <a:t>课后训练</a:t>
            </a:r>
            <a:endParaRPr lang="en-US" altLang="zh-CN" sz="2000" b="1">
              <a:solidFill>
                <a:srgbClr val="FF0000"/>
              </a:solidFill>
              <a:latin typeface="Calibri" pitchFamily="34" charset="0"/>
              <a:ea typeface="黑体" pitchFamily="2" charset="-122"/>
              <a:sym typeface="宋体" charset="-122"/>
            </a:endParaRPr>
          </a:p>
        </p:txBody>
      </p:sp>
      <p:sp>
        <p:nvSpPr>
          <p:cNvPr id="14340" name="Text Box 17">
            <a:hlinkClick r:id="rId3" action="ppaction://hlinksldjump"/>
          </p:cNvPr>
          <p:cNvSpPr txBox="1">
            <a:spLocks noChangeArrowheads="1"/>
          </p:cNvSpPr>
          <p:nvPr/>
        </p:nvSpPr>
        <p:spPr bwMode="auto">
          <a:xfrm>
            <a:off x="5437188" y="265747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学习目标</a:t>
            </a:r>
          </a:p>
        </p:txBody>
      </p:sp>
      <p:sp>
        <p:nvSpPr>
          <p:cNvPr id="14341" name="矩形 1"/>
          <p:cNvSpPr>
            <a:spLocks noChangeArrowheads="1"/>
          </p:cNvSpPr>
          <p:nvPr/>
        </p:nvSpPr>
        <p:spPr bwMode="auto">
          <a:xfrm>
            <a:off x="4935538" y="1651000"/>
            <a:ext cx="660400" cy="368300"/>
          </a:xfrm>
          <a:prstGeom prst="rect">
            <a:avLst/>
          </a:prstGeom>
          <a:noFill/>
          <a:ln w="9525">
            <a:noFill/>
            <a:miter lim="800000"/>
            <a:headEnd/>
            <a:tailEnd/>
          </a:ln>
        </p:spPr>
        <p:txBody>
          <a:bodyPr>
            <a:spAutoFit/>
          </a:bodyPr>
          <a:lstStyle/>
          <a:p>
            <a:r>
              <a:rPr lang="zh-CN" altLang="en-US" b="1">
                <a:ea typeface="黑体" pitchFamily="2" charset="-122"/>
              </a:rPr>
              <a:t>目录</a:t>
            </a:r>
          </a:p>
        </p:txBody>
      </p:sp>
      <p:sp>
        <p:nvSpPr>
          <p:cNvPr id="14342" name="Text Box 17">
            <a:hlinkClick r:id="rId3" action="ppaction://hlinksldjump"/>
          </p:cNvPr>
          <p:cNvSpPr txBox="1">
            <a:spLocks noChangeArrowheads="1"/>
          </p:cNvSpPr>
          <p:nvPr/>
        </p:nvSpPr>
        <p:spPr bwMode="auto">
          <a:xfrm>
            <a:off x="5437188" y="3811588"/>
            <a:ext cx="1301750" cy="35877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zh-CN" sz="2000" b="1">
                <a:solidFill>
                  <a:srgbClr val="FF0000"/>
                </a:solidFill>
                <a:latin typeface="Calibri" pitchFamily="34" charset="0"/>
                <a:ea typeface="黑体" pitchFamily="2" charset="-122"/>
                <a:sym typeface="宋体" charset="-122"/>
              </a:rPr>
              <a:t>知识结构</a:t>
            </a:r>
          </a:p>
        </p:txBody>
      </p:sp>
      <p:sp>
        <p:nvSpPr>
          <p:cNvPr id="14343" name="Text Box 17">
            <a:hlinkClick r:id="rId3" action="ppaction://hlinksldjump"/>
          </p:cNvPr>
          <p:cNvSpPr txBox="1">
            <a:spLocks noChangeArrowheads="1"/>
          </p:cNvSpPr>
          <p:nvPr/>
        </p:nvSpPr>
        <p:spPr bwMode="auto">
          <a:xfrm>
            <a:off x="5437188" y="2259013"/>
            <a:ext cx="1333500"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情境导入</a:t>
            </a:r>
          </a:p>
        </p:txBody>
      </p:sp>
      <p:sp>
        <p:nvSpPr>
          <p:cNvPr id="14344" name="Text Box 17">
            <a:hlinkClick r:id="rId3" action="ppaction://hlinksldjump"/>
          </p:cNvPr>
          <p:cNvSpPr txBox="1">
            <a:spLocks noChangeArrowheads="1"/>
          </p:cNvSpPr>
          <p:nvPr/>
        </p:nvSpPr>
        <p:spPr bwMode="auto">
          <a:xfrm>
            <a:off x="5437188" y="3413125"/>
            <a:ext cx="1317625" cy="390525"/>
          </a:xfrm>
          <a:prstGeom prst="rect">
            <a:avLst/>
          </a:prstGeom>
          <a:solidFill>
            <a:srgbClr val="99CC00">
              <a:alpha val="69019"/>
            </a:srgbClr>
          </a:solidFill>
          <a:ln w="3175">
            <a:solidFill>
              <a:schemeClr val="folHlink"/>
            </a:solidFill>
            <a:miter lim="800000"/>
            <a:headEnd/>
            <a:tailEnd/>
          </a:ln>
        </p:spPr>
        <p:txBody>
          <a:bodyPr lIns="50720" tIns="26431" rIns="50720" bIns="26431">
            <a:spAutoFit/>
          </a:bodyPr>
          <a:lstStyle/>
          <a:p>
            <a:pPr algn="ctr"/>
            <a:r>
              <a:rPr lang="en-US" altLang="en-US" sz="2200" b="1">
                <a:solidFill>
                  <a:srgbClr val="FF0000"/>
                </a:solidFill>
                <a:latin typeface="楷体"/>
                <a:ea typeface="楷体"/>
                <a:cs typeface="楷体"/>
                <a:sym typeface="宋体" charset="-122"/>
              </a:rPr>
              <a:t>疑难解答</a:t>
            </a:r>
          </a:p>
        </p:txBody>
      </p:sp>
    </p:spTree>
    <p:custDataLst>
      <p:tags r:id="rId1"/>
    </p:custDataLst>
  </p:cSld>
  <p:clrMapOvr>
    <a:masterClrMapping/>
  </p:clrMapOvr>
  <p:transition>
    <p:zoom/>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sym typeface="黑体" pitchFamily="2" charset="-122"/>
              </a:rPr>
              <a:t>情境导入</a:t>
            </a:r>
            <a:r>
              <a:rPr lang="zh-CN" altLang="en-US" smtClean="0">
                <a:sym typeface="+mn-ea"/>
              </a:rPr>
              <a:t/>
            </a:r>
            <a:br>
              <a:rPr lang="zh-CN" altLang="en-US" smtClean="0">
                <a:sym typeface="+mn-ea"/>
              </a:rPr>
            </a:br>
            <a:endParaRPr lang="zh-CN" altLang="en-US" smtClean="0"/>
          </a:p>
        </p:txBody>
      </p:sp>
      <p:sp>
        <p:nvSpPr>
          <p:cNvPr id="15362" name="内容占位符 2"/>
          <p:cNvSpPr>
            <a:spLocks noGrp="1"/>
          </p:cNvSpPr>
          <p:nvPr>
            <p:ph idx="1"/>
          </p:nvPr>
        </p:nvSpPr>
        <p:spPr>
          <a:xfrm>
            <a:off x="352425" y="1222375"/>
            <a:ext cx="11001375" cy="4954588"/>
          </a:xfrm>
        </p:spPr>
        <p:txBody>
          <a:bodyPr/>
          <a:lstStyle/>
          <a:p>
            <a:r>
              <a:rPr lang="zh-CN" altLang="en-US" smtClean="0"/>
              <a:t>习近平总书记在纪念邓小平同志诞辰</a:t>
            </a:r>
            <a:r>
              <a:rPr lang="en-US" altLang="zh-CN" smtClean="0"/>
              <a:t>110</a:t>
            </a:r>
            <a:r>
              <a:rPr lang="zh-CN" altLang="en-US" smtClean="0"/>
              <a:t>周年座谈会上指出，我们共产党人要不忘初心、牢记使命、锤炼党性，首要的就是坚定共产主义远大理想和中国特色社会主义共同理想，坚忍不拔、风雨无阻朝着我们的目标奋勇前进。</a:t>
            </a:r>
          </a:p>
          <a:p>
            <a:r>
              <a:rPr lang="zh-CN" altLang="en-US" smtClean="0"/>
              <a:t>中国共产党人的初心和使命是什么？</a:t>
            </a:r>
          </a:p>
        </p:txBody>
      </p:sp>
      <p:pic>
        <p:nvPicPr>
          <p:cNvPr id="15364" name="Picture 4" descr="t010898569f57f998ca"/>
          <p:cNvPicPr>
            <a:picLocks noChangeAspect="1" noChangeArrowheads="1"/>
          </p:cNvPicPr>
          <p:nvPr/>
        </p:nvPicPr>
        <p:blipFill>
          <a:blip r:embed="rId3"/>
          <a:srcRect/>
          <a:stretch>
            <a:fillRect/>
          </a:stretch>
        </p:blipFill>
        <p:spPr bwMode="auto">
          <a:xfrm>
            <a:off x="6089650" y="3276600"/>
            <a:ext cx="5168900" cy="3062288"/>
          </a:xfrm>
          <a:prstGeom prst="rect">
            <a:avLst/>
          </a:prstGeom>
          <a:noFill/>
        </p:spPr>
      </p:pic>
    </p:spTree>
    <p:custDataLst>
      <p:tags r:id="rId1"/>
    </p:custDataLst>
  </p:cSld>
  <p:clrMapOvr>
    <a:masterClrMapping/>
  </p:clrMapOvr>
  <p:transition>
    <p:zoom/>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lstStyle/>
          <a:p>
            <a:r>
              <a:rPr lang="zh-CN" altLang="en-US" smtClean="0">
                <a:sym typeface="黑体" pitchFamily="2" charset="-122"/>
              </a:rPr>
              <a:t>学习目标</a:t>
            </a:r>
            <a:br>
              <a:rPr lang="zh-CN" altLang="en-US" smtClean="0">
                <a:sym typeface="黑体" pitchFamily="2" charset="-122"/>
              </a:rPr>
            </a:br>
            <a:endParaRPr lang="zh-CN" altLang="en-US" smtClean="0"/>
          </a:p>
        </p:txBody>
      </p:sp>
      <p:sp>
        <p:nvSpPr>
          <p:cNvPr id="16386" name="内容占位符 2"/>
          <p:cNvSpPr>
            <a:spLocks noGrp="1"/>
          </p:cNvSpPr>
          <p:nvPr>
            <p:ph idx="1"/>
          </p:nvPr>
        </p:nvSpPr>
        <p:spPr/>
        <p:txBody>
          <a:bodyPr/>
          <a:lstStyle/>
          <a:p>
            <a:r>
              <a:rPr lang="en-US" altLang="zh-CN" sz="3200" smtClean="0">
                <a:solidFill>
                  <a:srgbClr val="0000FF"/>
                </a:solidFill>
              </a:rPr>
              <a:t>1</a:t>
            </a:r>
            <a:r>
              <a:rPr lang="zh-CN" altLang="en-US" sz="3200" smtClean="0">
                <a:solidFill>
                  <a:srgbClr val="0000FF"/>
                </a:solidFill>
              </a:rPr>
              <a:t>、正确认识我国在国际上的地位和作用。</a:t>
            </a:r>
          </a:p>
          <a:p>
            <a:r>
              <a:rPr lang="en-US" altLang="zh-CN" sz="3200" smtClean="0">
                <a:solidFill>
                  <a:srgbClr val="0000FF"/>
                </a:solidFill>
              </a:rPr>
              <a:t>2</a:t>
            </a:r>
            <a:r>
              <a:rPr lang="zh-CN" altLang="en-US" sz="3200" smtClean="0">
                <a:solidFill>
                  <a:srgbClr val="0000FF"/>
                </a:solidFill>
              </a:rPr>
              <a:t>、认识我国</a:t>
            </a:r>
            <a:r>
              <a:rPr lang="zh-CN" altLang="en-US" sz="3200" b="1" smtClean="0">
                <a:solidFill>
                  <a:srgbClr val="0000FF"/>
                </a:solidFill>
              </a:rPr>
              <a:t>坚持走和平发展道路</a:t>
            </a:r>
            <a:r>
              <a:rPr lang="zh-CN" altLang="en-US" sz="3200" smtClean="0">
                <a:solidFill>
                  <a:srgbClr val="0000FF"/>
                </a:solidFill>
              </a:rPr>
              <a:t> 的重要意义。</a:t>
            </a:r>
          </a:p>
          <a:p>
            <a:r>
              <a:rPr lang="en-US" altLang="zh-CN" sz="3200" smtClean="0">
                <a:solidFill>
                  <a:srgbClr val="0000FF"/>
                </a:solidFill>
              </a:rPr>
              <a:t>3</a:t>
            </a:r>
            <a:r>
              <a:rPr lang="zh-CN" altLang="en-US" sz="3200" smtClean="0">
                <a:solidFill>
                  <a:srgbClr val="0000FF"/>
                </a:solidFill>
              </a:rPr>
              <a:t>、理解我国</a:t>
            </a:r>
            <a:r>
              <a:rPr lang="zh-CN" altLang="en-US" sz="3200" b="1" smtClean="0">
                <a:solidFill>
                  <a:srgbClr val="0000FF"/>
                </a:solidFill>
              </a:rPr>
              <a:t>坚决维护国家的核心利益</a:t>
            </a:r>
            <a:r>
              <a:rPr lang="zh-CN" altLang="en-US" sz="3200" smtClean="0">
                <a:solidFill>
                  <a:srgbClr val="0000FF"/>
                </a:solidFill>
              </a:rPr>
              <a:t>的原因。</a:t>
            </a:r>
          </a:p>
        </p:txBody>
      </p:sp>
    </p:spTree>
    <p:custDataLst>
      <p:tags r:id="rId1"/>
    </p:custDataLst>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fontScale="90000"/>
          </a:bodyPr>
          <a:lstStyle/>
          <a:p>
            <a:pPr fontAlgn="auto">
              <a:spcAft>
                <a:spcPts val="0"/>
              </a:spcAft>
              <a:defRPr/>
            </a:pPr>
            <a:r>
              <a:rPr lang="zh-CN" altLang="en-US" dirty="0">
                <a:solidFill>
                  <a:srgbClr val="F28711"/>
                </a:solidFill>
                <a:cs typeface="+mn-ea"/>
                <a:sym typeface="黑体" panose="02010609060101010101" pitchFamily="2" charset="-122"/>
              </a:rPr>
              <a:t>课前预习</a:t>
            </a:r>
            <a:r>
              <a:rPr lang="zh-CN" altLang="en-US" dirty="0">
                <a:cs typeface="+mn-ea"/>
                <a:sym typeface="黑体" panose="02010609060101010101" pitchFamily="2" charset="-122"/>
              </a:rPr>
              <a:t/>
            </a:r>
            <a:br>
              <a:rPr lang="zh-CN" altLang="en-US" dirty="0">
                <a:cs typeface="+mn-ea"/>
                <a:sym typeface="黑体" panose="02010609060101010101" pitchFamily="2" charset="-122"/>
              </a:rPr>
            </a:br>
            <a:endParaRPr lang="zh-CN" altLang="en-US"/>
          </a:p>
        </p:txBody>
      </p:sp>
      <p:sp>
        <p:nvSpPr>
          <p:cNvPr id="17410" name="内容占位符 2"/>
          <p:cNvSpPr>
            <a:spLocks noGrp="1"/>
          </p:cNvSpPr>
          <p:nvPr>
            <p:ph idx="1"/>
          </p:nvPr>
        </p:nvSpPr>
        <p:spPr>
          <a:xfrm>
            <a:off x="234950" y="1203325"/>
            <a:ext cx="11644313" cy="5207000"/>
          </a:xfrm>
        </p:spPr>
        <p:txBody>
          <a:bodyPr/>
          <a:lstStyle/>
          <a:p>
            <a:r>
              <a:rPr lang="en-US" altLang="zh-CN" smtClean="0"/>
              <a:t>1.</a:t>
            </a:r>
            <a:r>
              <a:rPr lang="zh-CN" altLang="en-US" smtClean="0"/>
              <a:t>当今世界正在发生</a:t>
            </a:r>
            <a:r>
              <a:rPr lang="en-US" altLang="zh-CN" smtClean="0"/>
              <a:t>_____</a:t>
            </a:r>
            <a:r>
              <a:rPr lang="zh-CN" altLang="en-US" smtClean="0"/>
              <a:t>的变化。面对时代的发展，中国将高举和平、发展、合作、共赢的</a:t>
            </a:r>
            <a:r>
              <a:rPr lang="en-US" altLang="zh-CN" smtClean="0"/>
              <a:t>_____</a:t>
            </a:r>
            <a:r>
              <a:rPr lang="zh-CN" altLang="en-US" smtClean="0"/>
              <a:t>，恪守维护世界和平、促进共同发展的</a:t>
            </a:r>
            <a:r>
              <a:rPr lang="en-US" altLang="zh-CN" smtClean="0"/>
              <a:t>______</a:t>
            </a:r>
            <a:r>
              <a:rPr lang="zh-CN" altLang="en-US" smtClean="0"/>
              <a:t>，坚定不移在</a:t>
            </a:r>
            <a:r>
              <a:rPr lang="en-US" altLang="zh-CN" smtClean="0"/>
              <a:t>_____</a:t>
            </a:r>
            <a:r>
              <a:rPr lang="zh-CN" altLang="en-US" smtClean="0"/>
              <a:t>五项原则基础上发展同各国的友好合作，推动社会相互尊重、公平正义、合作共赢的</a:t>
            </a:r>
            <a:r>
              <a:rPr lang="en-US" altLang="zh-CN" smtClean="0"/>
              <a:t>______</a:t>
            </a:r>
            <a:r>
              <a:rPr lang="zh-CN" altLang="en-US" smtClean="0"/>
              <a:t>。</a:t>
            </a:r>
            <a:endParaRPr lang="zh-CN" altLang="en-US" b="1" smtClean="0"/>
          </a:p>
          <a:p>
            <a:r>
              <a:rPr lang="en-US" altLang="zh-CN" b="1" smtClean="0"/>
              <a:t>2.</a:t>
            </a:r>
            <a:r>
              <a:rPr lang="zh-CN" altLang="en-US" smtClean="0"/>
              <a:t>随着世界</a:t>
            </a:r>
            <a:r>
              <a:rPr lang="en-US" altLang="zh-CN" smtClean="0"/>
              <a:t>____</a:t>
            </a:r>
            <a:r>
              <a:rPr lang="zh-CN" altLang="en-US" smtClean="0"/>
              <a:t>、经济</a:t>
            </a:r>
            <a:r>
              <a:rPr lang="en-US" altLang="zh-CN" smtClean="0"/>
              <a:t>______</a:t>
            </a:r>
            <a:r>
              <a:rPr lang="zh-CN" altLang="en-US" smtClean="0"/>
              <a:t>的深入发展，文化</a:t>
            </a:r>
            <a:r>
              <a:rPr lang="en-US" altLang="zh-CN" smtClean="0"/>
              <a:t>_____</a:t>
            </a:r>
            <a:r>
              <a:rPr lang="zh-CN" altLang="en-US" smtClean="0"/>
              <a:t>、社会</a:t>
            </a:r>
            <a:r>
              <a:rPr lang="en-US" altLang="zh-CN" smtClean="0"/>
              <a:t>_____</a:t>
            </a:r>
            <a:r>
              <a:rPr lang="zh-CN" altLang="en-US" smtClean="0"/>
              <a:t>的持续推进，中国在世界舞台上扮演着越来</a:t>
            </a:r>
            <a:r>
              <a:rPr lang="en-US" altLang="zh-CN" smtClean="0"/>
              <a:t>_____</a:t>
            </a:r>
            <a:r>
              <a:rPr lang="zh-CN" altLang="en-US" smtClean="0"/>
              <a:t>的角色。从吸收外国的资金、技术、管理和人才，发展到积极</a:t>
            </a:r>
            <a:r>
              <a:rPr lang="en-US" altLang="zh-CN" smtClean="0"/>
              <a:t>______</a:t>
            </a:r>
            <a:r>
              <a:rPr lang="zh-CN" altLang="en-US" smtClean="0"/>
              <a:t>、积极参与国际竞争，从“不结盟”到纵横捭阖的</a:t>
            </a:r>
            <a:r>
              <a:rPr lang="en-US" altLang="zh-CN" smtClean="0"/>
              <a:t>______</a:t>
            </a:r>
            <a:r>
              <a:rPr lang="zh-CN" altLang="en-US" smtClean="0"/>
              <a:t>和“亲、诚、惠、容”的</a:t>
            </a:r>
            <a:r>
              <a:rPr lang="en-US" altLang="zh-CN" smtClean="0"/>
              <a:t>______</a:t>
            </a:r>
            <a:r>
              <a:rPr lang="zh-CN" altLang="en-US" smtClean="0"/>
              <a:t>，中国正以</a:t>
            </a:r>
            <a:r>
              <a:rPr lang="en-US" altLang="zh-CN" smtClean="0"/>
              <a:t>_____</a:t>
            </a:r>
            <a:r>
              <a:rPr lang="zh-CN" altLang="en-US" smtClean="0"/>
              <a:t>的姿态，在全球发展和重大国际事务中发挥着越来</a:t>
            </a:r>
            <a:r>
              <a:rPr lang="en-US" altLang="zh-CN" smtClean="0"/>
              <a:t>_____</a:t>
            </a:r>
            <a:r>
              <a:rPr lang="zh-CN" altLang="en-US" smtClean="0"/>
              <a:t>的作用。</a:t>
            </a:r>
          </a:p>
        </p:txBody>
      </p:sp>
    </p:spTree>
    <p:custDataLst>
      <p:tags r:id="rId1"/>
    </p:custDataLst>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3"/>
          <p:cNvSpPr>
            <a:spLocks noGrp="1"/>
          </p:cNvSpPr>
          <p:nvPr>
            <p:ph idx="1"/>
          </p:nvPr>
        </p:nvSpPr>
        <p:spPr>
          <a:xfrm>
            <a:off x="312738" y="0"/>
            <a:ext cx="11879262" cy="6615113"/>
          </a:xfrm>
        </p:spPr>
        <p:txBody>
          <a:bodyPr/>
          <a:lstStyle/>
          <a:p>
            <a:r>
              <a:rPr lang="en-US" altLang="zh-CN" b="1" smtClean="0"/>
              <a:t>3.</a:t>
            </a:r>
            <a:r>
              <a:rPr lang="zh-CN" altLang="en-US" smtClean="0"/>
              <a:t>我国坚定奉行</a:t>
            </a:r>
            <a:r>
              <a:rPr lang="en-US" altLang="zh-CN" smtClean="0"/>
              <a:t>______</a:t>
            </a:r>
            <a:r>
              <a:rPr lang="zh-CN" altLang="en-US" smtClean="0"/>
              <a:t>的和平外交政策，尊重各国人民自主选择</a:t>
            </a:r>
            <a:r>
              <a:rPr lang="en-US" altLang="zh-CN" smtClean="0"/>
              <a:t>______</a:t>
            </a:r>
            <a:r>
              <a:rPr lang="zh-CN" altLang="en-US" smtClean="0"/>
              <a:t>的权利，维护国际</a:t>
            </a:r>
            <a:r>
              <a:rPr lang="en-US" altLang="zh-CN" smtClean="0"/>
              <a:t>_____</a:t>
            </a:r>
            <a:r>
              <a:rPr lang="zh-CN" altLang="en-US" smtClean="0"/>
              <a:t>，反对把自己的意志强加于人，反对</a:t>
            </a:r>
            <a:r>
              <a:rPr lang="en-US" altLang="zh-CN" smtClean="0"/>
              <a:t>____</a:t>
            </a:r>
            <a:r>
              <a:rPr lang="zh-CN" altLang="en-US" smtClean="0"/>
              <a:t>别国内政，反对以强凌弱。中国发展不对任何国家</a:t>
            </a:r>
            <a:r>
              <a:rPr lang="en-US" altLang="zh-CN" smtClean="0"/>
              <a:t>______</a:t>
            </a:r>
            <a:r>
              <a:rPr lang="zh-CN" altLang="en-US" smtClean="0"/>
              <a:t>。中国无论发展到什么程度，永远</a:t>
            </a:r>
            <a:r>
              <a:rPr lang="en-US" altLang="zh-CN" smtClean="0"/>
              <a:t>_____</a:t>
            </a:r>
            <a:r>
              <a:rPr lang="zh-CN" altLang="en-US" smtClean="0"/>
              <a:t>，永远不搞扩张。中国主张，各国人民同心协力，构建</a:t>
            </a:r>
            <a:r>
              <a:rPr lang="en-US" altLang="zh-CN" smtClean="0"/>
              <a:t>______</a:t>
            </a:r>
            <a:r>
              <a:rPr lang="zh-CN" altLang="en-US" smtClean="0"/>
              <a:t>，建设持久和平、普遍安全、共同繁荣、</a:t>
            </a:r>
            <a:r>
              <a:rPr lang="en-US" altLang="zh-CN" smtClean="0"/>
              <a:t>______</a:t>
            </a:r>
            <a:r>
              <a:rPr lang="zh-CN" altLang="en-US" smtClean="0"/>
              <a:t>、清洁美丽的世界。</a:t>
            </a:r>
            <a:endParaRPr lang="zh-CN" altLang="en-US" b="1" smtClean="0"/>
          </a:p>
          <a:p>
            <a:r>
              <a:rPr lang="en-US" altLang="zh-CN" b="1" smtClean="0"/>
              <a:t>4.</a:t>
            </a:r>
            <a:r>
              <a:rPr lang="zh-CN" altLang="en-US" smtClean="0"/>
              <a:t>中国的核心利益包括：</a:t>
            </a:r>
            <a:r>
              <a:rPr lang="en-US" altLang="zh-CN" smtClean="0"/>
              <a:t>______</a:t>
            </a:r>
            <a:r>
              <a:rPr lang="zh-CN" altLang="en-US" smtClean="0"/>
              <a:t>，国家安全，领土完整，</a:t>
            </a:r>
            <a:r>
              <a:rPr lang="en-US" altLang="zh-CN" smtClean="0"/>
              <a:t>_____</a:t>
            </a:r>
            <a:r>
              <a:rPr lang="zh-CN" altLang="en-US" smtClean="0"/>
              <a:t>，中国宪法确立的国家政治制度和社会大局稳定，经济社会可持续发展的</a:t>
            </a:r>
            <a:r>
              <a:rPr lang="en-US" altLang="zh-CN" smtClean="0"/>
              <a:t>_____</a:t>
            </a:r>
            <a:r>
              <a:rPr lang="zh-CN" altLang="en-US" smtClean="0"/>
              <a:t>。</a:t>
            </a:r>
          </a:p>
          <a:p>
            <a:r>
              <a:rPr lang="en-US" altLang="zh-CN" smtClean="0"/>
              <a:t>5.</a:t>
            </a:r>
            <a:r>
              <a:rPr lang="zh-CN" altLang="en-US" smtClean="0"/>
              <a:t>中国坚定不移走和平发展道路，但决不能放弃</a:t>
            </a:r>
            <a:r>
              <a:rPr lang="en-US" altLang="zh-CN" smtClean="0"/>
              <a:t>_____</a:t>
            </a:r>
            <a:r>
              <a:rPr lang="zh-CN" altLang="en-US" smtClean="0"/>
              <a:t>，决不能牺牲国家</a:t>
            </a:r>
            <a:r>
              <a:rPr lang="en-US" altLang="zh-CN" smtClean="0"/>
              <a:t>_____</a:t>
            </a:r>
            <a:r>
              <a:rPr lang="zh-CN" altLang="en-US" smtClean="0"/>
              <a:t>。中国决不会以牺牲</a:t>
            </a:r>
            <a:r>
              <a:rPr lang="en-US" altLang="zh-CN" smtClean="0"/>
              <a:t>______</a:t>
            </a:r>
            <a:r>
              <a:rPr lang="zh-CN" altLang="en-US" smtClean="0"/>
              <a:t>为代价来发展自己，也</a:t>
            </a:r>
            <a:r>
              <a:rPr lang="en-US" altLang="zh-CN" smtClean="0"/>
              <a:t>_____</a:t>
            </a:r>
            <a:r>
              <a:rPr lang="zh-CN" altLang="en-US" smtClean="0"/>
              <a:t>自己的正当权益，任何人不要幻想让中国吞下</a:t>
            </a:r>
            <a:r>
              <a:rPr lang="en-US" altLang="zh-CN" smtClean="0"/>
              <a:t>______</a:t>
            </a:r>
            <a:r>
              <a:rPr lang="zh-CN" altLang="en-US" smtClean="0"/>
              <a:t>的苦果。</a:t>
            </a:r>
          </a:p>
        </p:txBody>
      </p:sp>
    </p:spTree>
  </p:cSld>
  <p:clrMapOvr>
    <a:masterClrMapping/>
  </p:clrMapOvr>
  <p:transition>
    <p:zoom/>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r>
              <a:rPr lang="zh-CN" altLang="en-US" smtClean="0"/>
              <a:t>答案</a:t>
            </a:r>
          </a:p>
        </p:txBody>
      </p:sp>
      <p:sp>
        <p:nvSpPr>
          <p:cNvPr id="18434" name="内容占位符 2"/>
          <p:cNvSpPr>
            <a:spLocks noGrp="1"/>
          </p:cNvSpPr>
          <p:nvPr>
            <p:ph idx="1"/>
          </p:nvPr>
        </p:nvSpPr>
        <p:spPr/>
        <p:txBody>
          <a:bodyPr/>
          <a:lstStyle/>
          <a:p>
            <a:r>
              <a:rPr lang="en-US" altLang="zh-CN" b="1" smtClean="0">
                <a:solidFill>
                  <a:schemeClr val="tx2"/>
                </a:solidFill>
              </a:rPr>
              <a:t>1.</a:t>
            </a:r>
            <a:r>
              <a:rPr lang="zh-CN" altLang="en-US" smtClean="0">
                <a:solidFill>
                  <a:schemeClr val="tx2"/>
                </a:solidFill>
              </a:rPr>
              <a:t>深刻复杂旗帜外交政策宗旨和平共处新型国际关系</a:t>
            </a:r>
          </a:p>
          <a:p>
            <a:r>
              <a:rPr lang="en-US" altLang="zh-CN" smtClean="0">
                <a:solidFill>
                  <a:schemeClr val="tx2"/>
                </a:solidFill>
              </a:rPr>
              <a:t>2.</a:t>
            </a:r>
            <a:r>
              <a:rPr lang="zh-CN" altLang="en-US" smtClean="0">
                <a:solidFill>
                  <a:schemeClr val="tx2"/>
                </a:solidFill>
              </a:rPr>
              <a:t>多极化全球化多样化信息化越重要开拓国际市场大国外交周边外交充满活力越重要</a:t>
            </a:r>
          </a:p>
          <a:p>
            <a:r>
              <a:rPr lang="en-US" altLang="zh-CN" smtClean="0">
                <a:solidFill>
                  <a:schemeClr val="tx2"/>
                </a:solidFill>
              </a:rPr>
              <a:t>3.</a:t>
            </a:r>
            <a:r>
              <a:rPr lang="zh-CN" altLang="en-US" smtClean="0">
                <a:solidFill>
                  <a:schemeClr val="tx2"/>
                </a:solidFill>
              </a:rPr>
              <a:t>独立自主发展道路公平正义干涉构成威胁不称霸人类命运共同体开放包容</a:t>
            </a:r>
            <a:r>
              <a:rPr lang="en-US" altLang="zh-CN" smtClean="0">
                <a:solidFill>
                  <a:schemeClr val="tx2"/>
                </a:solidFill>
              </a:rPr>
              <a:t>4.</a:t>
            </a:r>
            <a:r>
              <a:rPr lang="zh-CN" altLang="en-US" smtClean="0">
                <a:solidFill>
                  <a:schemeClr val="tx2"/>
                </a:solidFill>
              </a:rPr>
              <a:t>国家主权国家统一基本保障</a:t>
            </a:r>
          </a:p>
          <a:p>
            <a:r>
              <a:rPr lang="en-US" altLang="zh-CN" smtClean="0">
                <a:solidFill>
                  <a:schemeClr val="tx2"/>
                </a:solidFill>
              </a:rPr>
              <a:t>5.</a:t>
            </a:r>
            <a:r>
              <a:rPr lang="zh-CN" altLang="en-US" smtClean="0">
                <a:solidFill>
                  <a:schemeClr val="tx2"/>
                </a:solidFill>
              </a:rPr>
              <a:t>正当权益核心利益别国利益决不放弃损害自身利益</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ppt_x"/>
                                          </p:val>
                                        </p:tav>
                                        <p:tav tm="100000">
                                          <p:val>
                                            <p:strVal val="#ppt_x"/>
                                          </p:val>
                                        </p:tav>
                                      </p:tavLst>
                                    </p:anim>
                                    <p:anim calcmode="lin" valueType="num">
                                      <p:cBhvr additive="base">
                                        <p:cTn id="8"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r>
              <a:rPr lang="zh-CN" altLang="en-US" smtClean="0">
                <a:sym typeface="宋体" charset="-122"/>
              </a:rPr>
              <a:t>疑难解答</a:t>
            </a:r>
            <a:br>
              <a:rPr lang="zh-CN" altLang="en-US" smtClean="0">
                <a:sym typeface="宋体" charset="-122"/>
              </a:rPr>
            </a:br>
            <a:endParaRPr lang="zh-CN" altLang="en-US" smtClean="0"/>
          </a:p>
        </p:txBody>
      </p:sp>
      <p:sp>
        <p:nvSpPr>
          <p:cNvPr id="19458" name="内容占位符 2"/>
          <p:cNvSpPr>
            <a:spLocks noGrp="1"/>
          </p:cNvSpPr>
          <p:nvPr>
            <p:ph idx="1"/>
          </p:nvPr>
        </p:nvSpPr>
        <p:spPr>
          <a:xfrm>
            <a:off x="0" y="1146175"/>
            <a:ext cx="11879263" cy="5459413"/>
          </a:xfrm>
        </p:spPr>
        <p:txBody>
          <a:bodyPr/>
          <a:lstStyle/>
          <a:p>
            <a:r>
              <a:rPr lang="zh-CN" altLang="en-US" smtClean="0"/>
              <a:t>“和平发展道路”充分体现了“和平”与“发展”的完美结合。这里所说的“和平”有两层含义：一是指国内和平，就是国家内部的安定、有序；二是指国际和平，就是国家、地区之间不发生冲突、战争，至少是没有发生大规模的世界战争。中国的发展既需要一个安定团结的国内环境，又需要一个和平稳定的国际环境。所谓“发展”，指的是摆脱贫穷、走向富强，使国家的综合国力和国际影响力迅速提高。中国走和平发展道路，就是要抓住世界总体和平的历史机遇，积极参与经济全球化和区域一体化进程，主要依靠自力更生和改革创新，通过对外开放和国际合作的和平途径，谋求自身发展以及与各国的互利共赢，维护世界和平，促进共同发展。 </a:t>
            </a:r>
          </a:p>
        </p:txBody>
      </p:sp>
    </p:spTree>
    <p:custDataLst>
      <p:tags r:id="rId1"/>
    </p:custDataLst>
  </p:cSld>
  <p:clrMapOvr>
    <a:masterClrMapping/>
  </p:clrMapOvr>
  <p:transition>
    <p:zoom/>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3"/>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3"/>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3"/>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3"/>
</p:tagLst>
</file>

<file path=ppt/theme/theme1.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26</TotalTime>
  <Words>3377</Words>
  <Application>WPS 演示</Application>
  <PresentationFormat>自定义</PresentationFormat>
  <Paragraphs>90</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主题1</vt:lpstr>
      <vt:lpstr>幻灯片 1</vt:lpstr>
      <vt:lpstr>第3单元放飞美好梦想 第5课百年梦寻</vt:lpstr>
      <vt:lpstr>幻灯片 3</vt:lpstr>
      <vt:lpstr>情境导入 </vt:lpstr>
      <vt:lpstr>学习目标 </vt:lpstr>
      <vt:lpstr>课前预习 </vt:lpstr>
      <vt:lpstr>幻灯片 7</vt:lpstr>
      <vt:lpstr>答案</vt:lpstr>
      <vt:lpstr>疑难解答 </vt:lpstr>
      <vt:lpstr>问题探究1.中国全面加快融入世界的步伐表现在哪里？</vt:lpstr>
      <vt:lpstr>共同总结</vt:lpstr>
      <vt:lpstr>问题探究2.中国坚持走和平发展道路表现在哪里？</vt:lpstr>
      <vt:lpstr>共同总结</vt:lpstr>
      <vt:lpstr>问题探究3.怎样理解我国坚决维护国家的核心利益？</vt:lpstr>
      <vt:lpstr>共同总结</vt:lpstr>
      <vt:lpstr>知识结构 </vt:lpstr>
      <vt:lpstr>典例精析 </vt:lpstr>
      <vt:lpstr>答案解析</vt:lpstr>
      <vt:lpstr>幻灯片 19</vt:lpstr>
      <vt:lpstr>答案解析</vt:lpstr>
      <vt:lpstr>幻灯片 21</vt:lpstr>
      <vt:lpstr>答案解析</vt:lpstr>
      <vt:lpstr>课后训练 </vt:lpstr>
      <vt:lpstr>幻灯片 24</vt:lpstr>
      <vt:lpstr>幻灯片 25</vt:lpstr>
      <vt:lpstr>幻灯片 26</vt:lpstr>
      <vt:lpstr>幻灯片 27</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2019-02-18T03:55:06Z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2052-10.1.0.7616</vt:lpwstr>
  </property>
</Properties>
</file>