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</p:sldMasterIdLst>
  <p:sldIdLst>
    <p:sldId id="277" r:id="rId2"/>
    <p:sldId id="256" r:id="rId3"/>
    <p:sldId id="258" r:id="rId4"/>
    <p:sldId id="259" r:id="rId5"/>
    <p:sldId id="260" r:id="rId6"/>
    <p:sldId id="261" r:id="rId7"/>
    <p:sldId id="292" r:id="rId8"/>
    <p:sldId id="268" r:id="rId9"/>
    <p:sldId id="262" r:id="rId10"/>
    <p:sldId id="263" r:id="rId11"/>
    <p:sldId id="293" r:id="rId12"/>
    <p:sldId id="264" r:id="rId13"/>
    <p:sldId id="294" r:id="rId14"/>
    <p:sldId id="295" r:id="rId15"/>
    <p:sldId id="269" r:id="rId16"/>
    <p:sldId id="265" r:id="rId17"/>
    <p:sldId id="266" r:id="rId18"/>
    <p:sldId id="296" r:id="rId19"/>
    <p:sldId id="297" r:id="rId20"/>
    <p:sldId id="298" r:id="rId21"/>
    <p:sldId id="299" r:id="rId22"/>
    <p:sldId id="270" r:id="rId23"/>
    <p:sldId id="267" r:id="rId24"/>
    <p:sldId id="300" r:id="rId25"/>
    <p:sldId id="301" r:id="rId26"/>
    <p:sldId id="302" r:id="rId27"/>
    <p:sldId id="303" r:id="rId28"/>
    <p:sldId id="304" r:id="rId29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037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87779" autoAdjust="0"/>
  </p:normalViewPr>
  <p:slideViewPr>
    <p:cSldViewPr snapToGrid="0">
      <p:cViewPr>
        <p:scale>
          <a:sx n="66" d="100"/>
          <a:sy n="66" d="100"/>
        </p:scale>
        <p:origin x="-1446" y="-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2674143">
            <a:off x="294920" y="2505826"/>
            <a:ext cx="7370054" cy="1421928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7200" b="1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E23B6B-6A29-4A47-9435-C242448492C5}" type="datetimeFigureOut">
              <a:rPr lang="zh-CN" altLang="en-US"/>
              <a:pPr>
                <a:defRPr/>
              </a:pPr>
              <a:t>2019/2/18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E7347-B7C8-40FA-8F1C-914E02F7D8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4B2682-B222-4E2D-B7CC-0CFAA6423BF2}" type="datetimeFigureOut">
              <a:rPr lang="zh-CN" altLang="en-US"/>
              <a:pPr>
                <a:defRPr/>
              </a:pPr>
              <a:t>2019/2/18</a:t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D74428-6161-4064-AEC2-EA58E41DB8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51" r:id="rId12"/>
    <p:sldLayoutId id="2147483658" r:id="rId13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1913"/>
            <a:ext cx="8812213" cy="658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问题探究</a:t>
            </a:r>
            <a:r>
              <a:rPr lang="en-US" altLang="zh-CN" smtClean="0"/>
              <a:t>1</a:t>
            </a:r>
            <a:r>
              <a:rPr lang="zh-CN" altLang="en-US" smtClean="0"/>
              <a:t>.为什么要维护国家安全？</a:t>
            </a:r>
          </a:p>
        </p:txBody>
      </p:sp>
      <p:sp>
        <p:nvSpPr>
          <p:cNvPr id="20482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zh-CN" altLang="en-US" sz="4800" smtClean="0">
                <a:solidFill>
                  <a:srgbClr val="FF0000"/>
                </a:solidFill>
                <a:sym typeface="黑体" panose="02010609060101010101" pitchFamily="2" charset="-122"/>
              </a:rPr>
              <a:t>指导学生分组结合自己的实际展开讨论。</a:t>
            </a:r>
          </a:p>
          <a:p>
            <a:endParaRPr lang="zh-CN" altLang="en-US" sz="4800" smtClean="0"/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共同总结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zh-CN" altLang="en-US" sz="3600"/>
              <a:t>国家安全是安邦定国的重要基石。面临复杂多变的安全和发展环境，各种可以预见和难以预见的风险因素明显增多，维护国家安全和社会稳定任务繁重艰巨。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问题探究</a:t>
            </a:r>
            <a:r>
              <a:rPr lang="en-US" altLang="zh-CN" smtClean="0"/>
              <a:t>2</a:t>
            </a:r>
            <a:r>
              <a:rPr lang="zh-CN" altLang="en-US" smtClean="0"/>
              <a:t>.如何认识总体国家安全观？</a:t>
            </a:r>
          </a:p>
        </p:txBody>
      </p:sp>
      <p:sp>
        <p:nvSpPr>
          <p:cNvPr id="21506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zh-CN" altLang="en-US" sz="4800" smtClean="0">
                <a:solidFill>
                  <a:srgbClr val="FF0000"/>
                </a:solidFill>
                <a:sym typeface="黑体" panose="02010609060101010101" pitchFamily="2" charset="-122"/>
              </a:rPr>
              <a:t>指导学生分组结合自己的实际展开讨论。</a:t>
            </a:r>
          </a:p>
          <a:p>
            <a:endParaRPr lang="zh-CN" altLang="en-US" sz="4800" smtClean="0">
              <a:solidFill>
                <a:srgbClr val="FF0000"/>
              </a:solidFill>
              <a:sym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共同总结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维护国家安全，必须坚持国家利益至上，以人民安全为宗旨，以政治安全为根本，统筹外部安全和内部安全、国土安全和国民安全、传统安全和非传统安全、自身安全和共同安全，完善国家安全制度体系，加强国家安全能力建设，坚决维护国家主权、安全、发展利益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问题探究</a:t>
            </a:r>
            <a:r>
              <a:rPr lang="en-US" altLang="zh-CN"/>
              <a:t>3.我们怎样为维护国家安全做贡献？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zh-CN" altLang="en-US" sz="4800" smtClean="0">
                <a:solidFill>
                  <a:srgbClr val="FF0000"/>
                </a:solidFill>
                <a:sym typeface="黑体" panose="02010609060101010101" pitchFamily="2" charset="-122"/>
              </a:rPr>
              <a:t>指导学生分组结合自己的实际展开讨论。</a:t>
            </a:r>
          </a:p>
          <a:p>
            <a:endParaRPr lang="zh-CN" altLang="en-US" sz="4800" smtClean="0"/>
          </a:p>
          <a:p>
            <a:endParaRPr lang="zh-CN" altLang="en-US" sz="4800"/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共同总结</a:t>
            </a:r>
          </a:p>
        </p:txBody>
      </p:sp>
      <p:sp>
        <p:nvSpPr>
          <p:cNvPr id="22530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我们要努力增强国家忧患意识，树立国家安全利益至上的观念，自觉维护国家安全，不做有损国家安全的事情。我们要认真学习相关法律法规，增强国家安全意识，严格遵守有关国家安全的法律法规，积极履行维护国家安全的法定义务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zh-CN" smtClean="0">
                <a:solidFill>
                  <a:srgbClr val="B8650A"/>
                </a:solidFill>
                <a:sym typeface="+mn-ea"/>
              </a:rPr>
              <a:t>知识结构</a:t>
            </a:r>
            <a:r>
              <a:rPr lang="zh-CN" altLang="zh-CN" smtClean="0">
                <a:solidFill>
                  <a:srgbClr val="B8650A"/>
                </a:solidFill>
              </a:rPr>
              <a:t/>
            </a:r>
            <a:br>
              <a:rPr lang="zh-CN" altLang="zh-CN" smtClean="0">
                <a:solidFill>
                  <a:srgbClr val="B8650A"/>
                </a:solidFill>
              </a:rPr>
            </a:br>
            <a:endParaRPr lang="zh-CN" altLang="en-US" smtClean="0"/>
          </a:p>
        </p:txBody>
      </p:sp>
      <p:pic>
        <p:nvPicPr>
          <p:cNvPr id="9" name="图片 5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868363" y="2165350"/>
            <a:ext cx="11323637" cy="19970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zh-CN" smtClean="0">
                <a:sym typeface="宋体" panose="02010600030101010101" pitchFamily="2" charset="-122"/>
              </a:rPr>
              <a:t>典例精析</a:t>
            </a:r>
            <a:br>
              <a:rPr lang="zh-CN" altLang="zh-CN" smtClean="0">
                <a:sym typeface="宋体" panose="02010600030101010101" pitchFamily="2" charset="-122"/>
              </a:rPr>
            </a:br>
            <a:endParaRPr lang="zh-CN" altLang="en-US" smtClean="0"/>
          </a:p>
        </p:txBody>
      </p:sp>
      <p:sp>
        <p:nvSpPr>
          <p:cNvPr id="24578" name="内容占位符 2"/>
          <p:cNvSpPr>
            <a:spLocks noGrp="1"/>
          </p:cNvSpPr>
          <p:nvPr>
            <p:ph idx="4294967295"/>
          </p:nvPr>
        </p:nvSpPr>
        <p:spPr>
          <a:xfrm>
            <a:off x="0" y="1247775"/>
            <a:ext cx="10747375" cy="492918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例</a:t>
            </a:r>
            <a:r>
              <a:rPr lang="en-US" altLang="zh-CN" smtClean="0"/>
              <a:t>1</a:t>
            </a:r>
            <a:r>
              <a:rPr lang="zh-CN" altLang="en-US" smtClean="0"/>
              <a:t>、（2018年湖北省武汉中考）坚持和发展中国特色社会主义，国家安全是头等大事。这是因为（     ）</a:t>
            </a:r>
          </a:p>
          <a:p>
            <a:r>
              <a:rPr lang="zh-CN" altLang="en-US" smtClean="0"/>
              <a:t>A.没有公民个人的安全，国家安全就无法得到保障</a:t>
            </a:r>
          </a:p>
          <a:p>
            <a:r>
              <a:rPr lang="zh-CN" altLang="en-US" smtClean="0"/>
              <a:t>B.泄露国家秘密，必须承担法律责任</a:t>
            </a:r>
          </a:p>
          <a:p>
            <a:r>
              <a:rPr lang="zh-CN" altLang="en-US" smtClean="0"/>
              <a:t>C.国家安全是安邦定国的重要基石</a:t>
            </a:r>
          </a:p>
          <a:p>
            <a:r>
              <a:rPr lang="zh-CN" altLang="en-US" smtClean="0"/>
              <a:t>D.维护国家安全，是公民必须履行的基本义务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答案解析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答案：C</a:t>
            </a:r>
          </a:p>
          <a:p>
            <a:r>
              <a:rPr lang="zh-CN" altLang="en-US">
                <a:solidFill>
                  <a:srgbClr val="FF0000"/>
                </a:solidFill>
              </a:rPr>
              <a:t>【解析】本题考查对维护国家安全的原因的认识。把维护国家安全作为头等大事，体现了维护国家安全的重要性，表明国家安全是安邦定国的重要基石，C观点正确；A观点错误，没有国家安全，个人安全就无法得到保障；BD观点虽然正确，但与题干不是因果关系，不符合题意，所以正确答案选C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090613"/>
            <a:ext cx="10817225" cy="50863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例</a:t>
            </a:r>
            <a:r>
              <a:rPr lang="en-US" altLang="zh-CN"/>
              <a:t>2</a:t>
            </a:r>
            <a:r>
              <a:rPr lang="zh-CN" altLang="en-US"/>
              <a:t>、（2018年贵州贵阳中考）2017 年感动中国人物刘锐，面对强国强军的时代要求，紧跟装备升级步伐，参与完成国产“轰﹣6K”改装，并和战友们在南海和西太平洋留下新一代“轰﹣6K”的航迹巡天掠海，为国仗剑，强军兴军的“锐”一代是 （     ）</a:t>
            </a:r>
          </a:p>
          <a:p>
            <a:r>
              <a:rPr lang="zh-CN" altLang="en-US"/>
              <a:t>A．贪图安逸、坐享其成的一代</a:t>
            </a:r>
          </a:p>
          <a:p>
            <a:r>
              <a:rPr lang="zh-CN" altLang="en-US"/>
              <a:t>B．因循守旧、墨守成规的一代</a:t>
            </a:r>
          </a:p>
          <a:p>
            <a:r>
              <a:rPr lang="zh-CN" altLang="en-US"/>
              <a:t>C．勇担重任、开拓进取的一代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10363200" cy="14700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 smtClean="0">
                <a:sym typeface="+mn-ea"/>
              </a:rPr>
              <a:t>   </a:t>
            </a:r>
            <a:r>
              <a:rPr lang="zh-CN" altLang="en-US" smtClean="0">
                <a:sym typeface="+mn-ea"/>
              </a:rPr>
              <a:t>    第3单元放飞美好梦想</a:t>
            </a:r>
            <a:br>
              <a:rPr lang="zh-CN" altLang="en-US" smtClean="0">
                <a:sym typeface="+mn-ea"/>
              </a:rPr>
            </a:br>
            <a:r>
              <a:rPr lang="zh-CN" altLang="en-US" smtClean="0">
                <a:sym typeface="+mn-ea"/>
              </a:rPr>
              <a:t>第5课百年梦寻</a:t>
            </a:r>
            <a:endParaRPr lang="zh-CN" altLang="en-US" smtClean="0"/>
          </a:p>
        </p:txBody>
      </p:sp>
      <p:sp>
        <p:nvSpPr>
          <p:cNvPr id="13314" name="副标题 2"/>
          <p:cNvSpPr>
            <a:spLocks noGrp="1"/>
          </p:cNvSpPr>
          <p:nvPr>
            <p:ph type="subTitle" idx="4294967295"/>
          </p:nvPr>
        </p:nvSpPr>
        <p:spPr>
          <a:xfrm>
            <a:off x="0" y="3886200"/>
            <a:ext cx="8534400" cy="1752600"/>
          </a:xfrm>
          <a:prstGeom prst="rect">
            <a:avLst/>
          </a:prstGeom>
        </p:spPr>
        <p:txBody>
          <a:bodyPr/>
          <a:lstStyle/>
          <a:p>
            <a:r>
              <a:rPr lang="en-US" altLang="zh-CN" sz="4800" smtClean="0">
                <a:solidFill>
                  <a:srgbClr val="FF0000"/>
                </a:solidFill>
              </a:rPr>
              <a:t>5.3</a:t>
            </a:r>
            <a:r>
              <a:rPr lang="zh-CN" altLang="en-US" sz="4800" smtClean="0">
                <a:solidFill>
                  <a:srgbClr val="FF0000"/>
                </a:solidFill>
              </a:rPr>
              <a:t>树立总体国家安全观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答案解析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答案：C</a:t>
            </a:r>
          </a:p>
          <a:p>
            <a:r>
              <a:rPr lang="zh-CN" altLang="en-US">
                <a:solidFill>
                  <a:srgbClr val="FF0000"/>
                </a:solidFill>
              </a:rPr>
              <a:t>【解析】我们作为新时代的青少年，从小就要立下爱国之志，以热爱祖国为荣，以危害祖国为耻，选择自己喜欢的、最能发挥自己长处的人生道路，为全面建设小康社会，为振兴中华而努力奋斗。而刘锐和战友们的行为体现了他们是报效祖国、勇担重任、开拓进取的一代，C选项符合题意；A、B选项材料没有体现，也不属于强军兴军的“锐”一代的品质，排除。故选C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162050"/>
            <a:ext cx="10658475" cy="501491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例</a:t>
            </a:r>
            <a:r>
              <a:rPr lang="en-US" altLang="zh-CN"/>
              <a:t>3</a:t>
            </a:r>
            <a:r>
              <a:rPr lang="zh-CN" altLang="en-US"/>
              <a:t>、（2018年湖北省咸宁中考）国家安全关系着整个国家和民族的生死存亡，所以每个公民都要树立总体国家安全观。总体国家安全观以____为宗旨，以政治安全为根本。（   ）</a:t>
            </a:r>
          </a:p>
          <a:p>
            <a:r>
              <a:rPr lang="zh-CN" altLang="en-US"/>
              <a:t>A.经济安全    B.信息安全    C.人民安全    D.国土安全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答案解析</a:t>
            </a:r>
          </a:p>
        </p:txBody>
      </p:sp>
      <p:sp>
        <p:nvSpPr>
          <p:cNvPr id="25602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>
                <a:solidFill>
                  <a:srgbClr val="FF0000"/>
                </a:solidFill>
              </a:rPr>
              <a:t>答案：C</a:t>
            </a:r>
          </a:p>
          <a:p>
            <a:r>
              <a:rPr lang="zh-CN" altLang="en-US" smtClean="0">
                <a:solidFill>
                  <a:srgbClr val="FF0000"/>
                </a:solidFill>
              </a:rPr>
              <a:t>【解析】根据所学知识，国家安全是实现国家利益最根本的保障，关系人民幸福、社会发展进步和中华民族伟大复兴。国家安全与每个人息息相关，所以总体国家安全观以人民安全为宗旨，以政治安全为根本，C观点正确，A、B、D观点不合题意，错误，所以本题选择C答案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>
                <a:sym typeface="+mn-ea"/>
              </a:rPr>
              <a:t>课后训练</a:t>
            </a:r>
            <a:r>
              <a:rPr lang="zh-CN" altLang="en-US" smtClean="0"/>
              <a:t/>
            </a:r>
            <a:br>
              <a:rPr lang="zh-CN" altLang="en-US" smtClean="0"/>
            </a:br>
            <a:endParaRPr lang="zh-CN" altLang="en-US" smtClean="0"/>
          </a:p>
        </p:txBody>
      </p:sp>
      <p:sp>
        <p:nvSpPr>
          <p:cNvPr id="26626" name="内容占位符 2"/>
          <p:cNvSpPr>
            <a:spLocks noGrp="1"/>
          </p:cNvSpPr>
          <p:nvPr>
            <p:ph idx="4294967295"/>
          </p:nvPr>
        </p:nvSpPr>
        <p:spPr>
          <a:xfrm>
            <a:off x="0" y="1335088"/>
            <a:ext cx="10890250" cy="4841875"/>
          </a:xfrm>
          <a:prstGeom prst="rect">
            <a:avLst/>
          </a:prstGeom>
        </p:spPr>
        <p:txBody>
          <a:bodyPr/>
          <a:lstStyle/>
          <a:p>
            <a:r>
              <a:rPr lang="en-US" altLang="zh-CN" smtClean="0"/>
              <a:t>1.国家安全是安邦定国的重要基石。维护国家安全和社会稳定任务繁重艰巨。表现在（        ）</a:t>
            </a:r>
          </a:p>
          <a:p>
            <a:r>
              <a:rPr lang="en-US" altLang="zh-CN" smtClean="0"/>
              <a:t>①面临复杂多变的安全环境②面临复杂多变的发展环境③各种可以预见风险因素明显增多④各种难以预见的风险因素明显增多</a:t>
            </a:r>
          </a:p>
          <a:p>
            <a:r>
              <a:rPr lang="en-US" altLang="zh-CN" smtClean="0"/>
              <a:t>A.①②③④ B．①②④C．②③④ D．①③④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401038" y="1691005"/>
            <a:ext cx="12268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79425" y="180975"/>
            <a:ext cx="11712575" cy="6500813"/>
          </a:xfrm>
          <a:prstGeom prst="rect">
            <a:avLst/>
          </a:prstGeom>
        </p:spPr>
        <p:txBody>
          <a:bodyPr/>
          <a:lstStyle/>
          <a:p>
            <a:r>
              <a:rPr lang="en-US" altLang="zh-CN" sz="2800"/>
              <a:t>2. 2018年4月15日是我国第三个全民国家安全教育日。某市组织开展以“开拓新时代国家安全工作新局面”为主题的全民国家安全教育日宣传活动。说明国家安全</a:t>
            </a:r>
          </a:p>
          <a:p>
            <a:r>
              <a:rPr lang="en-US" altLang="zh-CN" sz="2800"/>
              <a:t>（      ）</a:t>
            </a:r>
          </a:p>
          <a:p>
            <a:endParaRPr lang="en-US" altLang="zh-CN" sz="2800"/>
          </a:p>
          <a:p>
            <a:endParaRPr lang="en-US" altLang="zh-CN" sz="2800"/>
          </a:p>
          <a:p>
            <a:endParaRPr lang="en-US" altLang="zh-CN" sz="2800"/>
          </a:p>
          <a:p>
            <a:endParaRPr lang="en-US" altLang="zh-CN" sz="2800"/>
          </a:p>
          <a:p>
            <a:endParaRPr lang="en-US" altLang="zh-CN" sz="2800"/>
          </a:p>
          <a:p>
            <a:r>
              <a:rPr lang="en-US" altLang="zh-CN" sz="2800"/>
              <a:t>①是实现中华民族伟大复兴的前提和保证②是我国当前的中心工作</a:t>
            </a:r>
          </a:p>
          <a:p>
            <a:r>
              <a:rPr lang="en-US" altLang="zh-CN" sz="2800"/>
              <a:t>③是提升人民幸福感的根本保障 ④关系到国家的兴亡</a:t>
            </a:r>
          </a:p>
          <a:p>
            <a:r>
              <a:rPr lang="en-US" altLang="zh-CN" sz="2800"/>
              <a:t>A.①②③B.①②④C.①③④D.②③④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1345565"/>
            <a:ext cx="5010150" cy="30067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46125" y="1201420"/>
            <a:ext cx="1170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974725"/>
            <a:ext cx="10861675" cy="5202238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/>
              <a:t>3.实现中华民族伟大复兴的中国梦，保证人民安居乐业，国家安全是头等大事．从“利莫大于治，害莫大于乱”的古训，到今天一些国家和地区深陷战火和苦难，再到恐怖主义带来的巨大危害，都在告诉我们：没有稳定的基础，安全的环境，什么都槁不成．维护国家安全，需要（         ）</a:t>
            </a:r>
          </a:p>
          <a:p>
            <a:r>
              <a:rPr lang="en-US" altLang="zh-CN" dirty="0"/>
              <a:t>①</a:t>
            </a:r>
            <a:r>
              <a:rPr lang="en-US" altLang="zh-CN" dirty="0" err="1"/>
              <a:t>把国家安全教育纳入国民教育</a:t>
            </a:r>
            <a:endParaRPr lang="en-US" altLang="zh-CN" dirty="0"/>
          </a:p>
          <a:p>
            <a:r>
              <a:rPr lang="en-US" altLang="zh-CN" dirty="0"/>
              <a:t>②</a:t>
            </a:r>
            <a:r>
              <a:rPr lang="en-US" altLang="zh-CN" dirty="0" err="1"/>
              <a:t>凝聚维护国家安全的全民力量</a:t>
            </a:r>
            <a:endParaRPr lang="en-US" altLang="zh-CN" dirty="0"/>
          </a:p>
          <a:p>
            <a:r>
              <a:rPr lang="en-US" altLang="zh-CN" dirty="0"/>
              <a:t>③</a:t>
            </a:r>
            <a:r>
              <a:rPr lang="en-US" altLang="zh-CN" dirty="0" err="1"/>
              <a:t>全社会制裁破坏国家安全行为</a:t>
            </a:r>
            <a:endParaRPr lang="en-US" altLang="zh-CN" dirty="0"/>
          </a:p>
          <a:p>
            <a:r>
              <a:rPr lang="en-US" altLang="zh-CN" dirty="0"/>
              <a:t>④</a:t>
            </a:r>
            <a:r>
              <a:rPr lang="en-US" altLang="zh-CN" dirty="0" err="1"/>
              <a:t>靠国际力量消除一切恐怖势力</a:t>
            </a:r>
            <a:endParaRPr lang="en-US" altLang="zh-CN" dirty="0"/>
          </a:p>
          <a:p>
            <a:r>
              <a:rPr lang="en-US" altLang="zh-CN" dirty="0"/>
              <a:t>A.②③    B.①②    C.①③④    D.②③④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376591" y="2981325"/>
            <a:ext cx="12268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219200"/>
            <a:ext cx="10747375" cy="4957763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4</a:t>
            </a:r>
            <a:r>
              <a:rPr lang="zh-CN" altLang="en-US"/>
              <a:t>、“国泰民安是人民群众最基本、最普遍的愿望。实现中华民族伟大复兴的中国梦，国家安全是头等大事。”习主席的这句话要求我们（         ）</a:t>
            </a:r>
          </a:p>
          <a:p>
            <a:r>
              <a:rPr lang="zh-CN" altLang="en-US"/>
              <a:t>①开展国家安全宣传教育，凝聚起维护国家安全的全民力量  ②认清国家安全形势，增强危机忧患意识，树立国家安全观念③增强国家安全责任感，形成维护国家安全的强大社会共识  ④积极行使维护国家安全的权利，为维护国家安全作出贡献</a:t>
            </a:r>
          </a:p>
          <a:p>
            <a:r>
              <a:rPr lang="zh-CN" altLang="en-US"/>
              <a:t>A.①②④B.②③④C.①②③D.①②③④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25299" y="2172607"/>
            <a:ext cx="12268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974725"/>
            <a:ext cx="10847388" cy="5202238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5. 我国是一个拥有1.8万多公里大陆海岸线、约300万平方公里主张管辖海堿的海洋大国，领海安全是国家安全的重要组成部分。2018年4月12日，中央军委在南海海域隆重举行海上阅兵。这是新中国历史上规模最大的海上阅兵，彰显了党的十八大以来建设强大的人民海军的巨大成就，坚定了人民海军坚决捍卫领海主权的信心。</a:t>
            </a:r>
          </a:p>
          <a:p>
            <a:r>
              <a:rPr lang="zh-CN" altLang="en-US"/>
              <a:t>请对上述新闻材料进行点评。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答案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5.南海阅兵彰显了人民海军建设的巨大成就，表明我国坚决捍卫国家主权和领土完整的信心和决心。领海安全是国家安全的重要组成部分，强大的人民海军是捍卫国家主权的重要保障；南海阅兵有利于维护国家和人民的利益，有利于增强民族自信心和自豪感。我们每个公民要自觉维护国家安全荣誉和利益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052763"/>
            <a:ext cx="1303337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2" charset="-122"/>
              </a:rPr>
              <a:t>课前预习</a:t>
            </a:r>
            <a:endParaRPr lang="en-US" altLang="zh-CN" sz="2000" b="1">
              <a:solidFill>
                <a:srgbClr val="FF0000"/>
              </a:solidFill>
              <a:latin typeface="Calibri" panose="020F0502020204030204" pitchFamily="34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38" name="Text Box 17"/>
          <p:cNvSpPr txBox="1">
            <a:spLocks noChangeArrowheads="1"/>
          </p:cNvSpPr>
          <p:nvPr/>
        </p:nvSpPr>
        <p:spPr bwMode="auto">
          <a:xfrm>
            <a:off x="5437188" y="4171950"/>
            <a:ext cx="1303337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典例精析</a:t>
            </a:r>
          </a:p>
        </p:txBody>
      </p:sp>
      <p:sp>
        <p:nvSpPr>
          <p:cNvPr id="14339" name="Text Box 17"/>
          <p:cNvSpPr txBox="1">
            <a:spLocks noChangeArrowheads="1"/>
          </p:cNvSpPr>
          <p:nvPr/>
        </p:nvSpPr>
        <p:spPr bwMode="auto">
          <a:xfrm>
            <a:off x="5437188" y="4533900"/>
            <a:ext cx="1317625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2" charset="-122"/>
              </a:rPr>
              <a:t>课后训练</a:t>
            </a:r>
            <a:endParaRPr lang="en-US" altLang="zh-CN" sz="2000" b="1">
              <a:solidFill>
                <a:srgbClr val="FF0000"/>
              </a:solidFill>
              <a:latin typeface="Calibri" panose="020F0502020204030204" pitchFamily="34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0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2657475"/>
            <a:ext cx="1317625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学习目标</a:t>
            </a:r>
          </a:p>
        </p:txBody>
      </p:sp>
      <p:sp>
        <p:nvSpPr>
          <p:cNvPr id="14341" name="矩形 1"/>
          <p:cNvSpPr>
            <a:spLocks noChangeArrowheads="1"/>
          </p:cNvSpPr>
          <p:nvPr/>
        </p:nvSpPr>
        <p:spPr bwMode="auto">
          <a:xfrm>
            <a:off x="4935538" y="1651000"/>
            <a:ext cx="6604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ea typeface="黑体" panose="02010609060101010101" pitchFamily="2" charset="-122"/>
              </a:rPr>
              <a:t>目录</a:t>
            </a:r>
          </a:p>
        </p:txBody>
      </p:sp>
      <p:sp>
        <p:nvSpPr>
          <p:cNvPr id="14342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811588"/>
            <a:ext cx="1301750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知识结构</a:t>
            </a:r>
          </a:p>
        </p:txBody>
      </p:sp>
      <p:sp>
        <p:nvSpPr>
          <p:cNvPr id="14343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2259013"/>
            <a:ext cx="1333500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情境导入</a:t>
            </a:r>
          </a:p>
        </p:txBody>
      </p:sp>
      <p:sp>
        <p:nvSpPr>
          <p:cNvPr id="14344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413125"/>
            <a:ext cx="1317625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疑难解答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>
                <a:sym typeface="黑体" panose="02010609060101010101" pitchFamily="2" charset="-122"/>
              </a:rPr>
              <a:t>情境导入</a:t>
            </a:r>
            <a:r>
              <a:rPr lang="zh-CN" altLang="en-US" smtClean="0">
                <a:sym typeface="+mn-ea"/>
              </a:rPr>
              <a:t/>
            </a:r>
            <a:br>
              <a:rPr lang="zh-CN" altLang="en-US" smtClean="0">
                <a:sym typeface="+mn-ea"/>
              </a:rPr>
            </a:br>
            <a:endParaRPr lang="zh-CN" altLang="en-US" smtClean="0"/>
          </a:p>
        </p:txBody>
      </p:sp>
      <p:sp>
        <p:nvSpPr>
          <p:cNvPr id="15362" name="内容占位符 2"/>
          <p:cNvSpPr>
            <a:spLocks noGrp="1"/>
          </p:cNvSpPr>
          <p:nvPr>
            <p:ph idx="4294967295"/>
          </p:nvPr>
        </p:nvSpPr>
        <p:spPr>
          <a:xfrm>
            <a:off x="0" y="1292225"/>
            <a:ext cx="11353800" cy="48847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>
                <a:solidFill>
                  <a:srgbClr val="12037C"/>
                </a:solidFill>
              </a:rPr>
              <a:t>一张照片被中国人刷屏了。这是一名海军女兵牵着</a:t>
            </a:r>
            <a:r>
              <a:rPr lang="en-US" altLang="zh-CN" smtClean="0">
                <a:solidFill>
                  <a:srgbClr val="12037C"/>
                </a:solidFill>
              </a:rPr>
              <a:t>5</a:t>
            </a:r>
            <a:r>
              <a:rPr lang="zh-CN" altLang="en-US" smtClean="0">
                <a:solidFill>
                  <a:srgbClr val="12037C"/>
                </a:solidFill>
              </a:rPr>
              <a:t>岁小女孩上军舰的照片。背景处是战火摧残的也门亚丁港。可照片中穿着凯蒂猫背心的小女孩却轻松得像是去参加春游。被海军姐姐护送上军舰的小女孩叫李禹霏。踏上祖国的军舰，小禹霏收下官兵们送给她的布老虎、积木和巧克力，她敬了一个军礼，说：长大了我也要当海军。</a:t>
            </a:r>
          </a:p>
          <a:p>
            <a:r>
              <a:rPr lang="zh-CN" altLang="en-US" smtClean="0">
                <a:solidFill>
                  <a:srgbClr val="12037C"/>
                </a:solidFill>
              </a:rPr>
              <a:t>材料说明了什么道理？</a:t>
            </a:r>
          </a:p>
        </p:txBody>
      </p:sp>
      <p:pic>
        <p:nvPicPr>
          <p:cNvPr id="15364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64375" y="3200400"/>
            <a:ext cx="2524125" cy="342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>
                <a:sym typeface="黑体" panose="02010609060101010101" pitchFamily="2" charset="-122"/>
              </a:rPr>
              <a:t>学习目标</a:t>
            </a:r>
            <a:br>
              <a:rPr lang="zh-CN" altLang="en-US" smtClean="0">
                <a:sym typeface="黑体" panose="02010609060101010101" pitchFamily="2" charset="-122"/>
              </a:rPr>
            </a:br>
            <a:endParaRPr lang="zh-CN" altLang="en-US" smtClean="0"/>
          </a:p>
        </p:txBody>
      </p:sp>
      <p:sp>
        <p:nvSpPr>
          <p:cNvPr id="16386" name="内容占位符 2"/>
          <p:cNvSpPr>
            <a:spLocks noGrp="1"/>
          </p:cNvSpPr>
          <p:nvPr>
            <p:ph idx="4294967295"/>
          </p:nvPr>
        </p:nvSpPr>
        <p:spPr>
          <a:xfrm>
            <a:off x="0" y="1276350"/>
            <a:ext cx="10934700" cy="4900613"/>
          </a:xfrm>
          <a:prstGeom prst="rect">
            <a:avLst/>
          </a:prstGeom>
        </p:spPr>
        <p:txBody>
          <a:bodyPr/>
          <a:lstStyle/>
          <a:p>
            <a:r>
              <a:rPr lang="en-US" altLang="zh-CN" b="1" smtClean="0"/>
              <a:t>1</a:t>
            </a:r>
            <a:r>
              <a:rPr lang="zh-CN" altLang="en-US" b="1" smtClean="0"/>
              <a:t>、认识国家安全的重要性，明白国家安全关系到人民幸福、社会发展进步和中华民族的伟大复兴。</a:t>
            </a:r>
          </a:p>
          <a:p>
            <a:r>
              <a:rPr lang="en-US" altLang="zh-CN" b="1" smtClean="0"/>
              <a:t>2.</a:t>
            </a:r>
            <a:r>
              <a:rPr lang="zh-CN" altLang="en-US" b="1" smtClean="0"/>
              <a:t>了解总体国家安全观的内容。</a:t>
            </a:r>
          </a:p>
          <a:p>
            <a:r>
              <a:rPr lang="en-US" altLang="zh-CN" b="1" smtClean="0"/>
              <a:t>3</a:t>
            </a:r>
            <a:r>
              <a:rPr lang="zh-CN" altLang="en-US" b="1" smtClean="0"/>
              <a:t>、理解维护国家安全是我们共同的责任。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>
                <a:solidFill>
                  <a:srgbClr val="F28711"/>
                </a:solidFill>
                <a:cs typeface="+mn-ea"/>
                <a:sym typeface="黑体" panose="02010609060101010101" pitchFamily="2" charset="-122"/>
              </a:rPr>
              <a:t>课前预习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黑体" panose="02010609060101010101" pitchFamily="2" charset="-122"/>
              </a:rPr>
              <a:t/>
            </a:r>
            <a:b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黑体" panose="02010609060101010101" pitchFamily="2" charset="-122"/>
              </a:rPr>
            </a:b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410" name="内容占位符 2"/>
          <p:cNvSpPr>
            <a:spLocks noGrp="1"/>
          </p:cNvSpPr>
          <p:nvPr>
            <p:ph idx="4294967295"/>
          </p:nvPr>
        </p:nvSpPr>
        <p:spPr>
          <a:xfrm>
            <a:off x="0" y="1119188"/>
            <a:ext cx="10833100" cy="5057775"/>
          </a:xfrm>
          <a:prstGeom prst="rect">
            <a:avLst/>
          </a:prstGeom>
        </p:spPr>
        <p:txBody>
          <a:bodyPr/>
          <a:lstStyle/>
          <a:p>
            <a:r>
              <a:rPr lang="zh-CN" altLang="en-US" sz="3600" smtClean="0"/>
              <a:t>1.国家安全关系到_____、社会_____和中华民族的_____。</a:t>
            </a:r>
          </a:p>
          <a:p>
            <a:r>
              <a:rPr lang="zh-CN" altLang="en-US" sz="3600" smtClean="0"/>
              <a:t>2.国家安全是安邦定国的_____。面临复杂多变的_____环境，各种可以预见和难以预见的____明显增多，维护国家安全和社会稳定任务_____。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104900"/>
            <a:ext cx="10688638" cy="50720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3.我们要坚持______。维护国家安全，必须坚持_____，以_____为宗旨，以政治安全为____，_____外部安全和内部安全、国土安全和国民安全、传统安全和非传统安全、自身安全和共同安全，完善国家安全_____，加强国家安全_____，坚决维护国家主权、安全、_____。</a:t>
            </a:r>
          </a:p>
          <a:p>
            <a:r>
              <a:rPr lang="zh-CN" altLang="en-US"/>
              <a:t>4.维护国家安全是我们共同的____。我们要努力增强国家_____意识，树立国家安全利益至上的_____，_____维护国家安全，不做有损国家安全的事情。我们要认真学习相关_____，增强_____，严格遵守有关国家安全的法律法规，积极履行维护国家安全的_____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答案</a:t>
            </a:r>
          </a:p>
        </p:txBody>
      </p:sp>
      <p:sp>
        <p:nvSpPr>
          <p:cNvPr id="18434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>
                <a:solidFill>
                  <a:srgbClr val="FF0000"/>
                </a:solidFill>
              </a:rPr>
              <a:t>1.人民幸福 发展进步 伟大复兴</a:t>
            </a:r>
          </a:p>
          <a:p>
            <a:r>
              <a:rPr lang="zh-CN" altLang="en-US" smtClean="0">
                <a:solidFill>
                  <a:srgbClr val="FF0000"/>
                </a:solidFill>
              </a:rPr>
              <a:t>2.重要基石 安全和发展 风险因素 繁重艰巨</a:t>
            </a:r>
          </a:p>
          <a:p>
            <a:r>
              <a:rPr lang="zh-CN" altLang="en-US" smtClean="0">
                <a:solidFill>
                  <a:srgbClr val="FF0000"/>
                </a:solidFill>
              </a:rPr>
              <a:t>3.总体国家安全观 国家利益至上 人民安全 根本 统筹 制度体系 能力建设 发展利益</a:t>
            </a:r>
          </a:p>
          <a:p>
            <a:r>
              <a:rPr lang="zh-CN" altLang="en-US" smtClean="0">
                <a:solidFill>
                  <a:srgbClr val="FF0000"/>
                </a:solidFill>
              </a:rPr>
              <a:t>4.责任 忧患 观念自觉 法律法规 国家安全意识 法定义务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>
                <a:sym typeface="宋体" panose="02010600030101010101" pitchFamily="2" charset="-122"/>
              </a:rPr>
              <a:t>疑难解答</a:t>
            </a:r>
            <a:br>
              <a:rPr lang="zh-CN" altLang="en-US" smtClean="0">
                <a:sym typeface="宋体" panose="02010600030101010101" pitchFamily="2" charset="-122"/>
              </a:rPr>
            </a:br>
            <a:endParaRPr lang="zh-CN" altLang="en-US" smtClean="0"/>
          </a:p>
        </p:txBody>
      </p:sp>
      <p:sp>
        <p:nvSpPr>
          <p:cNvPr id="19458" name="内容占位符 2"/>
          <p:cNvSpPr>
            <a:spLocks noGrp="1"/>
          </p:cNvSpPr>
          <p:nvPr>
            <p:ph idx="4294967295"/>
          </p:nvPr>
        </p:nvSpPr>
        <p:spPr>
          <a:xfrm>
            <a:off x="0" y="1306513"/>
            <a:ext cx="10747375" cy="48704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>
                <a:sym typeface="+mn-ea"/>
              </a:rPr>
              <a:t>走出一条中国特色国家安全道路</a:t>
            </a:r>
            <a:endParaRPr lang="zh-CN" altLang="en-US" smtClean="0"/>
          </a:p>
          <a:p>
            <a:r>
              <a:rPr lang="zh-CN" altLang="en-US" smtClean="0"/>
              <a:t>当前我国国家安全内涵和外延比历史上任何时候都要丰富，时空领域比历史上任何时候都要宽广，内外因素比历史上任何时候都要复杂，必须坚持总体国家安全观，以人民安全为宗旨，以政治安全为根本，以经济安全为基础，以军事、文化、社会安全为保障，以促进国际安全为依托，走出一条中国特色国家安全道路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6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6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6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6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6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6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6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6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6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6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6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6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6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6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6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6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6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6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6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6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6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6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6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6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6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6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6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69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0</TotalTime>
  <Words>2525</Words>
  <Application>WPS 演示</Application>
  <PresentationFormat>自定义</PresentationFormat>
  <Paragraphs>95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主题1</vt:lpstr>
      <vt:lpstr>幻灯片 1</vt:lpstr>
      <vt:lpstr>       第3单元放飞美好梦想 第5课百年梦寻</vt:lpstr>
      <vt:lpstr>幻灯片 3</vt:lpstr>
      <vt:lpstr>情境导入 </vt:lpstr>
      <vt:lpstr>学习目标 </vt:lpstr>
      <vt:lpstr>课前预习 </vt:lpstr>
      <vt:lpstr>幻灯片 7</vt:lpstr>
      <vt:lpstr>答案</vt:lpstr>
      <vt:lpstr>疑难解答 </vt:lpstr>
      <vt:lpstr>问题探究1.为什么要维护国家安全？</vt:lpstr>
      <vt:lpstr>共同总结</vt:lpstr>
      <vt:lpstr>问题探究2.如何认识总体国家安全观？</vt:lpstr>
      <vt:lpstr>共同总结</vt:lpstr>
      <vt:lpstr>问题探究3.我们怎样为维护国家安全做贡献？</vt:lpstr>
      <vt:lpstr>共同总结</vt:lpstr>
      <vt:lpstr>知识结构 </vt:lpstr>
      <vt:lpstr>典例精析 </vt:lpstr>
      <vt:lpstr>答案解析</vt:lpstr>
      <vt:lpstr>幻灯片 19</vt:lpstr>
      <vt:lpstr>答案解析</vt:lpstr>
      <vt:lpstr>幻灯片 21</vt:lpstr>
      <vt:lpstr>答案解析</vt:lpstr>
      <vt:lpstr>课后训练 </vt:lpstr>
      <vt:lpstr>幻灯片 24</vt:lpstr>
      <vt:lpstr>幻灯片 25</vt:lpstr>
      <vt:lpstr>幻灯片 26</vt:lpstr>
      <vt:lpstr>幻灯片 27</vt:lpstr>
      <vt:lpstr>答案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2018-01-02T04:09:00Z</dcterms:created>
  <dcterms:modified xsi:type="dcterms:W3CDTF">2019-02-18T03:50:09Z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2052-10.1.0.7616</vt:lpwstr>
  </property>
</Properties>
</file>