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Default Extension="wdp" ContentType="image/vnd.ms-photo"/>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77" r:id="rId2"/>
    <p:sldId id="256" r:id="rId3"/>
    <p:sldId id="258" r:id="rId4"/>
    <p:sldId id="259" r:id="rId5"/>
    <p:sldId id="260" r:id="rId6"/>
    <p:sldId id="261" r:id="rId7"/>
    <p:sldId id="278" r:id="rId8"/>
    <p:sldId id="268" r:id="rId9"/>
    <p:sldId id="262" r:id="rId10"/>
    <p:sldId id="263" r:id="rId11"/>
    <p:sldId id="279" r:id="rId12"/>
    <p:sldId id="264" r:id="rId13"/>
    <p:sldId id="280" r:id="rId14"/>
    <p:sldId id="281" r:id="rId15"/>
    <p:sldId id="269" r:id="rId16"/>
    <p:sldId id="265" r:id="rId17"/>
    <p:sldId id="266" r:id="rId18"/>
    <p:sldId id="282" r:id="rId19"/>
    <p:sldId id="283" r:id="rId20"/>
    <p:sldId id="284" r:id="rId21"/>
    <p:sldId id="285" r:id="rId22"/>
    <p:sldId id="270" r:id="rId23"/>
    <p:sldId id="267" r:id="rId24"/>
    <p:sldId id="286" r:id="rId25"/>
    <p:sldId id="287" r:id="rId26"/>
    <p:sldId id="288" r:id="rId27"/>
    <p:sldId id="289" r:id="rId28"/>
    <p:sldId id="290"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1371" autoAdjust="0"/>
  </p:normalViewPr>
  <p:slideViewPr>
    <p:cSldViewPr snapToGrid="0">
      <p:cViewPr>
        <p:scale>
          <a:sx n="66" d="100"/>
          <a:sy n="66" d="100"/>
        </p:scale>
        <p:origin x="-1446" y="-22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 xmlns:a14="http://schemas.microsoft.com/office/drawing/2010/main">
                  <a14:imgLayer r:embed="rId3">
                    <a14:imgEffect>
                      <a14:saturation sat="0"/>
                    </a14:imgEffect>
                  </a14:imgLayer>
                </a14:imgProps>
              </a:ext>
              <a:ext uri="{28A0092B-C50C-407E-A947-70E740481C1C}">
                <a14:useLocalDpi xmlns="" xmlns:a14="http://schemas.microsoft.com/office/drawing/2010/main" val="0"/>
              </a:ext>
            </a:extLst>
          </a:blip>
          <a:stretch>
            <a:fillRect/>
          </a:stretch>
        </p:blipFill>
        <p:spPr>
          <a:xfrm flipH="1">
            <a:off x="-3" y="1"/>
            <a:ext cx="12192002" cy="6858000"/>
          </a:xfrm>
          <a:prstGeom prst="rect">
            <a:avLst/>
          </a:prstGeom>
        </p:spPr>
      </p:pic>
      <p:pic>
        <p:nvPicPr>
          <p:cNvPr id="7" name="图片 6"/>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a:fillRect/>
          </a:stretch>
        </p:blipFill>
        <p:spPr>
          <a:xfrm>
            <a:off x="1778000" y="716280"/>
            <a:ext cx="10414000" cy="5425439"/>
          </a:xfrm>
          <a:prstGeom prst="rect">
            <a:avLst/>
          </a:prstGeom>
        </p:spPr>
      </p:pic>
      <p:sp>
        <p:nvSpPr>
          <p:cNvPr id="8" name="矩形 7"/>
          <p:cNvSpPr/>
          <p:nvPr/>
        </p:nvSpPr>
        <p:spPr>
          <a:xfrm>
            <a:off x="1778000" y="716280"/>
            <a:ext cx="10414000" cy="5425440"/>
          </a:xfrm>
          <a:prstGeom prst="rect">
            <a:avLst/>
          </a:prstGeom>
          <a:gradFill>
            <a:gsLst>
              <a:gs pos="11000">
                <a:schemeClr val="accent4">
                  <a:alpha val="25000"/>
                </a:schemeClr>
              </a:gs>
              <a:gs pos="0">
                <a:schemeClr val="accent4">
                  <a:alpha val="0"/>
                </a:schemeClr>
              </a:gs>
              <a:gs pos="23000">
                <a:schemeClr val="accent4">
                  <a:alpha val="35000"/>
                </a:schemeClr>
              </a:gs>
              <a:gs pos="58242">
                <a:schemeClr val="accent4">
                  <a:alpha val="70000"/>
                </a:schemeClr>
              </a:gs>
              <a:gs pos="97253">
                <a:schemeClr val="accent4">
                  <a:alpha val="90000"/>
                </a:schemeClr>
              </a:gs>
              <a:gs pos="89011">
                <a:schemeClr val="accent4">
                  <a:alpha val="85000"/>
                </a:schemeClr>
              </a:gs>
              <a:gs pos="79000">
                <a:schemeClr val="accent4">
                  <a:alpha val="80000"/>
                </a:schemeClr>
              </a:gs>
              <a:gs pos="69000">
                <a:schemeClr val="accent4">
                  <a:alpha val="75000"/>
                </a:schemeClr>
              </a:gs>
              <a:gs pos="47000">
                <a:schemeClr val="accent4">
                  <a:alpha val="55000"/>
                </a:schemeClr>
              </a:gs>
              <a:gs pos="35000">
                <a:schemeClr val="accent4">
                  <a:alpha val="4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0" name="圆角矩形 9"/>
          <p:cNvSpPr/>
          <p:nvPr/>
        </p:nvSpPr>
        <p:spPr>
          <a:xfrm>
            <a:off x="2367280" y="3697480"/>
            <a:ext cx="1056640" cy="1066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矩形 10"/>
          <p:cNvSpPr/>
          <p:nvPr/>
        </p:nvSpPr>
        <p:spPr>
          <a:xfrm>
            <a:off x="10596880" y="106680"/>
            <a:ext cx="7721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2" name="标题 1"/>
          <p:cNvSpPr>
            <a:spLocks noGrp="1"/>
          </p:cNvSpPr>
          <p:nvPr>
            <p:ph type="ctrTitle"/>
          </p:nvPr>
        </p:nvSpPr>
        <p:spPr>
          <a:xfrm>
            <a:off x="2367280" y="2243487"/>
            <a:ext cx="8300720" cy="1266475"/>
          </a:xfrm>
          <a:prstGeom prst="rect">
            <a:avLst/>
          </a:prstGeom>
        </p:spPr>
        <p:txBody>
          <a:bodyPr anchor="b">
            <a:normAutofit/>
          </a:bodyPr>
          <a:lstStyle>
            <a:lvl1pPr algn="l">
              <a:defRPr sz="4800" b="1">
                <a:solidFill>
                  <a:schemeClr val="tx1"/>
                </a:solidFill>
              </a:defRPr>
            </a:lvl1pPr>
          </a:lstStyle>
          <a:p>
            <a:r>
              <a:rPr lang="zh-CN" altLang="en-US" dirty="0"/>
              <a:t>单击此处编辑母版标题样式</a:t>
            </a:r>
          </a:p>
        </p:txBody>
      </p:sp>
      <p:sp>
        <p:nvSpPr>
          <p:cNvPr id="13" name="副标题 2"/>
          <p:cNvSpPr>
            <a:spLocks noGrp="1"/>
          </p:cNvSpPr>
          <p:nvPr>
            <p:ph type="subTitle" idx="1"/>
          </p:nvPr>
        </p:nvSpPr>
        <p:spPr>
          <a:xfrm>
            <a:off x="2367280" y="3912798"/>
            <a:ext cx="8300720" cy="768077"/>
          </a:xfrm>
          <a:prstGeom prst="rect">
            <a:avLst/>
          </a:prstGeom>
        </p:spPr>
        <p:txBody>
          <a:bodyP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pPr/>
              <a:t>2019/2/18</a:t>
            </a:fld>
            <a:endParaRPr lang="zh-CN" altLang="en-US" dirty="0"/>
          </a:p>
        </p:txBody>
      </p:sp>
      <p:sp>
        <p:nvSpPr>
          <p:cNvPr id="1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1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pPr/>
              <a:t>‹#›</a:t>
            </a:fld>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pPr/>
              <a:t>2019/2/18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4" r:id="rId12"/>
    <p:sldLayoutId id="2147483658"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12700" y="21590"/>
            <a:ext cx="12150725" cy="631317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问题探究</a:t>
            </a:r>
            <a:r>
              <a:rPr lang="zh-CN" altLang="en-US">
                <a:sym typeface="+mn-ea"/>
              </a:rPr>
              <a:t>1.如何正确认识中国梦？</a:t>
            </a:r>
            <a:endParaRPr lang="zh-CN" altLang="en-US"/>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a:t>（1）中国梦凝聚了几代中国人的夙愿，是中华儿女的共同期盼。今天，我们比历史上任何时期都更有信心、更有能力实现这一蓝图、这个梦想。亿万中华儿女正在共同努力实现我们的中国梦。</a:t>
            </a:r>
          </a:p>
          <a:p>
            <a:r>
              <a:rPr lang="zh-CN" altLang="en-US"/>
              <a:t>（2）中国梦就是国家富强、民族振兴、人民幸福。实现中国梦，就是让中国的经济实力、综合国力、国际地位和国际影响力大大提升，让中华民族以更加昂扬向上、文明开放的姿态屹立于世界民族之林，让中国人民过上更加幸福富裕安康的生活。这个梦想把国家的追求、民族的向往、人民的期盼融为一体，体现了中华民族和中国人民的整体利益，表达了中华儿女的共同愿景。</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问题探究2.为什么说中国梦是全体中国人共同的梦？</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a:t>实现中华民族伟大复兴，是全体中华儿女共同的追求；中国梦的实现，将造福中华民族全体成员。中华民族的伟大复兴的中国梦的实现，更需要汇聚全体中国人民的智慧和力量。</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问题探究3.如何才能实现梦想？</a:t>
            </a:r>
          </a:p>
        </p:txBody>
      </p:sp>
      <p:sp>
        <p:nvSpPr>
          <p:cNvPr id="3" name="内容占位符 2"/>
          <p:cNvSpPr>
            <a:spLocks noGrp="1"/>
          </p:cNvSpPr>
          <p:nvPr>
            <p:ph idx="1"/>
          </p:nvPr>
        </p:nvSpPr>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a:p>
            <a:endParaRPr lang="zh-CN" altLang="en-US" sz="4800"/>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a:t>实现中国梦任重而道远，需要锲而不舍、驰而不息的艰苦努力。虽然我们已经取得辉煌成就，然而“行百里者半九十”，离目标越近，越不能懈怠，越要加倍努力。青少年作为国家未来的主人，应该积极投入实现中国梦的伟大实践中，坚持中国道路，弘扬中国精神，凝聚中国力量，用实干托起共同的梦。</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B8650A"/>
                </a:solidFill>
                <a:latin typeface="Arial" panose="020B0604020202020204" pitchFamily="34" charset="0"/>
                <a:ea typeface="黑体" panose="02010609060101010101" pitchFamily="2" charset="-122"/>
                <a:sym typeface="+mn-ea"/>
              </a:rPr>
              <a:t>知识结构</a:t>
            </a:r>
            <a:r>
              <a:rPr lang="zh-CN" altLang="zh-CN" dirty="0">
                <a:solidFill>
                  <a:srgbClr val="B8650A"/>
                </a:solidFill>
                <a:latin typeface="Arial" panose="020B0604020202020204" pitchFamily="34" charset="0"/>
                <a:ea typeface="黑体" panose="02010609060101010101" pitchFamily="2" charset="-122"/>
              </a:rPr>
              <a:t/>
            </a:r>
            <a:br>
              <a:rPr lang="zh-CN" altLang="zh-CN" dirty="0">
                <a:solidFill>
                  <a:srgbClr val="B8650A"/>
                </a:solidFill>
                <a:latin typeface="Arial" panose="020B0604020202020204" pitchFamily="34" charset="0"/>
                <a:ea typeface="黑体" panose="02010609060101010101" pitchFamily="2" charset="-122"/>
              </a:rPr>
            </a:br>
            <a:endParaRPr lang="zh-CN" altLang="en-US"/>
          </a:p>
        </p:txBody>
      </p:sp>
      <p:pic>
        <p:nvPicPr>
          <p:cNvPr id="14" name="图片 8"/>
          <p:cNvPicPr>
            <a:picLocks noGrp="1" noChangeAspect="1"/>
          </p:cNvPicPr>
          <p:nvPr>
            <p:ph idx="1"/>
          </p:nvPr>
        </p:nvPicPr>
        <p:blipFill>
          <a:blip r:embed="rId3"/>
          <a:stretch>
            <a:fillRect/>
          </a:stretch>
        </p:blipFill>
        <p:spPr>
          <a:xfrm>
            <a:off x="-106680" y="2309495"/>
            <a:ext cx="12019280" cy="2896235"/>
          </a:xfrm>
          <a:prstGeom prst="rect">
            <a:avLst/>
          </a:prstGeom>
          <a:noFill/>
          <a:ln w="9525">
            <a:noFill/>
          </a:ln>
        </p:spPr>
      </p:pic>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4000" dirty="0">
                <a:sym typeface="宋体" panose="02010600030101010101" pitchFamily="2" charset="-122"/>
              </a:rPr>
              <a:t>典例精析</a:t>
            </a:r>
            <a:r>
              <a:rPr lang="zh-CN" altLang="zh-CN" sz="4000" kern="1200" dirty="0">
                <a:latin typeface="+mj-lt"/>
                <a:ea typeface="+mj-ea"/>
                <a:cs typeface="+mj-cs"/>
                <a:sym typeface="宋体" panose="02010600030101010101" pitchFamily="2" charset="-122"/>
              </a:rPr>
              <a:t/>
            </a:r>
            <a:br>
              <a:rPr lang="zh-CN" altLang="zh-CN" sz="4000" kern="1200" dirty="0">
                <a:latin typeface="+mj-lt"/>
                <a:ea typeface="+mj-ea"/>
                <a:cs typeface="+mj-cs"/>
                <a:sym typeface="宋体" panose="02010600030101010101" pitchFamily="2" charset="-122"/>
              </a:rPr>
            </a:br>
            <a:endParaRPr lang="zh-CN" altLang="en-US" sz="4000"/>
          </a:p>
        </p:txBody>
      </p:sp>
      <p:sp>
        <p:nvSpPr>
          <p:cNvPr id="3" name="内容占位符 2"/>
          <p:cNvSpPr>
            <a:spLocks noGrp="1"/>
          </p:cNvSpPr>
          <p:nvPr>
            <p:ph idx="1"/>
          </p:nvPr>
        </p:nvSpPr>
        <p:spPr/>
        <p:txBody>
          <a:bodyPr/>
          <a:lstStyle/>
          <a:p>
            <a:r>
              <a:rPr lang="zh-CN" altLang="en-US" sz="2800"/>
              <a:t>例</a:t>
            </a:r>
            <a:r>
              <a:rPr lang="en-US" altLang="zh-CN" sz="2800"/>
              <a:t>1</a:t>
            </a:r>
            <a:r>
              <a:rPr lang="zh-CN" altLang="en-US" sz="2800"/>
              <a:t>、（2018年湖北荆州中考）党的十九大在坚持“两个一百年”奋斗目标的基础上，把第二个百年奋斗目标具体划分为两个阶段：第一个阶段，从2020年到2035年，第二个阶段，从2035年到本世纪中叶。第二个阶段要实现的目标是（   ）</a:t>
            </a:r>
          </a:p>
          <a:p>
            <a:r>
              <a:rPr lang="zh-CN" altLang="en-US" sz="2800"/>
              <a:t>A．人民生活比较富裕，基本实现现代化，进入发达国家行列</a:t>
            </a:r>
          </a:p>
          <a:p>
            <a:r>
              <a:rPr lang="zh-CN" altLang="en-US" sz="2800"/>
              <a:t>B．把我国建成富强民主文明和谐美丽的社会主义现代化强国</a:t>
            </a:r>
          </a:p>
          <a:p>
            <a:r>
              <a:rPr lang="zh-CN" altLang="en-US" sz="2800"/>
              <a:t>C．人民生活总体上达到小康水平，收入倍增，实现共同富裕</a:t>
            </a:r>
          </a:p>
          <a:p>
            <a:r>
              <a:rPr lang="zh-CN" altLang="en-US" sz="2800"/>
              <a:t>D．建成惠及十几亿人口更高水平的小康社会，人民更加幸福</a:t>
            </a:r>
          </a:p>
        </p:txBody>
      </p:sp>
    </p:spTree>
    <p:custDataLst>
      <p:tags r:id="rId1"/>
    </p:custData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a:solidFill>
                  <a:srgbClr val="FF0000"/>
                </a:solidFill>
              </a:rPr>
              <a:t>答案：B</a:t>
            </a:r>
          </a:p>
          <a:p>
            <a:r>
              <a:rPr lang="zh-CN" altLang="en-US">
                <a:solidFill>
                  <a:srgbClr val="FF0000"/>
                </a:solidFill>
              </a:rPr>
              <a:t>【解析】本题主要考查我国第二个百年目标。第一个一百年，是到中国共产党成立100年时（2021年）全面建成小康社会；第二个一百年，是到新中国成立100年时（2049年）建成富强、民主、文明、和谐的社会主义现代化国家。所以据此正确答案选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06755" y="1141095"/>
            <a:ext cx="10647045" cy="5036185"/>
          </a:xfrm>
        </p:spPr>
        <p:txBody>
          <a:bodyPr/>
          <a:lstStyle/>
          <a:p>
            <a:r>
              <a:rPr lang="zh-CN" altLang="en-US"/>
              <a:t>例</a:t>
            </a:r>
            <a:r>
              <a:rPr lang="en-US" altLang="zh-CN"/>
              <a:t>2</a:t>
            </a:r>
            <a:r>
              <a:rPr lang="zh-CN" altLang="en-US"/>
              <a:t>、（2018年陕西省中考）社会主义是干出来的。我们应该不驰于空想、不鹜于虚声，踏踏实实干好工作。下面古语能体现这一思想的是（   ）</a:t>
            </a:r>
          </a:p>
          <a:p>
            <a:r>
              <a:rPr lang="zh-CN" altLang="en-US"/>
              <a:t>①与其坐而论道，不如起而行之</a:t>
            </a:r>
          </a:p>
          <a:p>
            <a:r>
              <a:rPr lang="zh-CN" altLang="en-US"/>
              <a:t>②士不可以不弘毅，任重而道远。</a:t>
            </a:r>
          </a:p>
          <a:p>
            <a:r>
              <a:rPr lang="zh-CN" altLang="en-US"/>
              <a:t>③道虽迩，不行不至；事虽小，不为不成。</a:t>
            </a:r>
          </a:p>
          <a:p>
            <a:r>
              <a:rPr lang="zh-CN" altLang="en-US"/>
              <a:t>④临渊羡鱼，不如退而结网。</a:t>
            </a:r>
          </a:p>
          <a:p>
            <a:r>
              <a:rPr lang="zh-CN" altLang="en-US"/>
              <a:t>A.①③④    B.①②③  C.②③④    D.①②③④</a:t>
            </a:r>
          </a:p>
        </p:txBody>
      </p:sp>
    </p:spTree>
    <p:custDataLst>
      <p:tags r:id="rId1"/>
    </p:custData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a:t>第3单元 放飞美好梦想</a:t>
            </a:r>
            <a:br>
              <a:rPr lang="zh-CN" altLang="en-US"/>
            </a:br>
            <a:r>
              <a:rPr lang="zh-CN" altLang="en-US"/>
              <a:t>第6课我们的中国梦</a:t>
            </a:r>
          </a:p>
        </p:txBody>
      </p:sp>
      <p:sp>
        <p:nvSpPr>
          <p:cNvPr id="3" name="副标题 2"/>
          <p:cNvSpPr>
            <a:spLocks noGrp="1"/>
          </p:cNvSpPr>
          <p:nvPr>
            <p:ph type="subTitle" idx="1"/>
          </p:nvPr>
        </p:nvSpPr>
        <p:spPr/>
        <p:txBody>
          <a:bodyPr/>
          <a:lstStyle/>
          <a:p>
            <a:r>
              <a:rPr lang="en-US" altLang="zh-CN" sz="4400">
                <a:solidFill>
                  <a:srgbClr val="FF0000"/>
                </a:solidFill>
              </a:rPr>
              <a:t>6.1共筑中国梦</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a:t>答案解析</a:t>
            </a:r>
          </a:p>
        </p:txBody>
      </p:sp>
      <p:sp>
        <p:nvSpPr>
          <p:cNvPr id="3" name="内容占位符 2"/>
          <p:cNvSpPr>
            <a:spLocks noGrp="1"/>
          </p:cNvSpPr>
          <p:nvPr>
            <p:ph idx="1"/>
          </p:nvPr>
        </p:nvSpPr>
        <p:spPr/>
        <p:txBody>
          <a:bodyPr/>
          <a:lstStyle/>
          <a:p>
            <a:r>
              <a:rPr lang="zh-CN" altLang="en-US" sz="2400">
                <a:solidFill>
                  <a:srgbClr val="FF0000"/>
                </a:solidFill>
              </a:rPr>
              <a:t>答案：A</a:t>
            </a:r>
          </a:p>
          <a:p>
            <a:r>
              <a:rPr lang="zh-CN" altLang="en-US" sz="2400">
                <a:solidFill>
                  <a:srgbClr val="FF0000"/>
                </a:solidFill>
              </a:rPr>
              <a:t>【解析】题干中强调的建设中国特社会主义需要发扬艰苦奋斗的精神，投身到现代化建设。与其坐而论道，不如起而行之的意思是坐着谈论大道理，不如亲身实践，说不如做；士不可以不弘毅，任重而道远的意思是读书人必须有远大的抱负和坚强的意志,因为他对社会责任重大,要走的路很长；道虽迩，不行不至；事虽小，不为不成的意思是路程即使很近,但不走就不能到达；事情即使很小,但不做就不能成功；临渊羡鱼，不如退而结网的意思是站在水边想得到鱼，不如回家去结网。比喻只希望得到而不将希望付诸行动。从以上的分析可以得出，①③④观点正确，②观点不合题意，所以本题选择A答案。</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800"/>
              <a:t>例</a:t>
            </a:r>
            <a:r>
              <a:rPr lang="en-US" altLang="zh-CN" sz="2800"/>
              <a:t>3</a:t>
            </a:r>
            <a:r>
              <a:rPr lang="zh-CN" altLang="en-US" sz="2800"/>
              <a:t>、（2018年四川乐山中考）5月2日，习近平总书记到北京大学考察，在同师生座谈时说，“志不立，天下无可成之事。”广大青年要培养奋斗精神，做到理想坚定，信念执着，不怕困难，勇于开拓，顽强拼搏，永不气馁。幸福都是奋斗出来的，奋斗本身就是一种幸福。习总书记之所以始终强调“奋斗”，原因是（   ）</a:t>
            </a:r>
          </a:p>
          <a:p>
            <a:r>
              <a:rPr lang="zh-CN" altLang="en-US" sz="2800"/>
              <a:t>①我国仍然是世界上最大的发展中国家  ②人类所享有的一切物质财富和精神成果，无一不是辛勤劳动的结晶  ③我国现在达到的小康仍然是低水平的、不全面的、发展很不平衡的小康  ④勤劳勇敢、艰苦奋斗、自强不息的精神不仅深刻，而且永远不会过时</a:t>
            </a:r>
          </a:p>
          <a:p>
            <a:r>
              <a:rPr lang="zh-CN" altLang="en-US" sz="2800"/>
              <a:t>A．①②③④B．①③④C．①②③D．①②④</a:t>
            </a:r>
          </a:p>
        </p:txBody>
      </p:sp>
    </p:spTree>
    <p:custDataLst>
      <p:tags r:id="rId1"/>
    </p:custData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a:solidFill>
                  <a:srgbClr val="FF0000"/>
                </a:solidFill>
              </a:rPr>
              <a:t>答案：A</a:t>
            </a:r>
          </a:p>
          <a:p>
            <a:r>
              <a:rPr lang="zh-CN" altLang="en-US">
                <a:solidFill>
                  <a:srgbClr val="FF0000"/>
                </a:solidFill>
              </a:rPr>
              <a:t>【解析】本题考查对艰苦奋斗的认识。根据所学，发扬艰苦奋斗精神是由我国的社会主义初级阶段的基本国情和全面建成小康社会的任务艰巨性决定的。我国仍然是世界上最大的发展中国家，赶超世界发达国家必须发扬勤劳勇敢、艰苦奋斗、自强不息的精神；人类历史的历程告诉我们，人类所享有的一切物质财富和精神成果，无一不是辛勤劳动的结晶，因此必须做到艰苦奋斗，①②③④都符合题意，正确答案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1"/>
          </p:nvPr>
        </p:nvSpPr>
        <p:spPr/>
        <p:txBody>
          <a:bodyPr/>
          <a:lstStyle/>
          <a:p>
            <a:r>
              <a:rPr lang="en-US" altLang="zh-CN"/>
              <a:t>1</a:t>
            </a:r>
            <a:r>
              <a:rPr lang="zh-CN" altLang="en-US"/>
              <a:t>、中国梦体现了中华民族和中国人民的整体利益，表达了中华儿女的共同愿景。这个梦想把以下方面融为了一体。这些方面包括（       ）</a:t>
            </a:r>
          </a:p>
          <a:p>
            <a:r>
              <a:rPr lang="zh-CN" altLang="en-US"/>
              <a:t>①国家的追求</a:t>
            </a:r>
          </a:p>
          <a:p>
            <a:r>
              <a:rPr lang="zh-CN" altLang="en-US"/>
              <a:t>②民族的向往</a:t>
            </a:r>
          </a:p>
          <a:p>
            <a:r>
              <a:rPr lang="zh-CN" altLang="en-US"/>
              <a:t>③人民的期盼</a:t>
            </a:r>
          </a:p>
          <a:p>
            <a:r>
              <a:rPr lang="zh-CN" altLang="en-US"/>
              <a:t>④个人的幻想</a:t>
            </a:r>
          </a:p>
          <a:p>
            <a:r>
              <a:rPr lang="zh-CN" altLang="en-US"/>
              <a:t>A.①②③B．①②④C．②③④ D．①③④</a:t>
            </a:r>
          </a:p>
        </p:txBody>
      </p:sp>
      <p:sp>
        <p:nvSpPr>
          <p:cNvPr id="4" name="文本框 3"/>
          <p:cNvSpPr txBox="1"/>
          <p:nvPr/>
        </p:nvSpPr>
        <p:spPr>
          <a:xfrm>
            <a:off x="3763826" y="2525123"/>
            <a:ext cx="1066165" cy="706755"/>
          </a:xfrm>
          <a:prstGeom prst="rect">
            <a:avLst/>
          </a:prstGeom>
          <a:noFill/>
        </p:spPr>
        <p:txBody>
          <a:bodyPr wrap="square" rtlCol="0">
            <a:spAutoFit/>
          </a:bodyPr>
          <a:lstStyle/>
          <a:p>
            <a:r>
              <a:rPr lang="en-US" altLang="zh-CN" sz="4000" dirty="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0720" y="707390"/>
            <a:ext cx="10673080" cy="5469890"/>
          </a:xfrm>
        </p:spPr>
        <p:txBody>
          <a:bodyPr/>
          <a:lstStyle/>
          <a:p>
            <a:r>
              <a:rPr lang="en-US" altLang="zh-CN" sz="2400"/>
              <a:t>2</a:t>
            </a:r>
            <a:r>
              <a:rPr lang="zh-CN" altLang="en-US" sz="2400"/>
              <a:t>、从下侧漫画中我们可以认识到（        ）</a:t>
            </a:r>
          </a:p>
          <a:p>
            <a:endParaRPr lang="zh-CN" altLang="en-US" sz="2400"/>
          </a:p>
          <a:p>
            <a:endParaRPr lang="zh-CN" altLang="en-US" sz="2400"/>
          </a:p>
          <a:p>
            <a:endParaRPr lang="zh-CN" altLang="en-US" sz="2400"/>
          </a:p>
          <a:p>
            <a:endParaRPr lang="zh-CN" altLang="en-US" sz="2400"/>
          </a:p>
          <a:p>
            <a:endParaRPr lang="zh-CN" altLang="en-US" sz="2400"/>
          </a:p>
          <a:p>
            <a:endParaRPr lang="zh-CN" altLang="en-US" sz="2400"/>
          </a:p>
          <a:p>
            <a:r>
              <a:rPr lang="zh-CN" altLang="en-US" sz="2400"/>
              <a:t>A．我国社会保障制度不健全，是世界上最不发达的国家之一</a:t>
            </a:r>
          </a:p>
          <a:p>
            <a:r>
              <a:rPr lang="zh-CN" altLang="en-US" sz="2400"/>
              <a:t>B．我国贫困人口数量巨大，全面建成小康社会的目标不可能实现</a:t>
            </a:r>
          </a:p>
          <a:p>
            <a:r>
              <a:rPr lang="zh-CN" altLang="en-US" sz="2400"/>
              <a:t>C．农村低保政策符合全面建成小康社会的要求</a:t>
            </a:r>
          </a:p>
          <a:p>
            <a:r>
              <a:rPr lang="zh-CN" altLang="en-US" sz="2400"/>
              <a:t>D．建立最低生活保障制度，与全面建成小康社会的目标格格不入</a:t>
            </a:r>
          </a:p>
        </p:txBody>
      </p:sp>
      <p:pic>
        <p:nvPicPr>
          <p:cNvPr id="12" name="图片 9"/>
          <p:cNvPicPr>
            <a:picLocks noChangeAspect="1"/>
          </p:cNvPicPr>
          <p:nvPr/>
        </p:nvPicPr>
        <p:blipFill>
          <a:blip r:embed="rId3"/>
          <a:stretch>
            <a:fillRect/>
          </a:stretch>
        </p:blipFill>
        <p:spPr>
          <a:xfrm>
            <a:off x="1451610" y="1126490"/>
            <a:ext cx="3875405" cy="2632075"/>
          </a:xfrm>
          <a:prstGeom prst="rect">
            <a:avLst/>
          </a:prstGeom>
          <a:noFill/>
          <a:ln w="9525">
            <a:noFill/>
          </a:ln>
        </p:spPr>
      </p:pic>
      <p:sp>
        <p:nvSpPr>
          <p:cNvPr id="4" name="文本框 3"/>
          <p:cNvSpPr txBox="1"/>
          <p:nvPr/>
        </p:nvSpPr>
        <p:spPr>
          <a:xfrm>
            <a:off x="5878830" y="605790"/>
            <a:ext cx="618490" cy="584775"/>
          </a:xfrm>
          <a:prstGeom prst="rect">
            <a:avLst/>
          </a:prstGeom>
          <a:noFill/>
        </p:spPr>
        <p:txBody>
          <a:bodyPr wrap="square" rtlCol="0">
            <a:spAutoFit/>
          </a:bodyPr>
          <a:lstStyle/>
          <a:p>
            <a:r>
              <a:rPr lang="en-US" altLang="zh-CN" sz="320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3425" y="878205"/>
            <a:ext cx="10620375" cy="5299075"/>
          </a:xfrm>
        </p:spPr>
        <p:txBody>
          <a:bodyPr/>
          <a:lstStyle/>
          <a:p>
            <a:r>
              <a:rPr lang="en-US" altLang="zh-CN"/>
              <a:t>3</a:t>
            </a:r>
            <a:r>
              <a:rPr lang="zh-CN" altLang="en-US"/>
              <a:t>、2018年3月20日，习近平主席在十三届全国人大一次会议闭幕会上强调，我们要乘着新时代的浩荡东风，加满油，把稳鴕，鼓足劲，让承载着13亿多中国人民伟大梦想的中华巨轮继续劈波斩浪、扬帆远航，胜利驶向充满希望的明天!下列梦想，还需要我们不断努力去实现的有（       ）</a:t>
            </a:r>
          </a:p>
          <a:p>
            <a:r>
              <a:rPr lang="zh-CN" altLang="en-US"/>
              <a:t>①争取民族独立②实现民族解放③实现祖国完全统一④实现中华民族的伟大复兴</a:t>
            </a:r>
          </a:p>
          <a:p>
            <a:r>
              <a:rPr lang="zh-CN" altLang="en-US"/>
              <a:t>A．①②    B．①③    C．②④    D．③④</a:t>
            </a:r>
          </a:p>
        </p:txBody>
      </p:sp>
      <p:sp>
        <p:nvSpPr>
          <p:cNvPr id="4" name="文本框 3"/>
          <p:cNvSpPr txBox="1"/>
          <p:nvPr/>
        </p:nvSpPr>
        <p:spPr>
          <a:xfrm>
            <a:off x="2118360" y="3186974"/>
            <a:ext cx="1066165" cy="706755"/>
          </a:xfrm>
          <a:prstGeom prst="rect">
            <a:avLst/>
          </a:prstGeom>
          <a:noFill/>
        </p:spPr>
        <p:txBody>
          <a:bodyPr wrap="square" rtlCol="0">
            <a:spAutoFit/>
          </a:bodyPr>
          <a:lstStyle/>
          <a:p>
            <a:r>
              <a:rPr lang="en-US" altLang="zh-CN" sz="4000" dirty="0">
                <a:solidFill>
                  <a:srgbClr val="FF0000"/>
                </a:solidFill>
              </a:rPr>
              <a:t>D </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036320"/>
            <a:ext cx="10725150" cy="5140960"/>
          </a:xfrm>
        </p:spPr>
        <p:txBody>
          <a:bodyPr/>
          <a:lstStyle/>
          <a:p>
            <a:r>
              <a:rPr lang="en-US" altLang="zh-CN"/>
              <a:t>4</a:t>
            </a:r>
            <a:r>
              <a:rPr lang="zh-CN" altLang="en-US"/>
              <a:t>、在“生活不只眼前的苟且，还有诗和远方”这一被奉为金句的“心灵鸡汤”中，“远方”可以指人们心中的梦想。如果它指近代以来中华民族最伟大的梦想，那它应该是（        ）</a:t>
            </a:r>
          </a:p>
          <a:p>
            <a:r>
              <a:rPr lang="zh-CN" altLang="en-US"/>
              <a:t>A．维护人民当家作主的地位</a:t>
            </a:r>
          </a:p>
          <a:p>
            <a:r>
              <a:rPr lang="zh-CN" altLang="en-US"/>
              <a:t>B．实现中华民族伟大复兴</a:t>
            </a:r>
          </a:p>
          <a:p>
            <a:r>
              <a:rPr lang="zh-CN" altLang="en-US"/>
              <a:t>C．践行社会主义核心价值观</a:t>
            </a:r>
          </a:p>
          <a:p>
            <a:r>
              <a:rPr lang="zh-CN" altLang="en-US"/>
              <a:t>D．实现和平与发展的共同愿望</a:t>
            </a:r>
          </a:p>
        </p:txBody>
      </p:sp>
      <p:sp>
        <p:nvSpPr>
          <p:cNvPr id="4" name="文本框 3"/>
          <p:cNvSpPr txBox="1"/>
          <p:nvPr/>
        </p:nvSpPr>
        <p:spPr>
          <a:xfrm>
            <a:off x="2106749" y="2352040"/>
            <a:ext cx="1066165" cy="706755"/>
          </a:xfrm>
          <a:prstGeom prst="rect">
            <a:avLst/>
          </a:prstGeom>
          <a:noFill/>
        </p:spPr>
        <p:txBody>
          <a:bodyPr wrap="square" rtlCol="0">
            <a:spAutoFit/>
          </a:bodyPr>
          <a:lstStyle/>
          <a:p>
            <a:r>
              <a:rPr lang="en-US" altLang="zh-CN" sz="4000" dirty="0">
                <a:solidFill>
                  <a:srgbClr val="FF0000"/>
                </a:solidFill>
              </a:rPr>
              <a:t>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a:t>5、习近平总书记在参观《复兴之路》展览讲话时首次提出“中国梦”。此后，习近平总书记在多个场合、多次提及中国梦，在党的十九大报告中，中国梦更是出现13次之多。</a:t>
            </a:r>
          </a:p>
          <a:p>
            <a:r>
              <a:rPr lang="zh-CN" altLang="en-US"/>
              <a:t>请你谈谈对民族复兴的中国梦的理解和认识。</a:t>
            </a:r>
          </a:p>
        </p:txBody>
      </p:sp>
    </p:spTree>
    <p:custDataLst>
      <p:tags r:id="rId1"/>
    </p:custData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t>
            </a:r>
          </a:p>
        </p:txBody>
      </p:sp>
      <p:sp>
        <p:nvSpPr>
          <p:cNvPr id="3" name="内容占位符 2"/>
          <p:cNvSpPr>
            <a:spLocks noGrp="1"/>
          </p:cNvSpPr>
          <p:nvPr>
            <p:ph idx="1"/>
          </p:nvPr>
        </p:nvSpPr>
        <p:spPr/>
        <p:txBody>
          <a:bodyPr/>
          <a:lstStyle/>
          <a:p>
            <a:r>
              <a:rPr lang="zh-CN" altLang="en-US"/>
              <a:t>5.中国梦凝聚了几代中国人的夙愿，是中华儿女的共同期盼。中国梦，就是国家富强、民族振兴、人民幸福。实现中国梦，就是让中国的经济实力、综合国力、国际地位和国际影响力大大提升，让中华民族以更加昂扬向上、文明开放的姿态屹立于世界民族之林，让中国人民过上更加幸福富裕安康的生活。</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7">
            <a:hlinkClick r:id="rId3" action="ppaction://hlinksldjump"/>
          </p:cNvPr>
          <p:cNvSpPr txBox="1"/>
          <p:nvPr/>
        </p:nvSpPr>
        <p:spPr>
          <a:xfrm>
            <a:off x="5437823" y="3052763"/>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课前预习</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6" name="Text Box 17"/>
          <p:cNvSpPr txBox="1"/>
          <p:nvPr/>
        </p:nvSpPr>
        <p:spPr>
          <a:xfrm>
            <a:off x="5437823" y="4171950"/>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典例精析</a:t>
            </a:r>
          </a:p>
        </p:txBody>
      </p:sp>
      <p:sp>
        <p:nvSpPr>
          <p:cNvPr id="11267" name="Text Box 17"/>
          <p:cNvSpPr txBox="1"/>
          <p:nvPr/>
        </p:nvSpPr>
        <p:spPr>
          <a:xfrm>
            <a:off x="5437823" y="4533900"/>
            <a:ext cx="13176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课后训练</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8" name="Text Box 17">
            <a:hlinkClick r:id="rId3" action="ppaction://hlinksldjump"/>
          </p:cNvPr>
          <p:cNvSpPr txBox="1"/>
          <p:nvPr/>
        </p:nvSpPr>
        <p:spPr>
          <a:xfrm>
            <a:off x="5437823" y="265747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p>
        </p:txBody>
      </p:sp>
      <p:sp>
        <p:nvSpPr>
          <p:cNvPr id="11269" name="矩形 1"/>
          <p:cNvSpPr/>
          <p:nvPr/>
        </p:nvSpPr>
        <p:spPr>
          <a:xfrm>
            <a:off x="4936173" y="1651000"/>
            <a:ext cx="660400" cy="368300"/>
          </a:xfrm>
          <a:prstGeom prst="rect">
            <a:avLst/>
          </a:prstGeom>
          <a:noFill/>
          <a:ln w="9525">
            <a:noFill/>
          </a:ln>
        </p:spPr>
        <p:txBody>
          <a:bodyPr anchor="t">
            <a:spAutoFit/>
          </a:bodyPr>
          <a:lstStyle/>
          <a:p>
            <a:r>
              <a:rPr lang="zh-CN" altLang="en-US" b="1" dirty="0">
                <a:latin typeface="Arial" panose="020B0604020202020204" pitchFamily="34" charset="0"/>
                <a:ea typeface="黑体" panose="02010609060101010101" pitchFamily="2" charset="-122"/>
              </a:rPr>
              <a:t>目录</a:t>
            </a:r>
          </a:p>
        </p:txBody>
      </p:sp>
      <p:sp>
        <p:nvSpPr>
          <p:cNvPr id="11270" name="Text Box 17">
            <a:hlinkClick r:id="rId3" action="ppaction://hlinksldjump"/>
          </p:cNvPr>
          <p:cNvSpPr txBox="1"/>
          <p:nvPr/>
        </p:nvSpPr>
        <p:spPr>
          <a:xfrm>
            <a:off x="5437823" y="3811588"/>
            <a:ext cx="130175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知识结构</a:t>
            </a:r>
          </a:p>
        </p:txBody>
      </p:sp>
      <p:sp>
        <p:nvSpPr>
          <p:cNvPr id="11271" name="Text Box 17">
            <a:hlinkClick r:id="rId3" action="ppaction://hlinksldjump"/>
          </p:cNvPr>
          <p:cNvSpPr txBox="1"/>
          <p:nvPr/>
        </p:nvSpPr>
        <p:spPr>
          <a:xfrm>
            <a:off x="5437823" y="2259013"/>
            <a:ext cx="1333500"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p>
        </p:txBody>
      </p:sp>
      <p:sp>
        <p:nvSpPr>
          <p:cNvPr id="11272" name="Text Box 17">
            <a:hlinkClick r:id="rId3" action="ppaction://hlinksldjump"/>
          </p:cNvPr>
          <p:cNvSpPr txBox="1"/>
          <p:nvPr/>
        </p:nvSpPr>
        <p:spPr>
          <a:xfrm>
            <a:off x="5437823" y="341312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黑体" panose="02010609060101010101" pitchFamily="2" charset="-122"/>
              </a:rPr>
              <a:t>情境导入</a:t>
            </a:r>
            <a:r>
              <a:rPr lang="zh-CN" altLang="en-US" dirty="0">
                <a:sym typeface="+mn-ea"/>
              </a:rPr>
              <a:t/>
            </a:r>
            <a:br>
              <a:rPr lang="zh-CN" altLang="en-US" dirty="0">
                <a:sym typeface="+mn-ea"/>
              </a:rPr>
            </a:br>
            <a:endParaRPr lang="zh-CN" altLang="en-US"/>
          </a:p>
        </p:txBody>
      </p:sp>
      <p:sp>
        <p:nvSpPr>
          <p:cNvPr id="3" name="内容占位符 2"/>
          <p:cNvSpPr>
            <a:spLocks noGrp="1"/>
          </p:cNvSpPr>
          <p:nvPr>
            <p:ph idx="1"/>
          </p:nvPr>
        </p:nvSpPr>
        <p:spPr>
          <a:xfrm>
            <a:off x="746125" y="1431290"/>
            <a:ext cx="10607675" cy="4745990"/>
          </a:xfrm>
        </p:spPr>
        <p:txBody>
          <a:bodyPr/>
          <a:lstStyle/>
          <a:p>
            <a:r>
              <a:rPr lang="zh-CN" altLang="en-US"/>
              <a:t>党的十九大上，习总书记满怀深情地向全世界宣告：“今天，我们比历史上任何时期都更接近、更有信心和能力实现中华民族伟大复兴的目标。”中华民族伟大复兴，这一萦绕几代中国人的梦想，在新时代焕发耀眼的光芒。外媒评价说，如果说五年前习近平提出的“中国梦”只有一个初步轮廓，那么五年后的今天，习近平在中共十九大报告中对“中国梦”给出了更详细的实现路径。然而，我们深知，沿着这条路径，圆梦之旅并不是轻轻松松、敲锣打鼓就能完成，需要全国上下发扬中国精神，付出更为艰巨、更为艰苦的努力。</a:t>
            </a:r>
          </a:p>
          <a:p>
            <a:r>
              <a:rPr lang="zh-CN" altLang="en-US"/>
              <a:t>你认为实现中国梦的实现路径有哪些？</a:t>
            </a:r>
          </a:p>
        </p:txBody>
      </p:sp>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a:p>
        </p:txBody>
      </p:sp>
      <p:sp>
        <p:nvSpPr>
          <p:cNvPr id="3" name="内容占位符 2"/>
          <p:cNvSpPr>
            <a:spLocks noGrp="1"/>
          </p:cNvSpPr>
          <p:nvPr>
            <p:ph idx="1"/>
          </p:nvPr>
        </p:nvSpPr>
        <p:spPr/>
        <p:txBody>
          <a:bodyPr/>
          <a:lstStyle/>
          <a:p>
            <a:r>
              <a:rPr lang="en-US" altLang="zh-CN"/>
              <a:t>1</a:t>
            </a:r>
            <a:r>
              <a:rPr lang="zh-CN" altLang="en-US"/>
              <a:t>、正确认识中国梦的内涵。</a:t>
            </a:r>
          </a:p>
          <a:p>
            <a:r>
              <a:rPr lang="en-US" altLang="zh-CN"/>
              <a:t>2</a:t>
            </a:r>
            <a:r>
              <a:rPr lang="zh-CN" altLang="en-US"/>
              <a:t>、知道实现中华民族伟大复兴是全体中华儿女共同的追求。</a:t>
            </a:r>
          </a:p>
          <a:p>
            <a:r>
              <a:rPr lang="en-US" altLang="zh-CN"/>
              <a:t>3</a:t>
            </a:r>
            <a:r>
              <a:rPr lang="zh-CN" altLang="en-US"/>
              <a:t>、明确实现中国梦的途径，积极投入实现中国梦的伟大实践中。</a:t>
            </a:r>
          </a:p>
          <a:p>
            <a:r>
              <a:rPr lang="en-US" altLang="zh-CN"/>
              <a:t>4</a:t>
            </a:r>
            <a:r>
              <a:rPr lang="zh-CN" altLang="en-US"/>
              <a:t>、认识到实现中国梦任重而道远，需要锲而不舍、驰而不息的艰苦努力。</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28711"/>
                </a:solidFill>
                <a:latin typeface="Arial" panose="020B0604020202020204" pitchFamily="34" charset="0"/>
                <a:ea typeface="黑体" panose="02010609060101010101" pitchFamily="2" charset="-122"/>
                <a:cs typeface="+mn-ea"/>
                <a:sym typeface="黑体" panose="02010609060101010101" pitchFamily="2" charset="-122"/>
              </a:rPr>
              <a:t>课前预习</a:t>
            </a:r>
            <a:r>
              <a:rPr lang="zh-CN" altLang="en-US" kern="1200" dirty="0">
                <a:latin typeface="Arial" panose="020B0604020202020204" pitchFamily="34" charset="0"/>
                <a:ea typeface="黑体" panose="02010609060101010101" pitchFamily="2" charset="-122"/>
                <a:cs typeface="+mn-ea"/>
                <a:sym typeface="黑体" panose="02010609060101010101" pitchFamily="2" charset="-122"/>
              </a:rPr>
              <a:t/>
            </a:r>
            <a:br>
              <a:rPr lang="zh-CN" altLang="en-US" kern="1200" dirty="0">
                <a:latin typeface="Arial" panose="020B0604020202020204" pitchFamily="34" charset="0"/>
                <a:ea typeface="黑体" panose="02010609060101010101" pitchFamily="2" charset="-122"/>
                <a:cs typeface="+mn-ea"/>
                <a:sym typeface="黑体" panose="02010609060101010101" pitchFamily="2" charset="-122"/>
              </a:rPr>
            </a:br>
            <a:endParaRPr lang="zh-CN" altLang="en-US"/>
          </a:p>
        </p:txBody>
      </p:sp>
      <p:sp>
        <p:nvSpPr>
          <p:cNvPr id="3" name="内容占位符 2"/>
          <p:cNvSpPr>
            <a:spLocks noGrp="1"/>
          </p:cNvSpPr>
          <p:nvPr>
            <p:ph idx="1"/>
          </p:nvPr>
        </p:nvSpPr>
        <p:spPr/>
        <p:txBody>
          <a:bodyPr/>
          <a:lstStyle/>
          <a:p>
            <a:r>
              <a:rPr lang="zh-CN" altLang="en-US"/>
              <a:t>1.中国梦凝聚了几代中国人的____，是中华儿女的_____。今天，我们比历史上任何时期都更有____、更有___实现这一蓝图、这个梦想。亿万中华儿女正在____实现我们的中国梦。</a:t>
            </a:r>
          </a:p>
          <a:p>
            <a:r>
              <a:rPr lang="zh-CN" altLang="en-US"/>
              <a:t>2.中国梦，就是国家富强、_____、人民幸福。实现中国梦，就是让中国的经济实力、综合国力、国际地位和国际影响力____，让中华民族以更加昂扬向上、_____的姿态屹立于世界民族之林，让中国人民过上更加_____的生活。这个梦想把国家的追求、民族的____、人民的期盼融为一体，体现了中华民族和中国人民的_____，表达了中华儿女的_____。</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4050" y="1351915"/>
            <a:ext cx="10699750" cy="4825365"/>
          </a:xfrm>
        </p:spPr>
        <p:txBody>
          <a:bodyPr/>
          <a:lstStyle/>
          <a:p>
            <a:r>
              <a:rPr lang="zh-CN" altLang="en-US"/>
              <a:t>3.中国梦是____共同的梦。实现中华民族伟大复兴，是全体中华儿女____；中国梦的实现，将造福中华民族_____。中华民族的伟大复兴的中国梦的实现，更需要汇聚全体中国人民的_____。</a:t>
            </a:r>
          </a:p>
          <a:p>
            <a:r>
              <a:rPr lang="zh-CN" altLang="en-US"/>
              <a:t>4.实干兴邦，只有通过____才能实现梦想。实现中国梦任重而道远，需要锲而不舍、驰而不息的_____。虽然我们已经取得_____，然而“行百里者半九十”，离目标越近，越不能懈怠，越要_____。</a:t>
            </a:r>
          </a:p>
          <a:p>
            <a:r>
              <a:rPr lang="zh-CN" altLang="en-US"/>
              <a:t>5.青少年作为国家未来的____，应该积极投入实现中国梦的_____中，坚持____，弘扬____，凝聚_____，用实干托起共同的梦。</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t>
            </a:r>
          </a:p>
        </p:txBody>
      </p:sp>
      <p:sp>
        <p:nvSpPr>
          <p:cNvPr id="3" name="内容占位符 2"/>
          <p:cNvSpPr>
            <a:spLocks noGrp="1"/>
          </p:cNvSpPr>
          <p:nvPr>
            <p:ph idx="1"/>
          </p:nvPr>
        </p:nvSpPr>
        <p:spPr/>
        <p:txBody>
          <a:bodyPr/>
          <a:lstStyle/>
          <a:p>
            <a:r>
              <a:rPr lang="zh-CN" altLang="en-US">
                <a:solidFill>
                  <a:srgbClr val="FF0000"/>
                </a:solidFill>
              </a:rPr>
              <a:t>1.夙愿共同期盼信心能力共同努力</a:t>
            </a:r>
          </a:p>
          <a:p>
            <a:r>
              <a:rPr lang="zh-CN" altLang="en-US">
                <a:solidFill>
                  <a:srgbClr val="FF0000"/>
                </a:solidFill>
              </a:rPr>
              <a:t>2.民族振兴大大提升文明开放幸福富裕安康向往整体利益共同愿景</a:t>
            </a:r>
          </a:p>
          <a:p>
            <a:r>
              <a:rPr lang="zh-CN" altLang="en-US">
                <a:solidFill>
                  <a:srgbClr val="FF0000"/>
                </a:solidFill>
              </a:rPr>
              <a:t>3.全体中国人共同的追求全体成员智慧和力量</a:t>
            </a:r>
          </a:p>
          <a:p>
            <a:r>
              <a:rPr lang="zh-CN" altLang="en-US">
                <a:solidFill>
                  <a:srgbClr val="FF0000"/>
                </a:solidFill>
              </a:rPr>
              <a:t>4.努力艰苦努力辉煌成就加倍努力主人伟大实践中国道路中国精神中国力量</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宋体" panose="02010600030101010101" pitchFamily="2" charset="-122"/>
              </a:rPr>
              <a:t>疑难解答</a:t>
            </a:r>
            <a:r>
              <a:rPr lang="zh-CN" altLang="en-US" kern="1200" dirty="0">
                <a:latin typeface="+mj-lt"/>
                <a:ea typeface="+mj-ea"/>
                <a:cs typeface="+mj-cs"/>
                <a:sym typeface="宋体" panose="02010600030101010101" pitchFamily="2" charset="-122"/>
              </a:rPr>
              <a:t/>
            </a:r>
            <a:br>
              <a:rPr lang="zh-CN" altLang="en-US"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1"/>
          </p:nvPr>
        </p:nvSpPr>
        <p:spPr>
          <a:xfrm>
            <a:off x="535940" y="1285875"/>
            <a:ext cx="10817860" cy="4891405"/>
          </a:xfrm>
        </p:spPr>
        <p:txBody>
          <a:bodyPr/>
          <a:lstStyle/>
          <a:p>
            <a:r>
              <a:rPr lang="zh-CN" altLang="en-US"/>
              <a:t>中国梦</a:t>
            </a:r>
          </a:p>
          <a:p>
            <a:r>
              <a:rPr lang="zh-CN" altLang="en-US"/>
              <a:t>中国梦，是中国共产党召开第十八次全国代表大会以来，习近平总书记所提出的重要指导思想和重要执政理念，正式提出于2012年11月29日。习总书记把“中国梦”定义为“实现中华民族伟大复兴，就是中华民族近代以来最伟大梦想”，并且表示这个梦“一定能实现”。“中国梦”的核心目标也可以概括为“两个一百年”的目标，也就是：到2021年中国共产党成立100周年和2049年中华人民共和国成立100周年时，逐步并最终顺利实现中华民族的伟大复兴，具体表现是国家富强、民族振兴、人民幸福，实现途径是走中国特色的社会主义道路、坚持中国特色社会主义理论体系、弘扬民族精神、凝聚中国力量，实施手段是政治、经济、文化、社会、生态文明五位一体建设。</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3725</Words>
  <Application>WPS 演示</Application>
  <PresentationFormat>自定义</PresentationFormat>
  <Paragraphs>104</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第3单元 放飞美好梦想 第6课我们的中国梦</vt:lpstr>
      <vt:lpstr>幻灯片 3</vt:lpstr>
      <vt:lpstr>情境导入 </vt:lpstr>
      <vt:lpstr>学习目标 </vt:lpstr>
      <vt:lpstr>课前预习 </vt:lpstr>
      <vt:lpstr>幻灯片 7</vt:lpstr>
      <vt:lpstr>答案</vt:lpstr>
      <vt:lpstr>疑难解答 </vt:lpstr>
      <vt:lpstr>问题探究1.如何正确认识中国梦？</vt:lpstr>
      <vt:lpstr>共同总结</vt:lpstr>
      <vt:lpstr>问题探究2.为什么说中国梦是全体中国人共同的梦？</vt:lpstr>
      <vt:lpstr>共同总结</vt:lpstr>
      <vt:lpstr>问题探究3.如何才能实现梦想？</vt:lpstr>
      <vt:lpstr>共同总结</vt:lpstr>
      <vt:lpstr>知识结构 </vt:lpstr>
      <vt:lpstr>典例精析 </vt:lpstr>
      <vt:lpstr>答案解析</vt:lpstr>
      <vt:lpstr>幻灯片 19</vt:lpstr>
      <vt:lpstr>答案解析</vt:lpstr>
      <vt:lpstr>幻灯片 21</vt:lpstr>
      <vt:lpstr>答案解析</vt:lpstr>
      <vt:lpstr>课后训练 </vt:lpstr>
      <vt:lpstr>幻灯片 24</vt:lpstr>
      <vt:lpstr>幻灯片 25</vt:lpstr>
      <vt:lpstr>幻灯片 26</vt:lpstr>
      <vt:lpstr>幻灯片 27</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2019-02-18T03:54:37Z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