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sldIdLst>
    <p:sldId id="277" r:id="rId2"/>
    <p:sldId id="256" r:id="rId3"/>
    <p:sldId id="258" r:id="rId4"/>
    <p:sldId id="259" r:id="rId5"/>
    <p:sldId id="260" r:id="rId6"/>
    <p:sldId id="261" r:id="rId7"/>
    <p:sldId id="278" r:id="rId8"/>
    <p:sldId id="268" r:id="rId9"/>
    <p:sldId id="262" r:id="rId10"/>
    <p:sldId id="263" r:id="rId11"/>
    <p:sldId id="279" r:id="rId12"/>
    <p:sldId id="264" r:id="rId13"/>
    <p:sldId id="280" r:id="rId14"/>
    <p:sldId id="281" r:id="rId15"/>
    <p:sldId id="269" r:id="rId16"/>
    <p:sldId id="265" r:id="rId17"/>
    <p:sldId id="266" r:id="rId18"/>
    <p:sldId id="287" r:id="rId19"/>
    <p:sldId id="288" r:id="rId20"/>
    <p:sldId id="289" r:id="rId21"/>
    <p:sldId id="290" r:id="rId22"/>
    <p:sldId id="270" r:id="rId23"/>
    <p:sldId id="267" r:id="rId24"/>
    <p:sldId id="282" r:id="rId25"/>
    <p:sldId id="283" r:id="rId26"/>
    <p:sldId id="284" r:id="rId27"/>
    <p:sldId id="285" r:id="rId28"/>
    <p:sldId id="286" r:id="rId2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3905" autoAdjust="0"/>
  </p:normalViewPr>
  <p:slideViewPr>
    <p:cSldViewPr snapToGrid="0">
      <p:cViewPr>
        <p:scale>
          <a:sx n="50" d="100"/>
          <a:sy n="50" d="100"/>
        </p:scale>
        <p:origin x="-2046" y="-60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2" name="矩形 21"/>
          <p:cNvSpPr/>
          <p:nvPr/>
        </p:nvSpPr>
        <p:spPr>
          <a:xfrm>
            <a:off x="3037148" y="3262442"/>
            <a:ext cx="5989256" cy="369332"/>
          </a:xfrm>
          <a:prstGeom prst="rect">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9816269" y="138742"/>
            <a:ext cx="2432861" cy="1545784"/>
            <a:chOff x="9816269" y="138742"/>
            <a:chExt cx="2432861" cy="1545784"/>
          </a:xfrm>
        </p:grpSpPr>
        <p:sp>
          <p:nvSpPr>
            <p:cNvPr id="30" name="任意多边形 29"/>
            <p:cNvSpPr/>
            <p:nvPr/>
          </p:nvSpPr>
          <p:spPr>
            <a:xfrm rot="6965211">
              <a:off x="11815131" y="935851"/>
              <a:ext cx="485296" cy="382703"/>
            </a:xfrm>
            <a:custGeom>
              <a:avLst/>
              <a:gdLst>
                <a:gd name="connsiteX0" fmla="*/ 1567 w 485296"/>
                <a:gd name="connsiteY0" fmla="*/ 271087 h 382703"/>
                <a:gd name="connsiteX1" fmla="*/ 28389 w 485296"/>
                <a:gd name="connsiteY1" fmla="*/ 147231 h 382703"/>
                <a:gd name="connsiteX2" fmla="*/ 28693 w 485296"/>
                <a:gd name="connsiteY2" fmla="*/ 146661 h 382703"/>
                <a:gd name="connsiteX3" fmla="*/ 328239 w 485296"/>
                <a:gd name="connsiteY3" fmla="*/ 0 h 382703"/>
                <a:gd name="connsiteX4" fmla="*/ 485296 w 485296"/>
                <a:gd name="connsiteY4" fmla="*/ 332341 h 382703"/>
                <a:gd name="connsiteX5" fmla="*/ 219400 w 485296"/>
                <a:gd name="connsiteY5" fmla="*/ 381603 h 382703"/>
                <a:gd name="connsiteX6" fmla="*/ 1567 w 485296"/>
                <a:gd name="connsiteY6" fmla="*/ 271087 h 38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5296" h="382703">
                  <a:moveTo>
                    <a:pt x="1567" y="271087"/>
                  </a:moveTo>
                  <a:cubicBezTo>
                    <a:pt x="-3548" y="240110"/>
                    <a:pt x="3469" y="199843"/>
                    <a:pt x="28389" y="147231"/>
                  </a:cubicBezTo>
                  <a:lnTo>
                    <a:pt x="28693" y="146661"/>
                  </a:lnTo>
                  <a:lnTo>
                    <a:pt x="328239" y="0"/>
                  </a:lnTo>
                  <a:lnTo>
                    <a:pt x="485296" y="332341"/>
                  </a:lnTo>
                  <a:cubicBezTo>
                    <a:pt x="410323" y="345735"/>
                    <a:pt x="300858" y="390228"/>
                    <a:pt x="219400" y="381603"/>
                  </a:cubicBezTo>
                  <a:cubicBezTo>
                    <a:pt x="141455" y="373351"/>
                    <a:pt x="16914" y="364021"/>
                    <a:pt x="1567" y="27108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1" name="任意多边形 30"/>
            <p:cNvSpPr/>
            <p:nvPr/>
          </p:nvSpPr>
          <p:spPr>
            <a:xfrm rot="6965211">
              <a:off x="11079978" y="122267"/>
              <a:ext cx="874795" cy="907746"/>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弦形 4"/>
            <p:cNvSpPr/>
            <p:nvPr/>
          </p:nvSpPr>
          <p:spPr>
            <a:xfrm rot="6965211">
              <a:off x="10668235" y="651797"/>
              <a:ext cx="944474" cy="1120984"/>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任意多边形 32"/>
            <p:cNvSpPr/>
            <p:nvPr/>
          </p:nvSpPr>
          <p:spPr>
            <a:xfrm flipV="1">
              <a:off x="9816269" y="1212289"/>
              <a:ext cx="1226302" cy="129693"/>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任意多边形 33"/>
            <p:cNvSpPr/>
            <p:nvPr/>
          </p:nvSpPr>
          <p:spPr>
            <a:xfrm flipV="1">
              <a:off x="11238374" y="511293"/>
              <a:ext cx="953627" cy="129693"/>
            </a:xfrm>
            <a:custGeom>
              <a:avLst/>
              <a:gdLst>
                <a:gd name="connsiteX0" fmla="*/ 293024 w 953627"/>
                <a:gd name="connsiteY0" fmla="*/ 129693 h 129693"/>
                <a:gd name="connsiteX1" fmla="*/ 783649 w 953627"/>
                <a:gd name="connsiteY1" fmla="*/ 129693 h 129693"/>
                <a:gd name="connsiteX2" fmla="*/ 822271 w 953627"/>
                <a:gd name="connsiteY2" fmla="*/ 129693 h 129693"/>
                <a:gd name="connsiteX3" fmla="*/ 953627 w 953627"/>
                <a:gd name="connsiteY3" fmla="*/ 129693 h 129693"/>
                <a:gd name="connsiteX4" fmla="*/ 953627 w 953627"/>
                <a:gd name="connsiteY4" fmla="*/ 120759 h 129693"/>
                <a:gd name="connsiteX5" fmla="*/ 783649 w 953627"/>
                <a:gd name="connsiteY5" fmla="*/ 120759 h 129693"/>
                <a:gd name="connsiteX6" fmla="*/ 340019 w 953627"/>
                <a:gd name="connsiteY6" fmla="*/ 120759 h 129693"/>
                <a:gd name="connsiteX7" fmla="*/ 290972 w 953627"/>
                <a:gd name="connsiteY7" fmla="*/ 105031 h 129693"/>
                <a:gd name="connsiteX8" fmla="*/ 286789 w 953627"/>
                <a:gd name="connsiteY8" fmla="*/ 95008 h 129693"/>
                <a:gd name="connsiteX9" fmla="*/ 290972 w 953627"/>
                <a:gd name="connsiteY9" fmla="*/ 84984 h 129693"/>
                <a:gd name="connsiteX10" fmla="*/ 340019 w 953627"/>
                <a:gd name="connsiteY10" fmla="*/ 69257 h 129693"/>
                <a:gd name="connsiteX11" fmla="*/ 417714 w 953627"/>
                <a:gd name="connsiteY11" fmla="*/ 69257 h 129693"/>
                <a:gd name="connsiteX12" fmla="*/ 417714 w 953627"/>
                <a:gd name="connsiteY12" fmla="*/ 69370 h 129693"/>
                <a:gd name="connsiteX13" fmla="*/ 946962 w 953627"/>
                <a:gd name="connsiteY13" fmla="*/ 69370 h 129693"/>
                <a:gd name="connsiteX14" fmla="*/ 953627 w 953627"/>
                <a:gd name="connsiteY14" fmla="*/ 68035 h 129693"/>
                <a:gd name="connsiteX15" fmla="*/ 953627 w 953627"/>
                <a:gd name="connsiteY15" fmla="*/ 1336 h 129693"/>
                <a:gd name="connsiteX16" fmla="*/ 946962 w 953627"/>
                <a:gd name="connsiteY16" fmla="*/ 0 h 129693"/>
                <a:gd name="connsiteX17" fmla="*/ 442653 w 953627"/>
                <a:gd name="connsiteY17" fmla="*/ 0 h 129693"/>
                <a:gd name="connsiteX18" fmla="*/ 417714 w 953627"/>
                <a:gd name="connsiteY18" fmla="*/ 0 h 129693"/>
                <a:gd name="connsiteX19" fmla="*/ 0 w 953627"/>
                <a:gd name="connsiteY19" fmla="*/ 0 h 129693"/>
                <a:gd name="connsiteX20" fmla="*/ 0 w 953627"/>
                <a:gd name="connsiteY20" fmla="*/ 8934 h 129693"/>
                <a:gd name="connsiteX21" fmla="*/ 442653 w 953627"/>
                <a:gd name="connsiteY21" fmla="*/ 8934 h 129693"/>
                <a:gd name="connsiteX22" fmla="*/ 899967 w 953627"/>
                <a:gd name="connsiteY22" fmla="*/ 8934 h 129693"/>
                <a:gd name="connsiteX23" fmla="*/ 949013 w 953627"/>
                <a:gd name="connsiteY23" fmla="*/ 24662 h 129693"/>
                <a:gd name="connsiteX24" fmla="*/ 953197 w 953627"/>
                <a:gd name="connsiteY24" fmla="*/ 34685 h 129693"/>
                <a:gd name="connsiteX25" fmla="*/ 949013 w 953627"/>
                <a:gd name="connsiteY25" fmla="*/ 44709 h 129693"/>
                <a:gd name="connsiteX26" fmla="*/ 899967 w 953627"/>
                <a:gd name="connsiteY26" fmla="*/ 60437 h 129693"/>
                <a:gd name="connsiteX27" fmla="*/ 822271 w 953627"/>
                <a:gd name="connsiteY27" fmla="*/ 60437 h 129693"/>
                <a:gd name="connsiteX28" fmla="*/ 822271 w 953627"/>
                <a:gd name="connsiteY28" fmla="*/ 60322 h 129693"/>
                <a:gd name="connsiteX29" fmla="*/ 293024 w 953627"/>
                <a:gd name="connsiteY29" fmla="*/ 60322 h 129693"/>
                <a:gd name="connsiteX30" fmla="*/ 221326 w 953627"/>
                <a:gd name="connsiteY30" fmla="*/ 95008 h 129693"/>
                <a:gd name="connsiteX31" fmla="*/ 293024 w 953627"/>
                <a:gd name="connsiteY31" fmla="*/ 129693 h 12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53627" h="129693">
                  <a:moveTo>
                    <a:pt x="293024" y="129693"/>
                  </a:moveTo>
                  <a:lnTo>
                    <a:pt x="783649" y="129693"/>
                  </a:lnTo>
                  <a:lnTo>
                    <a:pt x="822271" y="129693"/>
                  </a:lnTo>
                  <a:lnTo>
                    <a:pt x="953627" y="129693"/>
                  </a:lnTo>
                  <a:lnTo>
                    <a:pt x="953627" y="120759"/>
                  </a:lnTo>
                  <a:lnTo>
                    <a:pt x="783649" y="120759"/>
                  </a:lnTo>
                  <a:lnTo>
                    <a:pt x="340019" y="120759"/>
                  </a:lnTo>
                  <a:cubicBezTo>
                    <a:pt x="317971" y="120759"/>
                    <a:pt x="299053" y="114274"/>
                    <a:pt x="290972" y="105031"/>
                  </a:cubicBezTo>
                  <a:lnTo>
                    <a:pt x="286789" y="95008"/>
                  </a:lnTo>
                  <a:lnTo>
                    <a:pt x="290972" y="84984"/>
                  </a:lnTo>
                  <a:cubicBezTo>
                    <a:pt x="299053" y="75742"/>
                    <a:pt x="317971" y="69257"/>
                    <a:pt x="340019" y="69257"/>
                  </a:cubicBezTo>
                  <a:lnTo>
                    <a:pt x="417714" y="69257"/>
                  </a:lnTo>
                  <a:lnTo>
                    <a:pt x="417714" y="69370"/>
                  </a:lnTo>
                  <a:lnTo>
                    <a:pt x="946962" y="69370"/>
                  </a:lnTo>
                  <a:lnTo>
                    <a:pt x="953627" y="68035"/>
                  </a:lnTo>
                  <a:lnTo>
                    <a:pt x="953627" y="1336"/>
                  </a:lnTo>
                  <a:lnTo>
                    <a:pt x="946962" y="0"/>
                  </a:lnTo>
                  <a:lnTo>
                    <a:pt x="442653" y="0"/>
                  </a:lnTo>
                  <a:lnTo>
                    <a:pt x="417714" y="0"/>
                  </a:lnTo>
                  <a:lnTo>
                    <a:pt x="0" y="0"/>
                  </a:lnTo>
                  <a:lnTo>
                    <a:pt x="0" y="8934"/>
                  </a:lnTo>
                  <a:lnTo>
                    <a:pt x="442653" y="8934"/>
                  </a:lnTo>
                  <a:lnTo>
                    <a:pt x="899967" y="8934"/>
                  </a:lnTo>
                  <a:cubicBezTo>
                    <a:pt x="922015" y="8934"/>
                    <a:pt x="940933" y="15419"/>
                    <a:pt x="949013" y="24662"/>
                  </a:cubicBezTo>
                  <a:lnTo>
                    <a:pt x="953197" y="34685"/>
                  </a:lnTo>
                  <a:lnTo>
                    <a:pt x="949013" y="44709"/>
                  </a:lnTo>
                  <a:cubicBezTo>
                    <a:pt x="940933" y="53951"/>
                    <a:pt x="922015" y="60437"/>
                    <a:pt x="899967" y="60437"/>
                  </a:cubicBezTo>
                  <a:lnTo>
                    <a:pt x="822271" y="60437"/>
                  </a:lnTo>
                  <a:lnTo>
                    <a:pt x="822271" y="60322"/>
                  </a:lnTo>
                  <a:lnTo>
                    <a:pt x="293024" y="60322"/>
                  </a:lnTo>
                  <a:cubicBezTo>
                    <a:pt x="253426" y="60322"/>
                    <a:pt x="221326" y="75851"/>
                    <a:pt x="221326" y="95008"/>
                  </a:cubicBezTo>
                  <a:cubicBezTo>
                    <a:pt x="221326" y="114164"/>
                    <a:pt x="253426" y="129693"/>
                    <a:pt x="293024" y="12969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pic>
        <p:nvPicPr>
          <p:cNvPr id="14" name="图片 1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rot="5400000">
            <a:off x="5401330" y="-399742"/>
            <a:ext cx="1260895" cy="5989254"/>
          </a:xfrm>
          <a:prstGeom prst="rect">
            <a:avLst/>
          </a:prstGeom>
          <a:blipFill dpi="0" rotWithShape="1">
            <a:blip r:embed="rId2"/>
            <a:srcRect/>
            <a:tile tx="0" ty="0" sx="100000" sy="100000" flip="none" algn="tl"/>
          </a:blipFill>
        </p:spPr>
      </p:pic>
      <p:pic>
        <p:nvPicPr>
          <p:cNvPr id="15" name="图片 14"/>
          <p:cNvPicPr>
            <a:picLocks noChangeAspect="1"/>
          </p:cNvPicPr>
          <p:nvPr/>
        </p:nvPicPr>
        <p:blipFill rotWithShape="1">
          <a:blip r:embed="rId4" cstate="print">
            <a:extLst>
              <a:ext uri="{28A0092B-C50C-407E-A947-70E740481C1C}">
                <a14:useLocalDpi xmlns="" xmlns:a14="http://schemas.microsoft.com/office/drawing/2010/main" val="0"/>
              </a:ext>
            </a:extLst>
          </a:blip>
          <a:srcRect/>
          <a:stretch>
            <a:fillRect/>
          </a:stretch>
        </p:blipFill>
        <p:spPr>
          <a:xfrm rot="5400000">
            <a:off x="8388547" y="2695238"/>
            <a:ext cx="1667338" cy="205736"/>
          </a:xfrm>
          <a:prstGeom prst="rect">
            <a:avLst/>
          </a:prstGeom>
        </p:spPr>
      </p:pic>
      <p:pic>
        <p:nvPicPr>
          <p:cNvPr id="16" name="图片 15"/>
          <p:cNvPicPr>
            <a:picLocks noChangeAspect="1"/>
          </p:cNvPicPr>
          <p:nvPr/>
        </p:nvPicPr>
        <p:blipFill rotWithShape="1">
          <a:blip r:embed="rId4" cstate="print">
            <a:extLst>
              <a:ext uri="{28A0092B-C50C-407E-A947-70E740481C1C}">
                <a14:useLocalDpi xmlns="" xmlns:a14="http://schemas.microsoft.com/office/drawing/2010/main" val="0"/>
              </a:ext>
            </a:extLst>
          </a:blip>
          <a:srcRect/>
          <a:stretch>
            <a:fillRect/>
          </a:stretch>
        </p:blipFill>
        <p:spPr>
          <a:xfrm rot="5400000">
            <a:off x="2010679" y="2695238"/>
            <a:ext cx="1667338" cy="205736"/>
          </a:xfrm>
          <a:prstGeom prst="rect">
            <a:avLst/>
          </a:prstGeom>
        </p:spPr>
      </p:pic>
      <p:sp>
        <p:nvSpPr>
          <p:cNvPr id="17" name="矩形 16"/>
          <p:cNvSpPr/>
          <p:nvPr/>
        </p:nvSpPr>
        <p:spPr>
          <a:xfrm rot="5400000">
            <a:off x="5127614" y="-964347"/>
            <a:ext cx="1862468" cy="7514841"/>
          </a:xfrm>
          <a:prstGeom prst="rect">
            <a:avLst/>
          </a:prstGeom>
          <a:noFill/>
          <a:ln w="31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rot="5400000">
            <a:off x="9638956" y="1684526"/>
            <a:ext cx="354626" cy="354626"/>
          </a:xfrm>
          <a:prstGeom prst="rect">
            <a:avLst/>
          </a:prstGeom>
          <a:noFill/>
          <a:ln w="31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rot="5400000">
            <a:off x="9638956" y="3568648"/>
            <a:ext cx="354626" cy="354626"/>
          </a:xfrm>
          <a:prstGeom prst="rect">
            <a:avLst/>
          </a:prstGeom>
          <a:noFill/>
          <a:ln w="31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rot="5400000">
            <a:off x="2125394" y="1662870"/>
            <a:ext cx="354626" cy="354626"/>
          </a:xfrm>
          <a:prstGeom prst="rect">
            <a:avLst/>
          </a:prstGeom>
          <a:noFill/>
          <a:ln w="31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矩形 20"/>
          <p:cNvSpPr/>
          <p:nvPr/>
        </p:nvSpPr>
        <p:spPr>
          <a:xfrm rot="5400000">
            <a:off x="2125394" y="3546993"/>
            <a:ext cx="354626" cy="354626"/>
          </a:xfrm>
          <a:prstGeom prst="rect">
            <a:avLst/>
          </a:prstGeom>
          <a:noFill/>
          <a:ln w="31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3" name="图片 22"/>
          <p:cNvPicPr>
            <a:picLocks noChangeAspect="1"/>
          </p:cNvPicPr>
          <p:nvPr/>
        </p:nvPicPr>
        <p:blipFill rotWithShape="1">
          <a:blip r:embed="rId5" cstate="print">
            <a:extLst>
              <a:ext uri="{28A0092B-C50C-407E-A947-70E740481C1C}">
                <a14:useLocalDpi xmlns="" xmlns:a14="http://schemas.microsoft.com/office/drawing/2010/main" val="0"/>
              </a:ext>
            </a:extLst>
          </a:blip>
          <a:srcRect/>
          <a:stretch>
            <a:fillRect/>
          </a:stretch>
        </p:blipFill>
        <p:spPr>
          <a:xfrm>
            <a:off x="-25400" y="4363977"/>
            <a:ext cx="9651656" cy="2494023"/>
          </a:xfrm>
          <a:prstGeom prst="rect">
            <a:avLst/>
          </a:prstGeom>
        </p:spPr>
      </p:pic>
      <p:sp>
        <p:nvSpPr>
          <p:cNvPr id="2" name="标题 1"/>
          <p:cNvSpPr>
            <a:spLocks noGrp="1"/>
          </p:cNvSpPr>
          <p:nvPr>
            <p:ph type="ctrTitle" hasCustomPrompt="1"/>
          </p:nvPr>
        </p:nvSpPr>
        <p:spPr>
          <a:xfrm>
            <a:off x="3037148" y="2206805"/>
            <a:ext cx="5989256" cy="830997"/>
          </a:xfrm>
          <a:prstGeom prst="rect">
            <a:avLst/>
          </a:prstGeom>
        </p:spPr>
        <p:txBody>
          <a:bodyPr lIns="90000" tIns="46800" rIns="90000" bIns="46800" anchor="t">
            <a:normAutofit/>
          </a:bodyPr>
          <a:lstStyle>
            <a:lvl1pPr algn="dist">
              <a:defRPr sz="3600">
                <a:solidFill>
                  <a:schemeClr val="bg1"/>
                </a:solidFill>
              </a:defRPr>
            </a:lvl1pPr>
          </a:lstStyle>
          <a:p>
            <a:r>
              <a:rPr lang="zh-CN" altLang="en-US" dirty="0"/>
              <a:t>单击此处编辑标题</a:t>
            </a:r>
          </a:p>
        </p:txBody>
      </p:sp>
      <p:sp>
        <p:nvSpPr>
          <p:cNvPr id="4" name="日期占位符 3"/>
          <p:cNvSpPr>
            <a:spLocks noGrp="1"/>
          </p:cNvSpPr>
          <p:nvPr>
            <p:ph type="dt" sz="half" idx="10"/>
          </p:nvPr>
        </p:nvSpPr>
        <p:spPr>
          <a:xfrm>
            <a:off x="838200" y="6356350"/>
            <a:ext cx="2743200" cy="365125"/>
          </a:xfrm>
          <a:prstGeom prst="rect">
            <a:avLst/>
          </a:prstGeom>
        </p:spPr>
        <p:txBody>
          <a:bodyPr lIns="90000" tIns="46800" rIns="90000" bIns="46800"/>
          <a:lstStyle/>
          <a:p>
            <a:fld id="{A77639FF-E68A-416A-B53A-9A76AB5C410C}" type="datetimeFigureOut">
              <a:rPr lang="zh-CN" altLang="en-US">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lIns="90000" tIns="46800" rIns="90000" bIns="46800"/>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lIns="90000" tIns="46800" rIns="90000" bIns="46800"/>
          <a:lstStyle/>
          <a:p>
            <a:fld id="{5C6CC7F0-8BC3-4CC4-9B08-7ADD556F3608}" type="slidenum">
              <a:rPr lang="zh-CN" altLang="en-US">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sz="quarter" idx="13" hasCustomPrompt="1"/>
          </p:nvPr>
        </p:nvSpPr>
        <p:spPr>
          <a:xfrm>
            <a:off x="3026033" y="3234891"/>
            <a:ext cx="5916001" cy="424732"/>
          </a:xfrm>
          <a:prstGeom prst="rect">
            <a:avLst/>
          </a:prstGeom>
        </p:spPr>
        <p:txBody>
          <a:bodyPr lIns="90000" tIns="46800" rIns="90000" bIns="46800" anchor="ctr">
            <a:normAutofit/>
          </a:bodyPr>
          <a:lstStyle>
            <a:lvl1pPr marL="0" indent="0" algn="ctr">
              <a:buNone/>
              <a:defRPr sz="1800">
                <a:solidFill>
                  <a:schemeClr val="bg1"/>
                </a:solidFill>
              </a:defRPr>
            </a:lvl1pPr>
          </a:lstStyle>
          <a:p>
            <a:pPr lvl="0"/>
            <a:r>
              <a:rPr lang="zh-CN" altLang="en-US" dirty="0"/>
              <a:t>单击此处编辑文本</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extLst>
              <a:ext uri="{28A0092B-C50C-407E-A947-70E740481C1C}">
                <a14:useLocalDpi xmlns="" xmlns:a14="http://schemas.microsoft.com/office/drawing/2010/main" val="0"/>
              </a:ext>
            </a:extLst>
          </a:blip>
          <a:srcRect/>
          <a:stretch>
            <a:fillRect/>
          </a:stretch>
        </p:blipFill>
        <p:spPr>
          <a:xfrm>
            <a:off x="0" y="0"/>
            <a:ext cx="12192000" cy="4132188"/>
          </a:xfrm>
          <a:prstGeom prst="rect">
            <a:avLst/>
          </a:prstGeom>
        </p:spPr>
      </p:pic>
      <p:pic>
        <p:nvPicPr>
          <p:cNvPr id="8" name="图片 7"/>
          <p:cNvPicPr>
            <a:picLocks noChangeAspect="1"/>
          </p:cNvPicPr>
          <p:nvPr/>
        </p:nvPicPr>
        <p:blipFill rotWithShape="1">
          <a:blip r:embed="rId3" cstate="print">
            <a:duotone>
              <a:prstClr val="black"/>
              <a:schemeClr val="tx2">
                <a:tint val="45000"/>
                <a:satMod val="400000"/>
              </a:schemeClr>
            </a:duotone>
            <a:extLst>
              <a:ext uri="{28A0092B-C50C-407E-A947-70E740481C1C}">
                <a14:useLocalDpi xmlns="" xmlns:a14="http://schemas.microsoft.com/office/drawing/2010/main" val="0"/>
              </a:ext>
            </a:extLst>
          </a:blip>
          <a:srcRect/>
          <a:stretch>
            <a:fillRect/>
          </a:stretch>
        </p:blipFill>
        <p:spPr>
          <a:xfrm>
            <a:off x="10084337" y="1807908"/>
            <a:ext cx="1019401" cy="1321446"/>
          </a:xfrm>
          <a:prstGeom prst="rect">
            <a:avLst/>
          </a:prstGeom>
        </p:spPr>
      </p:pic>
      <p:pic>
        <p:nvPicPr>
          <p:cNvPr id="9" name="图片 8"/>
          <p:cNvPicPr>
            <a:picLocks noChangeAspect="1"/>
          </p:cNvPicPr>
          <p:nvPr/>
        </p:nvPicPr>
        <p:blipFill rotWithShape="1">
          <a:blip r:embed="rId3" cstate="print">
            <a:duotone>
              <a:prstClr val="black"/>
              <a:schemeClr val="tx2">
                <a:tint val="45000"/>
                <a:satMod val="400000"/>
              </a:schemeClr>
            </a:duotone>
            <a:extLst>
              <a:ext uri="{28A0092B-C50C-407E-A947-70E740481C1C}">
                <a14:useLocalDpi xmlns="" xmlns:a14="http://schemas.microsoft.com/office/drawing/2010/main" val="0"/>
              </a:ext>
            </a:extLst>
          </a:blip>
          <a:srcRect/>
          <a:stretch>
            <a:fillRect/>
          </a:stretch>
        </p:blipFill>
        <p:spPr>
          <a:xfrm rot="2729201">
            <a:off x="9418123" y="2335307"/>
            <a:ext cx="759419" cy="984432"/>
          </a:xfrm>
          <a:prstGeom prst="rect">
            <a:avLst/>
          </a:prstGeom>
        </p:spPr>
      </p:pic>
      <p:sp>
        <p:nvSpPr>
          <p:cNvPr id="10" name="椭圆 9"/>
          <p:cNvSpPr/>
          <p:nvPr/>
        </p:nvSpPr>
        <p:spPr>
          <a:xfrm>
            <a:off x="2488989" y="4327955"/>
            <a:ext cx="1962188" cy="19621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标题 1"/>
          <p:cNvSpPr>
            <a:spLocks noGrp="1"/>
          </p:cNvSpPr>
          <p:nvPr>
            <p:ph type="title" hasCustomPrompt="1"/>
          </p:nvPr>
        </p:nvSpPr>
        <p:spPr>
          <a:xfrm>
            <a:off x="4566106" y="4887010"/>
            <a:ext cx="5136905" cy="830997"/>
          </a:xfrm>
          <a:prstGeom prst="rect">
            <a:avLst/>
          </a:prstGeom>
        </p:spPr>
        <p:txBody>
          <a:bodyPr anchor="ctr">
            <a:normAutofit/>
          </a:bodyPr>
          <a:lstStyle>
            <a:lvl1pPr>
              <a:defRPr sz="4000"/>
            </a:lvl1pPr>
          </a:lstStyle>
          <a:p>
            <a:r>
              <a:rPr lang="zh-CN" altLang="en-US" dirty="0"/>
              <a:t>单击此处编辑标题</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77639FF-E68A-416A-B53A-9A76AB5C410C}" type="datetimeFigureOut">
              <a:rPr lang="zh-CN" altLang="en-US">
                <a:solidFill>
                  <a:prstClr val="black">
                    <a:tint val="75000"/>
                  </a:prstClr>
                </a:solidFill>
              </a:rPr>
              <a:pPr/>
              <a:t>2019/2/18</a:t>
            </a:fld>
            <a:endParaRPr lang="zh-CN" altLang="en-US">
              <a:solidFill>
                <a:prstClr val="black">
                  <a:tint val="75000"/>
                </a:prstClr>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C6CC7F0-8BC3-4CC4-9B08-7ADD556F3608}" type="slidenum">
              <a:rPr lang="zh-CN" altLang="en-US">
                <a:solidFill>
                  <a:prstClr val="black">
                    <a:tint val="75000"/>
                  </a:prstClr>
                </a:solidFill>
              </a:rPr>
              <a:pPr/>
              <a:t>‹#›</a:t>
            </a:fld>
            <a:endParaRPr lang="zh-CN" altLang="en-US">
              <a:solidFill>
                <a:prstClr val="black">
                  <a:tint val="75000"/>
                </a:prstClr>
              </a:solidFill>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2" cstate="print">
            <a:extLst>
              <a:ext uri="{28A0092B-C50C-407E-A947-70E740481C1C}">
                <a14:useLocalDpi xmlns="" xmlns:a14="http://schemas.microsoft.com/office/drawing/2010/main" val="0"/>
              </a:ext>
            </a:extLst>
          </a:blip>
          <a:srcRect/>
          <a:stretch>
            <a:fillRect/>
          </a:stretch>
        </p:blipFill>
        <p:spPr>
          <a:xfrm>
            <a:off x="-25400" y="4363977"/>
            <a:ext cx="9651656" cy="2494023"/>
          </a:xfrm>
          <a:prstGeom prst="rect">
            <a:avLst/>
          </a:prstGeom>
        </p:spPr>
      </p:pic>
      <p:grpSp>
        <p:nvGrpSpPr>
          <p:cNvPr id="6" name="组合 5"/>
          <p:cNvGrpSpPr/>
          <p:nvPr/>
        </p:nvGrpSpPr>
        <p:grpSpPr>
          <a:xfrm>
            <a:off x="9816269" y="138742"/>
            <a:ext cx="2432861" cy="1545784"/>
            <a:chOff x="9816269" y="138742"/>
            <a:chExt cx="2432861" cy="1545784"/>
          </a:xfrm>
        </p:grpSpPr>
        <p:sp>
          <p:nvSpPr>
            <p:cNvPr id="7" name="任意多边形 6"/>
            <p:cNvSpPr/>
            <p:nvPr/>
          </p:nvSpPr>
          <p:spPr>
            <a:xfrm rot="6965211">
              <a:off x="11815131" y="935851"/>
              <a:ext cx="485296" cy="382703"/>
            </a:xfrm>
            <a:custGeom>
              <a:avLst/>
              <a:gdLst>
                <a:gd name="connsiteX0" fmla="*/ 1567 w 485296"/>
                <a:gd name="connsiteY0" fmla="*/ 271087 h 382703"/>
                <a:gd name="connsiteX1" fmla="*/ 28389 w 485296"/>
                <a:gd name="connsiteY1" fmla="*/ 147231 h 382703"/>
                <a:gd name="connsiteX2" fmla="*/ 28693 w 485296"/>
                <a:gd name="connsiteY2" fmla="*/ 146661 h 382703"/>
                <a:gd name="connsiteX3" fmla="*/ 328239 w 485296"/>
                <a:gd name="connsiteY3" fmla="*/ 0 h 382703"/>
                <a:gd name="connsiteX4" fmla="*/ 485296 w 485296"/>
                <a:gd name="connsiteY4" fmla="*/ 332341 h 382703"/>
                <a:gd name="connsiteX5" fmla="*/ 219400 w 485296"/>
                <a:gd name="connsiteY5" fmla="*/ 381603 h 382703"/>
                <a:gd name="connsiteX6" fmla="*/ 1567 w 485296"/>
                <a:gd name="connsiteY6" fmla="*/ 271087 h 38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5296" h="382703">
                  <a:moveTo>
                    <a:pt x="1567" y="271087"/>
                  </a:moveTo>
                  <a:cubicBezTo>
                    <a:pt x="-3548" y="240110"/>
                    <a:pt x="3469" y="199843"/>
                    <a:pt x="28389" y="147231"/>
                  </a:cubicBezTo>
                  <a:lnTo>
                    <a:pt x="28693" y="146661"/>
                  </a:lnTo>
                  <a:lnTo>
                    <a:pt x="328239" y="0"/>
                  </a:lnTo>
                  <a:lnTo>
                    <a:pt x="485296" y="332341"/>
                  </a:lnTo>
                  <a:cubicBezTo>
                    <a:pt x="410323" y="345735"/>
                    <a:pt x="300858" y="390228"/>
                    <a:pt x="219400" y="381603"/>
                  </a:cubicBezTo>
                  <a:cubicBezTo>
                    <a:pt x="141455" y="373351"/>
                    <a:pt x="16914" y="364021"/>
                    <a:pt x="1567" y="27108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8" name="任意多边形 7"/>
            <p:cNvSpPr/>
            <p:nvPr/>
          </p:nvSpPr>
          <p:spPr>
            <a:xfrm rot="6965211">
              <a:off x="11079978" y="122267"/>
              <a:ext cx="874795" cy="907746"/>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弦形 4"/>
            <p:cNvSpPr/>
            <p:nvPr/>
          </p:nvSpPr>
          <p:spPr>
            <a:xfrm rot="6965211">
              <a:off x="10668235" y="651797"/>
              <a:ext cx="944474" cy="1120984"/>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flipV="1">
              <a:off x="9816269" y="1212289"/>
              <a:ext cx="1226302" cy="129693"/>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0"/>
            <p:cNvSpPr/>
            <p:nvPr/>
          </p:nvSpPr>
          <p:spPr>
            <a:xfrm flipV="1">
              <a:off x="11238374" y="511293"/>
              <a:ext cx="953627" cy="129693"/>
            </a:xfrm>
            <a:custGeom>
              <a:avLst/>
              <a:gdLst>
                <a:gd name="connsiteX0" fmla="*/ 293024 w 953627"/>
                <a:gd name="connsiteY0" fmla="*/ 129693 h 129693"/>
                <a:gd name="connsiteX1" fmla="*/ 783649 w 953627"/>
                <a:gd name="connsiteY1" fmla="*/ 129693 h 129693"/>
                <a:gd name="connsiteX2" fmla="*/ 822271 w 953627"/>
                <a:gd name="connsiteY2" fmla="*/ 129693 h 129693"/>
                <a:gd name="connsiteX3" fmla="*/ 953627 w 953627"/>
                <a:gd name="connsiteY3" fmla="*/ 129693 h 129693"/>
                <a:gd name="connsiteX4" fmla="*/ 953627 w 953627"/>
                <a:gd name="connsiteY4" fmla="*/ 120759 h 129693"/>
                <a:gd name="connsiteX5" fmla="*/ 783649 w 953627"/>
                <a:gd name="connsiteY5" fmla="*/ 120759 h 129693"/>
                <a:gd name="connsiteX6" fmla="*/ 340019 w 953627"/>
                <a:gd name="connsiteY6" fmla="*/ 120759 h 129693"/>
                <a:gd name="connsiteX7" fmla="*/ 290972 w 953627"/>
                <a:gd name="connsiteY7" fmla="*/ 105031 h 129693"/>
                <a:gd name="connsiteX8" fmla="*/ 286789 w 953627"/>
                <a:gd name="connsiteY8" fmla="*/ 95008 h 129693"/>
                <a:gd name="connsiteX9" fmla="*/ 290972 w 953627"/>
                <a:gd name="connsiteY9" fmla="*/ 84984 h 129693"/>
                <a:gd name="connsiteX10" fmla="*/ 340019 w 953627"/>
                <a:gd name="connsiteY10" fmla="*/ 69257 h 129693"/>
                <a:gd name="connsiteX11" fmla="*/ 417714 w 953627"/>
                <a:gd name="connsiteY11" fmla="*/ 69257 h 129693"/>
                <a:gd name="connsiteX12" fmla="*/ 417714 w 953627"/>
                <a:gd name="connsiteY12" fmla="*/ 69370 h 129693"/>
                <a:gd name="connsiteX13" fmla="*/ 946962 w 953627"/>
                <a:gd name="connsiteY13" fmla="*/ 69370 h 129693"/>
                <a:gd name="connsiteX14" fmla="*/ 953627 w 953627"/>
                <a:gd name="connsiteY14" fmla="*/ 68035 h 129693"/>
                <a:gd name="connsiteX15" fmla="*/ 953627 w 953627"/>
                <a:gd name="connsiteY15" fmla="*/ 1336 h 129693"/>
                <a:gd name="connsiteX16" fmla="*/ 946962 w 953627"/>
                <a:gd name="connsiteY16" fmla="*/ 0 h 129693"/>
                <a:gd name="connsiteX17" fmla="*/ 442653 w 953627"/>
                <a:gd name="connsiteY17" fmla="*/ 0 h 129693"/>
                <a:gd name="connsiteX18" fmla="*/ 417714 w 953627"/>
                <a:gd name="connsiteY18" fmla="*/ 0 h 129693"/>
                <a:gd name="connsiteX19" fmla="*/ 0 w 953627"/>
                <a:gd name="connsiteY19" fmla="*/ 0 h 129693"/>
                <a:gd name="connsiteX20" fmla="*/ 0 w 953627"/>
                <a:gd name="connsiteY20" fmla="*/ 8934 h 129693"/>
                <a:gd name="connsiteX21" fmla="*/ 442653 w 953627"/>
                <a:gd name="connsiteY21" fmla="*/ 8934 h 129693"/>
                <a:gd name="connsiteX22" fmla="*/ 899967 w 953627"/>
                <a:gd name="connsiteY22" fmla="*/ 8934 h 129693"/>
                <a:gd name="connsiteX23" fmla="*/ 949013 w 953627"/>
                <a:gd name="connsiteY23" fmla="*/ 24662 h 129693"/>
                <a:gd name="connsiteX24" fmla="*/ 953197 w 953627"/>
                <a:gd name="connsiteY24" fmla="*/ 34685 h 129693"/>
                <a:gd name="connsiteX25" fmla="*/ 949013 w 953627"/>
                <a:gd name="connsiteY25" fmla="*/ 44709 h 129693"/>
                <a:gd name="connsiteX26" fmla="*/ 899967 w 953627"/>
                <a:gd name="connsiteY26" fmla="*/ 60437 h 129693"/>
                <a:gd name="connsiteX27" fmla="*/ 822271 w 953627"/>
                <a:gd name="connsiteY27" fmla="*/ 60437 h 129693"/>
                <a:gd name="connsiteX28" fmla="*/ 822271 w 953627"/>
                <a:gd name="connsiteY28" fmla="*/ 60322 h 129693"/>
                <a:gd name="connsiteX29" fmla="*/ 293024 w 953627"/>
                <a:gd name="connsiteY29" fmla="*/ 60322 h 129693"/>
                <a:gd name="connsiteX30" fmla="*/ 221326 w 953627"/>
                <a:gd name="connsiteY30" fmla="*/ 95008 h 129693"/>
                <a:gd name="connsiteX31" fmla="*/ 293024 w 953627"/>
                <a:gd name="connsiteY31" fmla="*/ 129693 h 12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53627" h="129693">
                  <a:moveTo>
                    <a:pt x="293024" y="129693"/>
                  </a:moveTo>
                  <a:lnTo>
                    <a:pt x="783649" y="129693"/>
                  </a:lnTo>
                  <a:lnTo>
                    <a:pt x="822271" y="129693"/>
                  </a:lnTo>
                  <a:lnTo>
                    <a:pt x="953627" y="129693"/>
                  </a:lnTo>
                  <a:lnTo>
                    <a:pt x="953627" y="120759"/>
                  </a:lnTo>
                  <a:lnTo>
                    <a:pt x="783649" y="120759"/>
                  </a:lnTo>
                  <a:lnTo>
                    <a:pt x="340019" y="120759"/>
                  </a:lnTo>
                  <a:cubicBezTo>
                    <a:pt x="317971" y="120759"/>
                    <a:pt x="299053" y="114274"/>
                    <a:pt x="290972" y="105031"/>
                  </a:cubicBezTo>
                  <a:lnTo>
                    <a:pt x="286789" y="95008"/>
                  </a:lnTo>
                  <a:lnTo>
                    <a:pt x="290972" y="84984"/>
                  </a:lnTo>
                  <a:cubicBezTo>
                    <a:pt x="299053" y="75742"/>
                    <a:pt x="317971" y="69257"/>
                    <a:pt x="340019" y="69257"/>
                  </a:cubicBezTo>
                  <a:lnTo>
                    <a:pt x="417714" y="69257"/>
                  </a:lnTo>
                  <a:lnTo>
                    <a:pt x="417714" y="69370"/>
                  </a:lnTo>
                  <a:lnTo>
                    <a:pt x="946962" y="69370"/>
                  </a:lnTo>
                  <a:lnTo>
                    <a:pt x="953627" y="68035"/>
                  </a:lnTo>
                  <a:lnTo>
                    <a:pt x="953627" y="1336"/>
                  </a:lnTo>
                  <a:lnTo>
                    <a:pt x="946962" y="0"/>
                  </a:lnTo>
                  <a:lnTo>
                    <a:pt x="442653" y="0"/>
                  </a:lnTo>
                  <a:lnTo>
                    <a:pt x="417714" y="0"/>
                  </a:lnTo>
                  <a:lnTo>
                    <a:pt x="0" y="0"/>
                  </a:lnTo>
                  <a:lnTo>
                    <a:pt x="0" y="8934"/>
                  </a:lnTo>
                  <a:lnTo>
                    <a:pt x="442653" y="8934"/>
                  </a:lnTo>
                  <a:lnTo>
                    <a:pt x="899967" y="8934"/>
                  </a:lnTo>
                  <a:cubicBezTo>
                    <a:pt x="922015" y="8934"/>
                    <a:pt x="940933" y="15419"/>
                    <a:pt x="949013" y="24662"/>
                  </a:cubicBezTo>
                  <a:lnTo>
                    <a:pt x="953197" y="34685"/>
                  </a:lnTo>
                  <a:lnTo>
                    <a:pt x="949013" y="44709"/>
                  </a:lnTo>
                  <a:cubicBezTo>
                    <a:pt x="940933" y="53951"/>
                    <a:pt x="922015" y="60437"/>
                    <a:pt x="899967" y="60437"/>
                  </a:cubicBezTo>
                  <a:lnTo>
                    <a:pt x="822271" y="60437"/>
                  </a:lnTo>
                  <a:lnTo>
                    <a:pt x="822271" y="60322"/>
                  </a:lnTo>
                  <a:lnTo>
                    <a:pt x="293024" y="60322"/>
                  </a:lnTo>
                  <a:cubicBezTo>
                    <a:pt x="253426" y="60322"/>
                    <a:pt x="221326" y="75851"/>
                    <a:pt x="221326" y="95008"/>
                  </a:cubicBezTo>
                  <a:cubicBezTo>
                    <a:pt x="221326" y="114164"/>
                    <a:pt x="253426" y="129693"/>
                    <a:pt x="293024" y="12969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sp>
        <p:nvSpPr>
          <p:cNvPr id="35" name="矩形 34"/>
          <p:cNvSpPr/>
          <p:nvPr/>
        </p:nvSpPr>
        <p:spPr>
          <a:xfrm>
            <a:off x="3037148" y="3262442"/>
            <a:ext cx="5989256" cy="369332"/>
          </a:xfrm>
          <a:prstGeom prst="rect">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endParaRPr lang="zh-CN" altLang="en-US"/>
          </a:p>
        </p:txBody>
      </p:sp>
      <p:pic>
        <p:nvPicPr>
          <p:cNvPr id="36" name="图片 3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rot="5400000">
            <a:off x="5401330" y="-399742"/>
            <a:ext cx="1260895" cy="5989254"/>
          </a:xfrm>
          <a:prstGeom prst="rect">
            <a:avLst/>
          </a:prstGeom>
          <a:blipFill dpi="0" rotWithShape="1">
            <a:blip r:embed="rId3"/>
            <a:srcRect/>
            <a:tile tx="0" ty="0" sx="100000" sy="100000" flip="none" algn="tl"/>
          </a:blipFill>
        </p:spPr>
      </p:pic>
      <p:pic>
        <p:nvPicPr>
          <p:cNvPr id="37" name="图片 36"/>
          <p:cNvPicPr>
            <a:picLocks noChangeAspect="1"/>
          </p:cNvPicPr>
          <p:nvPr/>
        </p:nvPicPr>
        <p:blipFill rotWithShape="1">
          <a:blip r:embed="rId5" cstate="print">
            <a:extLst>
              <a:ext uri="{28A0092B-C50C-407E-A947-70E740481C1C}">
                <a14:useLocalDpi xmlns="" xmlns:a14="http://schemas.microsoft.com/office/drawing/2010/main" val="0"/>
              </a:ext>
            </a:extLst>
          </a:blip>
          <a:srcRect/>
          <a:stretch>
            <a:fillRect/>
          </a:stretch>
        </p:blipFill>
        <p:spPr>
          <a:xfrm rot="5400000">
            <a:off x="8388547" y="2695238"/>
            <a:ext cx="1667338" cy="205736"/>
          </a:xfrm>
          <a:prstGeom prst="rect">
            <a:avLst/>
          </a:prstGeom>
        </p:spPr>
      </p:pic>
      <p:pic>
        <p:nvPicPr>
          <p:cNvPr id="38" name="图片 37"/>
          <p:cNvPicPr>
            <a:picLocks noChangeAspect="1"/>
          </p:cNvPicPr>
          <p:nvPr/>
        </p:nvPicPr>
        <p:blipFill rotWithShape="1">
          <a:blip r:embed="rId5" cstate="print">
            <a:extLst>
              <a:ext uri="{28A0092B-C50C-407E-A947-70E740481C1C}">
                <a14:useLocalDpi xmlns="" xmlns:a14="http://schemas.microsoft.com/office/drawing/2010/main" val="0"/>
              </a:ext>
            </a:extLst>
          </a:blip>
          <a:srcRect/>
          <a:stretch>
            <a:fillRect/>
          </a:stretch>
        </p:blipFill>
        <p:spPr>
          <a:xfrm rot="5400000">
            <a:off x="2010679" y="2695238"/>
            <a:ext cx="1667338" cy="205736"/>
          </a:xfrm>
          <a:prstGeom prst="rect">
            <a:avLst/>
          </a:prstGeom>
        </p:spPr>
      </p:pic>
      <p:sp>
        <p:nvSpPr>
          <p:cNvPr id="39" name="矩形 38"/>
          <p:cNvSpPr/>
          <p:nvPr/>
        </p:nvSpPr>
        <p:spPr>
          <a:xfrm rot="5400000">
            <a:off x="5127614" y="-964347"/>
            <a:ext cx="1862468" cy="7514841"/>
          </a:xfrm>
          <a:prstGeom prst="rect">
            <a:avLst/>
          </a:prstGeom>
          <a:noFill/>
          <a:ln w="31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矩形 39"/>
          <p:cNvSpPr/>
          <p:nvPr/>
        </p:nvSpPr>
        <p:spPr>
          <a:xfrm rot="5400000">
            <a:off x="9638956" y="1684526"/>
            <a:ext cx="354626" cy="354626"/>
          </a:xfrm>
          <a:prstGeom prst="rect">
            <a:avLst/>
          </a:prstGeom>
          <a:noFill/>
          <a:ln w="31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矩形 40"/>
          <p:cNvSpPr/>
          <p:nvPr/>
        </p:nvSpPr>
        <p:spPr>
          <a:xfrm rot="5400000">
            <a:off x="9638956" y="3568648"/>
            <a:ext cx="354626" cy="354626"/>
          </a:xfrm>
          <a:prstGeom prst="rect">
            <a:avLst/>
          </a:prstGeom>
          <a:noFill/>
          <a:ln w="31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矩形 41"/>
          <p:cNvSpPr/>
          <p:nvPr/>
        </p:nvSpPr>
        <p:spPr>
          <a:xfrm rot="5400000">
            <a:off x="2125394" y="1662870"/>
            <a:ext cx="354626" cy="354626"/>
          </a:xfrm>
          <a:prstGeom prst="rect">
            <a:avLst/>
          </a:prstGeom>
          <a:noFill/>
          <a:ln w="31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42"/>
          <p:cNvSpPr/>
          <p:nvPr/>
        </p:nvSpPr>
        <p:spPr>
          <a:xfrm rot="5400000">
            <a:off x="2125394" y="3546993"/>
            <a:ext cx="354626" cy="354626"/>
          </a:xfrm>
          <a:prstGeom prst="rect">
            <a:avLst/>
          </a:prstGeom>
          <a:noFill/>
          <a:ln w="31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标题 1"/>
          <p:cNvSpPr>
            <a:spLocks noGrp="1"/>
          </p:cNvSpPr>
          <p:nvPr>
            <p:ph type="title" hasCustomPrompt="1"/>
          </p:nvPr>
        </p:nvSpPr>
        <p:spPr>
          <a:xfrm>
            <a:off x="3037147" y="2204344"/>
            <a:ext cx="5989257" cy="833178"/>
          </a:xfrm>
          <a:prstGeom prst="rect">
            <a:avLst/>
          </a:prstGeom>
        </p:spPr>
        <p:txBody>
          <a:bodyPr lIns="90000" tIns="46800" rIns="90000" bIns="46800" anchor="ctr">
            <a:normAutofit/>
          </a:bodyPr>
          <a:lstStyle>
            <a:lvl1pPr algn="dist">
              <a:defRPr sz="4000">
                <a:solidFill>
                  <a:schemeClr val="bg1"/>
                </a:solidFill>
              </a:defRPr>
            </a:lvl1pPr>
          </a:lstStyle>
          <a:p>
            <a:r>
              <a:rPr lang="zh-CN" altLang="en-US" dirty="0"/>
              <a:t>单击此处编辑标题</a:t>
            </a:r>
          </a:p>
        </p:txBody>
      </p:sp>
      <p:sp>
        <p:nvSpPr>
          <p:cNvPr id="47" name="文本占位符 46"/>
          <p:cNvSpPr>
            <a:spLocks noGrp="1"/>
          </p:cNvSpPr>
          <p:nvPr>
            <p:ph type="body" sz="quarter" idx="15" hasCustomPrompt="1"/>
          </p:nvPr>
        </p:nvSpPr>
        <p:spPr>
          <a:xfrm>
            <a:off x="3032383" y="3236083"/>
            <a:ext cx="2995200" cy="424732"/>
          </a:xfrm>
          <a:prstGeom prst="rect">
            <a:avLst/>
          </a:prstGeom>
        </p:spPr>
        <p:txBody>
          <a:bodyPr lIns="90000" tIns="46800" rIns="90000" bIns="46800">
            <a:normAutofit/>
          </a:bodyPr>
          <a:lstStyle>
            <a:lvl1pPr marL="0" indent="0" algn="r">
              <a:buNone/>
              <a:defRPr sz="1800">
                <a:solidFill>
                  <a:schemeClr val="bg1"/>
                </a:solidFill>
              </a:defRPr>
            </a:lvl1pPr>
          </a:lstStyle>
          <a:p>
            <a:pPr lvl="0"/>
            <a:r>
              <a:rPr lang="zh-CN" altLang="en-US" dirty="0"/>
              <a:t>单击此处编辑文本</a:t>
            </a:r>
          </a:p>
        </p:txBody>
      </p:sp>
      <p:sp>
        <p:nvSpPr>
          <p:cNvPr id="51" name="文本占位符 50"/>
          <p:cNvSpPr>
            <a:spLocks noGrp="1"/>
          </p:cNvSpPr>
          <p:nvPr>
            <p:ph type="body" sz="quarter" idx="16" hasCustomPrompt="1"/>
          </p:nvPr>
        </p:nvSpPr>
        <p:spPr>
          <a:xfrm>
            <a:off x="6037447" y="3236702"/>
            <a:ext cx="2995200" cy="424732"/>
          </a:xfrm>
          <a:prstGeom prst="rect">
            <a:avLst/>
          </a:prstGeom>
        </p:spPr>
        <p:txBody>
          <a:bodyPr lIns="90000" tIns="46800" rIns="90000" bIns="46800" anchor="ctr">
            <a:normAutofit/>
          </a:bodyPr>
          <a:lstStyle>
            <a:lvl1pPr marL="0" indent="0">
              <a:buNone/>
              <a:defRPr sz="1800">
                <a:solidFill>
                  <a:schemeClr val="bg1"/>
                </a:solidFill>
              </a:defRPr>
            </a:lvl1pPr>
            <a:lvl2pPr marL="457200" indent="0">
              <a:buNone/>
              <a:defRPr/>
            </a:lvl2pPr>
            <a:lvl3pPr marL="914400" indent="0">
              <a:buNone/>
              <a:defRPr/>
            </a:lvl3pPr>
          </a:lstStyle>
          <a:p>
            <a:pPr lvl="0"/>
            <a:r>
              <a:rPr lang="zh-CN" altLang="en-US" dirty="0"/>
              <a:t>单击此处编辑文本</a:t>
            </a:r>
          </a:p>
        </p:txBody>
      </p:sp>
      <p:sp>
        <p:nvSpPr>
          <p:cNvPr id="3" name="日期占位符 2"/>
          <p:cNvSpPr>
            <a:spLocks noGrp="1"/>
          </p:cNvSpPr>
          <p:nvPr>
            <p:ph type="dt" sz="half" idx="10"/>
          </p:nvPr>
        </p:nvSpPr>
        <p:spPr>
          <a:xfrm>
            <a:off x="838200" y="6356350"/>
            <a:ext cx="2743200" cy="365125"/>
          </a:xfrm>
          <a:prstGeom prst="rect">
            <a:avLst/>
          </a:prstGeom>
        </p:spPr>
        <p:txBody>
          <a:bodyPr lIns="90000" tIns="46800" rIns="90000" bIns="46800">
            <a:normAutofit/>
          </a:bodyPr>
          <a:lstStyle/>
          <a:p>
            <a:fld id="{A77639FF-E68A-416A-B53A-9A76AB5C410C}" type="datetimeFigureOut">
              <a:rPr lang="zh-CN" altLang="en-US">
                <a:solidFill>
                  <a:prstClr val="black">
                    <a:tint val="75000"/>
                  </a:prstClr>
                </a:solidFill>
              </a:rPr>
              <a:pPr/>
              <a:t>2019/2/18</a:t>
            </a:fld>
            <a:endParaRPr lang="zh-CN" altLang="en-US">
              <a:solidFill>
                <a:prstClr val="black">
                  <a:tint val="75000"/>
                </a:prstClr>
              </a:solidFill>
            </a:endParaRPr>
          </a:p>
        </p:txBody>
      </p:sp>
      <p:sp>
        <p:nvSpPr>
          <p:cNvPr id="4" name="页脚占位符 3"/>
          <p:cNvSpPr>
            <a:spLocks noGrp="1"/>
          </p:cNvSpPr>
          <p:nvPr>
            <p:ph type="ftr" sz="quarter" idx="11"/>
          </p:nvPr>
        </p:nvSpPr>
        <p:spPr>
          <a:xfrm>
            <a:off x="4038600" y="6356350"/>
            <a:ext cx="4114800" cy="365125"/>
          </a:xfrm>
          <a:prstGeom prst="rect">
            <a:avLst/>
          </a:prstGeom>
        </p:spPr>
        <p:txBody>
          <a:bodyPr lIns="90000" tIns="46800" rIns="90000" bIns="46800">
            <a:normAutofit/>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lIns="90000" tIns="46800" rIns="90000" bIns="46800">
            <a:normAutofit/>
          </a:bodyPr>
          <a:lstStyle/>
          <a:p>
            <a:fld id="{5C6CC7F0-8BC3-4CC4-9B08-7ADD556F3608}" type="slidenum">
              <a:rPr lang="zh-CN" altLang="en-US">
                <a:solidFill>
                  <a:prstClr val="black">
                    <a:tint val="75000"/>
                  </a:prstClr>
                </a:solidFill>
              </a:rPr>
              <a:pPr/>
              <a:t>‹#›</a:t>
            </a:fld>
            <a:endParaRPr lang="zh-CN" altLang="en-US">
              <a:solidFill>
                <a:prstClr val="black">
                  <a:tint val="75000"/>
                </a:prstClr>
              </a:solidFill>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pPr/>
              <a:t>2019/2/18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a:prstGeom prst="rect">
            <a:avLst/>
          </a:prstGeo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49" r:id="rId12"/>
    <p:sldLayoutId id="2147483651" r:id="rId13"/>
    <p:sldLayoutId id="2147483654" r:id="rId14"/>
    <p:sldLayoutId id="2147483658" r:id="rId15"/>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28575" y="17780"/>
            <a:ext cx="12238990" cy="4161790"/>
          </a:xfrm>
          <a:prstGeom prst="rect">
            <a:avLst/>
          </a:prstGeom>
        </p:spPr>
      </p:pic>
    </p:spTree>
    <p:custDataLst>
      <p:tags r:id="rId1"/>
    </p:custDataLst>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normAutofit fontScale="90000"/>
          </a:bodyPr>
          <a:lstStyle/>
          <a:p>
            <a:r>
              <a:rPr lang="zh-CN" altLang="en-US"/>
              <a:t>问题探究</a:t>
            </a:r>
            <a:r>
              <a:rPr lang="en-US" altLang="zh-CN"/>
              <a:t>1</a:t>
            </a:r>
            <a:r>
              <a:rPr lang="zh-CN" altLang="en-US"/>
              <a:t>.为什么说中国梦为个人梦开辟空间？</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sz="4800"/>
          </a:p>
        </p:txBody>
      </p:sp>
    </p:spTree>
    <p:custDataLst>
      <p:tags r:id="rId1"/>
    </p:custDataLst>
  </p:cSld>
  <p:clrMapOvr>
    <a:masterClrMapping/>
  </p:clrMapOvr>
  <p:transition>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共同探究</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国家好，民族好，大家才会好。只有国家富强、民族振兴的中国梦得以实现，我们才会有更宽广的平台和更多的机会使个人梦想得以成真。中国的广阔舞台，为个人梦想提供了蓬勃生长的空间。我们每个人都有自己的梦想，从上学就业到住房就医，从事业成功到实现人生价值，当今时代给了我们圆梦的机会。</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问题探究</a:t>
            </a:r>
            <a:r>
              <a:rPr lang="en-US" altLang="zh-CN"/>
              <a:t>2</a:t>
            </a:r>
            <a:r>
              <a:rPr lang="zh-CN" altLang="en-US"/>
              <a:t>.怎样理解个人梦汇成中国梦？</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sz="4800"/>
          </a:p>
        </p:txBody>
      </p:sp>
    </p:spTree>
    <p:custDataLst>
      <p:tags r:id="rId1"/>
    </p:custDataLst>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共同探究</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中国梦不仅是国家梦民族梦，更是亿万人民梦想的叠加，是13亿人个人梦想百川归海的汇聚。只要每个人都把人生理想融入国家和民族的伟大事业中，中华民族伟大复兴的中国梦，就会在我们共同的努力奋斗中、在时代的点滴进步中逐步实现。</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问题探究</a:t>
            </a:r>
            <a:r>
              <a:rPr lang="en-US" altLang="zh-CN"/>
              <a:t>3</a:t>
            </a:r>
            <a:r>
              <a:rPr lang="zh-CN" altLang="en-US"/>
              <a:t>.如何让我们的人生都出彩？</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kern="1200" dirty="0">
              <a:solidFill>
                <a:srgbClr val="FF0000"/>
              </a:solidFill>
              <a:latin typeface="+mn-lt"/>
              <a:ea typeface="+mn-ea"/>
              <a:cs typeface="+mn-cs"/>
              <a:sym typeface="黑体" panose="02010609060101010101" pitchFamily="2" charset="-122"/>
            </a:endParaRPr>
          </a:p>
          <a:p>
            <a:endParaRPr lang="zh-CN" altLang="en-US"/>
          </a:p>
          <a:p>
            <a:endParaRPr lang="zh-CN" altLang="en-US"/>
          </a:p>
        </p:txBody>
      </p:sp>
    </p:spTree>
    <p:custDataLst>
      <p:tags r:id="rId1"/>
    </p:custDataLst>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共同总结</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在实现中华民族伟大复兴的中国梦的历史进程中，每个人都应敢于有梦、勇于追梦、勤于圆梦。我们要承担历史使命，志存高远，合理规划，脚踏实地，奉献社会，为实现中国梦贡献青春能量。</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zh-CN" dirty="0">
                <a:solidFill>
                  <a:srgbClr val="B8650A"/>
                </a:solidFill>
                <a:latin typeface="Arial" panose="020B0604020202020204" pitchFamily="34" charset="0"/>
                <a:ea typeface="黑体" panose="02010609060101010101" pitchFamily="2" charset="-122"/>
                <a:sym typeface="+mn-ea"/>
              </a:rPr>
              <a:t>知识结构</a:t>
            </a:r>
            <a:r>
              <a:rPr lang="zh-CN" altLang="zh-CN" dirty="0">
                <a:solidFill>
                  <a:srgbClr val="B8650A"/>
                </a:solidFill>
                <a:latin typeface="Arial" panose="020B0604020202020204" pitchFamily="34" charset="0"/>
                <a:ea typeface="黑体" panose="02010609060101010101" pitchFamily="2" charset="-122"/>
              </a:rPr>
              <a:t/>
            </a:r>
            <a:br>
              <a:rPr lang="zh-CN" altLang="zh-CN" dirty="0">
                <a:solidFill>
                  <a:srgbClr val="B8650A"/>
                </a:solidFill>
                <a:latin typeface="Arial" panose="020B0604020202020204" pitchFamily="34" charset="0"/>
                <a:ea typeface="黑体" panose="02010609060101010101" pitchFamily="2" charset="-122"/>
              </a:rPr>
            </a:br>
            <a:endParaRPr lang="zh-CN" altLang="en-US"/>
          </a:p>
        </p:txBody>
      </p:sp>
      <p:pic>
        <p:nvPicPr>
          <p:cNvPr id="16" name="图片 13"/>
          <p:cNvPicPr>
            <a:picLocks noGrp="1" noChangeAspect="1"/>
          </p:cNvPicPr>
          <p:nvPr>
            <p:ph idx="4294967295"/>
          </p:nvPr>
        </p:nvPicPr>
        <p:blipFill>
          <a:blip r:embed="rId3"/>
          <a:stretch>
            <a:fillRect/>
          </a:stretch>
        </p:blipFill>
        <p:spPr>
          <a:xfrm>
            <a:off x="0" y="1606550"/>
            <a:ext cx="9872663" cy="3027363"/>
          </a:xfrm>
          <a:prstGeom prst="rect">
            <a:avLst/>
          </a:prstGeom>
          <a:noFill/>
          <a:ln w="9525">
            <a:noFill/>
          </a:ln>
        </p:spPr>
      </p:pic>
    </p:spTree>
    <p:custDataLst>
      <p:tags r:id="rId1"/>
    </p:custDataLst>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zh-CN" dirty="0">
                <a:sym typeface="宋体" panose="02010600030101010101" pitchFamily="2" charset="-122"/>
              </a:rPr>
              <a:t>典例精析</a:t>
            </a:r>
            <a:r>
              <a:rPr lang="zh-CN" altLang="zh-CN" kern="1200" dirty="0">
                <a:latin typeface="+mj-lt"/>
                <a:ea typeface="+mj-ea"/>
                <a:cs typeface="+mj-cs"/>
                <a:sym typeface="宋体" panose="02010600030101010101" pitchFamily="2" charset="-122"/>
              </a:rPr>
              <a:t/>
            </a:r>
            <a:br>
              <a:rPr lang="zh-CN" altLang="zh-CN" kern="1200" dirty="0">
                <a:latin typeface="+mj-lt"/>
                <a:ea typeface="+mj-ea"/>
                <a:cs typeface="+mj-cs"/>
                <a:sym typeface="宋体" panose="02010600030101010101" pitchFamily="2" charset="-122"/>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例</a:t>
            </a:r>
            <a:r>
              <a:rPr lang="en-US" altLang="zh-CN"/>
              <a:t>1</a:t>
            </a:r>
            <a:r>
              <a:rPr lang="zh-CN" altLang="en-US"/>
              <a:t>、（2018年贵州黔南中考）俗话说，行行出状元。山东淄博农民工赵有喜，把贴瓷砖这项普通的瓦工活干出了新名堂，从一名小瓦工成长为“全国劳动模范”。赵有喜发自内心地说:“干建筑看上去是个粗活，要想取得成绩必须付出比别人更多的汗水，任何成功的背后都离不开艰辛的劳动和付出”。下列说法不符合题意的是（   ）</a:t>
            </a:r>
          </a:p>
          <a:p>
            <a:r>
              <a:rPr lang="zh-CN" altLang="en-US"/>
              <a:t>A.我们的梦想都是时刻变换的B.梦想的实现需要一点一滴的积累</a:t>
            </a:r>
          </a:p>
          <a:p>
            <a:r>
              <a:rPr lang="zh-CN" altLang="en-US"/>
              <a:t>C.梦想激励我们不断超越自己D.梦想的实现需要坚持不懈的努力</a:t>
            </a:r>
          </a:p>
        </p:txBody>
      </p:sp>
    </p:spTree>
    <p:custDataLst>
      <p:tags r:id="rId1"/>
    </p:custDataLst>
  </p:cSld>
  <p:clrMapOvr>
    <a:masterClrMapping/>
  </p:clrMapOvr>
  <p:transition>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答案解析</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答案：A</a:t>
            </a:r>
          </a:p>
          <a:p>
            <a:r>
              <a:rPr lang="zh-CN" altLang="en-US">
                <a:solidFill>
                  <a:srgbClr val="FF0000"/>
                </a:solidFill>
              </a:rPr>
              <a:t>【解析】本题是一道逆向型选择题，要求选出说法错误的一项。从材料中赵有喜的话中可以看出，任何梦想的实现都需要坚持不懈的努力，BCD的说法是正确的，但不符合题目要求，应排除。A的说法错误，我们的梦想可以按照自己的实际情况进行适当调整，但不能时刻变换。此项符合题目要求，应入选。故该题选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534988"/>
            <a:ext cx="11002963" cy="5641975"/>
          </a:xfrm>
          <a:prstGeom prst="rect">
            <a:avLst/>
          </a:prstGeom>
        </p:spPr>
        <p:txBody>
          <a:bodyPr/>
          <a:lstStyle/>
          <a:p>
            <a:r>
              <a:rPr lang="zh-CN" altLang="en-US"/>
              <a:t>例</a:t>
            </a:r>
            <a:r>
              <a:rPr lang="en-US" altLang="zh-CN"/>
              <a:t>2</a:t>
            </a:r>
            <a:r>
              <a:rPr lang="zh-CN" altLang="en-US"/>
              <a:t>、（2018年广东广州中考）2018年五四青年年节前乡，习近平主席在北京大学考察，在与北大师生座谈时指出，青年既是追梦者，也是圆梦人。中华民族伟大复兴，绝不是轻轻松松、敲锣打鼓实现的。这自示广大青年（  ）</a:t>
            </a:r>
          </a:p>
          <a:p>
            <a:r>
              <a:rPr lang="zh-CN" altLang="en-US"/>
              <a:t>①要树立崇高社会理想②幸福是奋斗出来的</a:t>
            </a:r>
          </a:p>
          <a:p>
            <a:r>
              <a:rPr lang="zh-CN" altLang="en-US"/>
              <a:t>③要学会作出合选择   ④提高终身学习能力</a:t>
            </a:r>
          </a:p>
          <a:p>
            <a:r>
              <a:rPr lang="zh-CN" altLang="en-US"/>
              <a:t>A.②③B.③④C.①④D．①②</a:t>
            </a:r>
          </a:p>
        </p:txBody>
      </p:sp>
    </p:spTree>
    <p:custDataLst>
      <p:tags r:id="rId1"/>
    </p:custDataLst>
  </p:cSld>
  <p:clrMapOvr>
    <a:masterClrMapping/>
  </p:clrMapOvr>
  <p:transition>
    <p:zo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0" y="2130425"/>
            <a:ext cx="10363200" cy="1470025"/>
          </a:xfrm>
          <a:prstGeom prst="rect">
            <a:avLst/>
          </a:prstGeom>
        </p:spPr>
        <p:txBody>
          <a:bodyPr/>
          <a:lstStyle/>
          <a:p>
            <a:r>
              <a:rPr lang="zh-CN" altLang="en-US"/>
              <a:t>第3单元 放飞美好梦想</a:t>
            </a:r>
            <a:br>
              <a:rPr lang="zh-CN" altLang="en-US"/>
            </a:br>
            <a:r>
              <a:rPr lang="zh-CN" altLang="en-US"/>
              <a:t>第6课我们的中国梦</a:t>
            </a:r>
          </a:p>
        </p:txBody>
      </p:sp>
      <p:sp>
        <p:nvSpPr>
          <p:cNvPr id="3" name="副标题 2"/>
          <p:cNvSpPr>
            <a:spLocks noGrp="1"/>
          </p:cNvSpPr>
          <p:nvPr>
            <p:ph type="subTitle" idx="4294967295"/>
          </p:nvPr>
        </p:nvSpPr>
        <p:spPr>
          <a:xfrm>
            <a:off x="0" y="3886200"/>
            <a:ext cx="8534400" cy="1752600"/>
          </a:xfrm>
          <a:prstGeom prst="rect">
            <a:avLst/>
          </a:prstGeom>
        </p:spPr>
        <p:txBody>
          <a:bodyPr/>
          <a:lstStyle/>
          <a:p>
            <a:endParaRPr lang="zh-CN" altLang="en-US"/>
          </a:p>
          <a:p>
            <a:endParaRPr lang="zh-CN" altLang="en-US"/>
          </a:p>
          <a:p>
            <a:endParaRPr lang="zh-CN" altLang="en-US"/>
          </a:p>
          <a:p>
            <a:endParaRPr lang="zh-CN" altLang="en-US"/>
          </a:p>
          <a:p>
            <a:r>
              <a:rPr lang="en-US" altLang="zh-CN">
                <a:sym typeface="+mn-ea"/>
              </a:rPr>
              <a:t>                              </a:t>
            </a:r>
            <a:r>
              <a:rPr lang="en-US" altLang="zh-CN" sz="4800">
                <a:solidFill>
                  <a:srgbClr val="FF0000"/>
                </a:solidFill>
                <a:sym typeface="+mn-ea"/>
              </a:rPr>
              <a:t>6.2 </a:t>
            </a:r>
            <a:r>
              <a:rPr lang="zh-CN" altLang="en-US" sz="4800">
                <a:solidFill>
                  <a:srgbClr val="FF0000"/>
                </a:solidFill>
                <a:sym typeface="+mn-ea"/>
              </a:rPr>
              <a:t>中国梦 我的梦</a:t>
            </a:r>
          </a:p>
        </p:txBody>
      </p:sp>
    </p:spTree>
    <p:custDataLst>
      <p:tags r:id="rId1"/>
    </p:custDataLst>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答案解析</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答案：A</a:t>
            </a:r>
          </a:p>
          <a:p>
            <a:r>
              <a:rPr lang="zh-CN" altLang="en-US">
                <a:solidFill>
                  <a:srgbClr val="FF0000"/>
                </a:solidFill>
              </a:rPr>
              <a:t>【解析】材料强调的是“中华民族伟大复兴”，启示青年人应当树立崇高理想，同时材料提到“不是轻轻松松实现的”，因此启示年轻人应当通过奋斗追求幸福。选项①②正确，故选D。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365125"/>
            <a:ext cx="10988675" cy="5811838"/>
          </a:xfrm>
          <a:prstGeom prst="rect">
            <a:avLst/>
          </a:prstGeom>
        </p:spPr>
        <p:txBody>
          <a:bodyPr>
            <a:normAutofit fontScale="92500"/>
          </a:bodyPr>
          <a:lstStyle/>
          <a:p>
            <a:r>
              <a:rPr lang="zh-CN" altLang="en-US"/>
              <a:t>例</a:t>
            </a:r>
            <a:r>
              <a:rPr lang="en-US" altLang="zh-CN"/>
              <a:t>3</a:t>
            </a:r>
            <a:r>
              <a:rPr lang="zh-CN" altLang="en-US"/>
              <a:t>、（2018年湖南常德中考）2018年3月1日，中央举行纪念周恩来诞辰120周年座谈会。习近平总书记发表重要讲话指出，周恩来同志是我们党和人民的“杰出楷模”。我们应当以周恩来为榜样，志存高远，脚踏实地，接续奋斗，在实现中华民族伟大复兴的中国梦的伟大实践中创造自己精彩的人生。作为青年，“创造自己精彩的人生”就应该（    ）</a:t>
            </a:r>
          </a:p>
          <a:p>
            <a:r>
              <a:rPr lang="zh-CN" altLang="en-US"/>
              <a:t>①以远大理想引导人生</a:t>
            </a:r>
          </a:p>
          <a:p>
            <a:r>
              <a:rPr lang="zh-CN" altLang="en-US"/>
              <a:t>②发扬艰苦奋斗精神</a:t>
            </a:r>
          </a:p>
          <a:p>
            <a:r>
              <a:rPr lang="zh-CN" altLang="en-US"/>
              <a:t>③不惜一切代价让自己的成绩名列前茅</a:t>
            </a:r>
          </a:p>
          <a:p>
            <a:r>
              <a:rPr lang="zh-CN" altLang="en-US"/>
              <a:t>④扎实做好本职工作</a:t>
            </a:r>
          </a:p>
          <a:p>
            <a:r>
              <a:rPr lang="zh-CN" altLang="en-US"/>
              <a:t>A．①②③    B．①②④    C．①③④    D．②③④</a:t>
            </a:r>
          </a:p>
        </p:txBody>
      </p:sp>
    </p:spTree>
    <p:custDataLst>
      <p:tags r:id="rId1"/>
    </p:custDataLst>
  </p:cSld>
  <p:clrMapOvr>
    <a:masterClrMapping/>
  </p:clrMapOvr>
  <p:transition>
    <p:zo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答案解析</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答案：B</a:t>
            </a:r>
          </a:p>
          <a:p>
            <a:r>
              <a:rPr lang="zh-CN" altLang="en-US">
                <a:solidFill>
                  <a:srgbClr val="FF0000"/>
                </a:solidFill>
              </a:rPr>
              <a:t>【解析】本题考查我们共同理想、艰苦奋斗相关知识。对材料进行深入分析，从而做出正确选择。分析周恩来作为党和人民的“杰出楷模”，创造出精彩人生，我们青年应该做到树立远大力量，发扬艰苦奋斗精神，扎实做好本职工作。所以①②④说法符合题意；③说法错误，过于绝对，我们努力学习，积极承担社会责任。故选B。</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dirty="0">
                <a:sym typeface="+mn-ea"/>
              </a:rPr>
              <a:t>课后训练</a:t>
            </a:r>
            <a:r>
              <a:rPr lang="zh-CN" altLang="en-US" kern="1200" dirty="0">
                <a:latin typeface="+mj-lt"/>
                <a:ea typeface="+mj-ea"/>
                <a:cs typeface="+mj-cs"/>
              </a:rPr>
              <a:t/>
            </a:r>
            <a:br>
              <a:rPr lang="zh-CN" altLang="en-US" kern="1200" dirty="0">
                <a:latin typeface="+mj-lt"/>
                <a:ea typeface="+mj-ea"/>
                <a:cs typeface="+mj-cs"/>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en-US" altLang="zh-CN"/>
              <a:t>1</a:t>
            </a:r>
            <a:r>
              <a:rPr lang="zh-CN" altLang="en-US"/>
              <a:t>、对“个人梦汇成中国梦”这句话理解正确的是（       ）</a:t>
            </a:r>
          </a:p>
          <a:p>
            <a:r>
              <a:rPr lang="zh-CN" altLang="en-US"/>
              <a:t>①中国梦是个人梦的简单相加②中国梦不仅是国家梦民族梦，更是亿万人民梦想的叠加③中国梦是13亿人个人梦想百川归海的汇聚④只要每个人都把人生理想融入国家和民族的伟大事业中，中国梦就会逐步实现</a:t>
            </a:r>
          </a:p>
          <a:p>
            <a:r>
              <a:rPr lang="zh-CN" altLang="en-US"/>
              <a:t>A.①②③ B．①②④C．②③④ D．①③④</a:t>
            </a:r>
          </a:p>
        </p:txBody>
      </p:sp>
      <p:sp>
        <p:nvSpPr>
          <p:cNvPr id="4" name="文本框 3"/>
          <p:cNvSpPr txBox="1"/>
          <p:nvPr/>
        </p:nvSpPr>
        <p:spPr>
          <a:xfrm>
            <a:off x="9863455" y="1424305"/>
            <a:ext cx="1092200" cy="768350"/>
          </a:xfrm>
          <a:prstGeom prst="rect">
            <a:avLst/>
          </a:prstGeom>
          <a:noFill/>
        </p:spPr>
        <p:txBody>
          <a:bodyPr wrap="square" rtlCol="0">
            <a:spAutoFit/>
          </a:bodyPr>
          <a:lstStyle/>
          <a:p>
            <a:r>
              <a:rPr lang="en-US" altLang="zh-CN" sz="4400" dirty="0">
                <a:solidFill>
                  <a:srgbClr val="FF0000"/>
                </a:solidFill>
              </a:rPr>
              <a:t>C</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3.“少年智则中国智，少年强则中国强。”“我的梦是中国梦，中国的梦是我们的梦。”这两句话启示我们  （         ）</a:t>
            </a:r>
          </a:p>
          <a:p>
            <a:r>
              <a:rPr lang="zh-CN" altLang="en-US"/>
              <a:t>A．应自觉肩负起实现伟大中国梦的历史使命</a:t>
            </a:r>
          </a:p>
          <a:p>
            <a:r>
              <a:rPr lang="zh-CN" altLang="en-US"/>
              <a:t>B．必须放弃个人理想，树立崇高的社会理想</a:t>
            </a:r>
          </a:p>
          <a:p>
            <a:r>
              <a:rPr lang="zh-CN" altLang="en-US"/>
              <a:t>C．要牢记共同理想，牺牲娱乐时间，努力学习</a:t>
            </a:r>
          </a:p>
          <a:p>
            <a:r>
              <a:rPr lang="zh-CN" altLang="en-US"/>
              <a:t>D．应努力为实现全国人民的总体小康而奋斗</a:t>
            </a:r>
          </a:p>
        </p:txBody>
      </p:sp>
      <p:sp>
        <p:nvSpPr>
          <p:cNvPr id="4" name="文本框 3"/>
          <p:cNvSpPr txBox="1"/>
          <p:nvPr/>
        </p:nvSpPr>
        <p:spPr>
          <a:xfrm>
            <a:off x="828675" y="2538730"/>
            <a:ext cx="1092200" cy="768350"/>
          </a:xfrm>
          <a:prstGeom prst="rect">
            <a:avLst/>
          </a:prstGeom>
          <a:noFill/>
        </p:spPr>
        <p:txBody>
          <a:bodyPr wrap="square" rtlCol="0">
            <a:spAutoFit/>
          </a:bodyPr>
          <a:lstStyle/>
          <a:p>
            <a:r>
              <a:rPr lang="en-US" altLang="zh-CN" sz="4400" dirty="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10972800" cy="4525963"/>
          </a:xfrm>
          <a:prstGeom prst="rect">
            <a:avLst/>
          </a:prstGeom>
        </p:spPr>
        <p:txBody>
          <a:bodyPr/>
          <a:lstStyle/>
          <a:p>
            <a:r>
              <a:rPr lang="en-US" altLang="zh-CN"/>
              <a:t>3</a:t>
            </a:r>
            <a:r>
              <a:rPr lang="zh-CN" altLang="en-US"/>
              <a:t>、让我们的人生都出彩。在实现中华民族伟大复兴的中国梦的历史进程中，每个人都应（       ）</a:t>
            </a:r>
          </a:p>
          <a:p>
            <a:r>
              <a:rPr lang="zh-CN" altLang="en-US"/>
              <a:t>①敢于有梦②勇于追梦③勤于圆梦④放弃梦想</a:t>
            </a:r>
          </a:p>
          <a:p>
            <a:r>
              <a:rPr lang="zh-CN" altLang="en-US"/>
              <a:t>A.①②③ B．①②④C．②③④ D．①③④</a:t>
            </a:r>
          </a:p>
        </p:txBody>
      </p:sp>
      <p:sp>
        <p:nvSpPr>
          <p:cNvPr id="4" name="文本框 3"/>
          <p:cNvSpPr txBox="1"/>
          <p:nvPr/>
        </p:nvSpPr>
        <p:spPr>
          <a:xfrm>
            <a:off x="6313170" y="2157730"/>
            <a:ext cx="1092200" cy="768350"/>
          </a:xfrm>
          <a:prstGeom prst="rect">
            <a:avLst/>
          </a:prstGeom>
          <a:noFill/>
        </p:spPr>
        <p:txBody>
          <a:bodyPr wrap="square" rtlCol="0">
            <a:spAutoFit/>
          </a:bodyPr>
          <a:lstStyle/>
          <a:p>
            <a:r>
              <a:rPr lang="en-US" altLang="zh-CN" sz="4400" dirty="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10972800" cy="4525963"/>
          </a:xfrm>
          <a:prstGeom prst="rect">
            <a:avLst/>
          </a:prstGeom>
        </p:spPr>
        <p:txBody>
          <a:bodyPr>
            <a:normAutofit fontScale="90000" lnSpcReduction="20000"/>
          </a:bodyPr>
          <a:lstStyle/>
          <a:p>
            <a:r>
              <a:rPr lang="en-US" altLang="zh-CN"/>
              <a:t>4</a:t>
            </a:r>
            <a:r>
              <a:rPr lang="zh-CN" altLang="en-US"/>
              <a:t>、2018年3月1日，中央举行纪念周恩来诞辰120周年座谈会。习近平总书记发表重要讲话指出，周恩来同志是我们党和人民的“杰出楷模”。我们应当以周恩来为榜样，志存高远，脚踏实地，接续奋斗，在实现中华民族伟大复兴的中国梦的伟大实践中创造自己精彩的人生。作为青年，“创造自己精彩的人生”就应该（      ）</a:t>
            </a:r>
          </a:p>
          <a:p>
            <a:r>
              <a:rPr lang="zh-CN" altLang="en-US"/>
              <a:t>①以远大理想引导人生</a:t>
            </a:r>
          </a:p>
          <a:p>
            <a:r>
              <a:rPr lang="zh-CN" altLang="en-US"/>
              <a:t>②发扬艰苦奋斗精神</a:t>
            </a:r>
          </a:p>
          <a:p>
            <a:r>
              <a:rPr lang="zh-CN" altLang="en-US"/>
              <a:t>③不惜一切代价让自己的成绩名列前茅</a:t>
            </a:r>
          </a:p>
          <a:p>
            <a:r>
              <a:rPr lang="zh-CN" altLang="en-US"/>
              <a:t>④扎实做好本职工</a:t>
            </a:r>
          </a:p>
          <a:p>
            <a:r>
              <a:rPr lang="zh-CN" altLang="en-US"/>
              <a:t>A．①②③    B．①②④    C．①③④    D．②③④</a:t>
            </a:r>
          </a:p>
        </p:txBody>
      </p:sp>
      <p:sp>
        <p:nvSpPr>
          <p:cNvPr id="4" name="文本框 3"/>
          <p:cNvSpPr txBox="1"/>
          <p:nvPr/>
        </p:nvSpPr>
        <p:spPr>
          <a:xfrm>
            <a:off x="889000" y="3201035"/>
            <a:ext cx="1092200" cy="768350"/>
          </a:xfrm>
          <a:prstGeom prst="rect">
            <a:avLst/>
          </a:prstGeom>
          <a:noFill/>
        </p:spPr>
        <p:txBody>
          <a:bodyPr wrap="square" rtlCol="0">
            <a:spAutoFit/>
          </a:bodyPr>
          <a:lstStyle/>
          <a:p>
            <a:r>
              <a:rPr lang="en-US" altLang="zh-CN" sz="4400" dirty="0">
                <a:solidFill>
                  <a:srgbClr val="FF0000"/>
                </a:solidFill>
              </a:rPr>
              <a:t>B</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01600"/>
            <a:ext cx="11779250" cy="6667500"/>
          </a:xfrm>
          <a:prstGeom prst="rect">
            <a:avLst/>
          </a:prstGeom>
        </p:spPr>
        <p:txBody>
          <a:bodyPr>
            <a:normAutofit/>
          </a:bodyPr>
          <a:lstStyle/>
          <a:p>
            <a:r>
              <a:rPr lang="en-US" altLang="zh-CN" sz="2800"/>
              <a:t>5</a:t>
            </a:r>
            <a:r>
              <a:rPr lang="zh-CN" altLang="en-US" sz="2800"/>
              <a:t>、【百姓2018新年说梦】</a:t>
            </a:r>
          </a:p>
          <a:p>
            <a:r>
              <a:rPr lang="zh-CN" altLang="en-US" sz="2800"/>
              <a:t>★中国梦，是我们每一个人的梦，每个平凡的中国人把“中国梦”转换成心中的小梦想，而每个人的这些小梦想又是我们实现“中国梦”的坚实阶梯。</a:t>
            </a:r>
          </a:p>
          <a:p>
            <a:r>
              <a:rPr lang="zh-CN" altLang="en-US" sz="2800"/>
              <a:t>结合上述材料，运用相关知识，思考下列问题：</a:t>
            </a:r>
          </a:p>
          <a:p>
            <a:r>
              <a:rPr lang="zh-CN" altLang="en-US" sz="2800"/>
              <a:t>(1)这体现了中国梦和个人梦的关系如何？</a:t>
            </a:r>
          </a:p>
          <a:p>
            <a:r>
              <a:rPr lang="zh-CN" altLang="en-US" sz="2800"/>
              <a:t>★走过“雄关漫道真如铁”的昨天，跨越“人间正道是沧桑”的今天，“中国梦”正指引当代中国向着“长风破浪会有时”的明天迈进。</a:t>
            </a:r>
          </a:p>
          <a:p>
            <a:r>
              <a:rPr lang="zh-CN" altLang="en-US" sz="2800"/>
              <a:t>(2)这对我们正确认识中国梦有着怎样的启发？</a:t>
            </a:r>
          </a:p>
          <a:p>
            <a:r>
              <a:rPr lang="zh-CN" altLang="en-US" sz="2800"/>
              <a:t>★“天上不会掉馅饼”，在这个时代，唯奋发者进，唯有为者强，这个由小梦想串起来的中国故事要通过每个人用奋斗来书写。</a:t>
            </a:r>
          </a:p>
          <a:p>
            <a:r>
              <a:rPr lang="zh-CN" altLang="en-US" sz="2800"/>
              <a:t>(3)实现中国梦需要每一个中国人“撸起袖子加油干”，请你为此撰写一条宣传标语。</a:t>
            </a:r>
          </a:p>
        </p:txBody>
      </p:sp>
    </p:spTree>
    <p:custDataLst>
      <p:tags r:id="rId1"/>
    </p:custDataLst>
  </p:cSld>
  <p:clrMapOvr>
    <a:masterClrMapping/>
  </p:clrMapOvr>
  <p:transition>
    <p:zo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5.(1)中国梦和个人梦密不可分、相辅相成。实现中华民族伟大复兴的中国梦体现了中华民族和中国人民的整体利益，是国家的梦、民族的梦，也是每个中国人的梦。</a:t>
            </a:r>
          </a:p>
          <a:p>
            <a:r>
              <a:rPr lang="zh-CN" altLang="en-US">
                <a:solidFill>
                  <a:srgbClr val="FF0000"/>
                </a:solidFill>
              </a:rPr>
              <a:t>(2)中国梦反映了近代以来一代又一代中国人的美好夙愿，揭示了中华民族的历史命运和当代中国的发展走向，指明了全国各族人民共同的奋斗目标。实现中国梦，就是要实现国家富强、民族振兴、人民幸福。</a:t>
            </a:r>
          </a:p>
          <a:p>
            <a:r>
              <a:rPr lang="zh-CN" altLang="en-US">
                <a:solidFill>
                  <a:srgbClr val="FF0000"/>
                </a:solidFill>
              </a:rPr>
              <a:t>(3)示例：自信你我他，同筑中国梦；众志同心，托起中国梦；拥抱中国梦，实现中华民族伟大复兴；等等。</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ext Box 17">
            <a:hlinkClick r:id="rId3" action="ppaction://hlinksldjump"/>
          </p:cNvPr>
          <p:cNvSpPr txBox="1"/>
          <p:nvPr/>
        </p:nvSpPr>
        <p:spPr>
          <a:xfrm>
            <a:off x="5437823" y="3052763"/>
            <a:ext cx="1303337"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rPr>
              <a:t>课前预习</a:t>
            </a:r>
            <a:endPar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endParaRPr>
          </a:p>
        </p:txBody>
      </p:sp>
      <p:sp>
        <p:nvSpPr>
          <p:cNvPr id="11266" name="Text Box 17"/>
          <p:cNvSpPr txBox="1"/>
          <p:nvPr/>
        </p:nvSpPr>
        <p:spPr>
          <a:xfrm>
            <a:off x="5437823" y="4171950"/>
            <a:ext cx="1303337"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rPr>
              <a:t>典例精析</a:t>
            </a:r>
          </a:p>
        </p:txBody>
      </p:sp>
      <p:sp>
        <p:nvSpPr>
          <p:cNvPr id="11267" name="Text Box 17"/>
          <p:cNvSpPr txBox="1"/>
          <p:nvPr/>
        </p:nvSpPr>
        <p:spPr>
          <a:xfrm>
            <a:off x="5437823" y="4533900"/>
            <a:ext cx="1317625"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rPr>
              <a:t>课后训练</a:t>
            </a:r>
            <a:endPar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endParaRPr>
          </a:p>
        </p:txBody>
      </p:sp>
      <p:sp>
        <p:nvSpPr>
          <p:cNvPr id="11268" name="Text Box 17">
            <a:hlinkClick r:id="rId3" action="ppaction://hlinksldjump"/>
          </p:cNvPr>
          <p:cNvSpPr txBox="1"/>
          <p:nvPr/>
        </p:nvSpPr>
        <p:spPr>
          <a:xfrm>
            <a:off x="5437823" y="2657475"/>
            <a:ext cx="1317625"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学习目标</a:t>
            </a:r>
          </a:p>
        </p:txBody>
      </p:sp>
      <p:sp>
        <p:nvSpPr>
          <p:cNvPr id="11269" name="矩形 1"/>
          <p:cNvSpPr/>
          <p:nvPr/>
        </p:nvSpPr>
        <p:spPr>
          <a:xfrm>
            <a:off x="4936173" y="1651000"/>
            <a:ext cx="660400" cy="368300"/>
          </a:xfrm>
          <a:prstGeom prst="rect">
            <a:avLst/>
          </a:prstGeom>
          <a:noFill/>
          <a:ln w="9525">
            <a:noFill/>
          </a:ln>
        </p:spPr>
        <p:txBody>
          <a:bodyPr anchor="t">
            <a:spAutoFit/>
          </a:bodyPr>
          <a:lstStyle/>
          <a:p>
            <a:r>
              <a:rPr lang="zh-CN" altLang="en-US" b="1" dirty="0">
                <a:latin typeface="Arial" panose="020B0604020202020204" pitchFamily="34" charset="0"/>
                <a:ea typeface="黑体" panose="02010609060101010101" pitchFamily="2" charset="-122"/>
              </a:rPr>
              <a:t>目录</a:t>
            </a:r>
          </a:p>
        </p:txBody>
      </p:sp>
      <p:sp>
        <p:nvSpPr>
          <p:cNvPr id="11270" name="Text Box 17">
            <a:hlinkClick r:id="rId3" action="ppaction://hlinksldjump"/>
          </p:cNvPr>
          <p:cNvSpPr txBox="1"/>
          <p:nvPr/>
        </p:nvSpPr>
        <p:spPr>
          <a:xfrm>
            <a:off x="5437823" y="3811588"/>
            <a:ext cx="1301750"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rPr>
              <a:t>知识结构</a:t>
            </a:r>
          </a:p>
        </p:txBody>
      </p:sp>
      <p:sp>
        <p:nvSpPr>
          <p:cNvPr id="11271" name="Text Box 17">
            <a:hlinkClick r:id="rId3" action="ppaction://hlinksldjump"/>
          </p:cNvPr>
          <p:cNvSpPr txBox="1"/>
          <p:nvPr/>
        </p:nvSpPr>
        <p:spPr>
          <a:xfrm>
            <a:off x="5437823" y="2259013"/>
            <a:ext cx="1333500"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情境导入</a:t>
            </a:r>
          </a:p>
        </p:txBody>
      </p:sp>
      <p:sp>
        <p:nvSpPr>
          <p:cNvPr id="11272" name="Text Box 17">
            <a:hlinkClick r:id="rId3" action="ppaction://hlinksldjump"/>
          </p:cNvPr>
          <p:cNvSpPr txBox="1"/>
          <p:nvPr/>
        </p:nvSpPr>
        <p:spPr>
          <a:xfrm>
            <a:off x="5437823" y="3413125"/>
            <a:ext cx="1317625"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疑难解答</a:t>
            </a:r>
          </a:p>
        </p:txBody>
      </p:sp>
    </p:spTree>
    <p:custDataLst>
      <p:tags r:id="rId1"/>
    </p:custDataLst>
  </p:cSld>
  <p:clrMapOvr>
    <a:masterClrMapping/>
  </p:clrMapOvr>
  <p:transition>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dirty="0">
                <a:sym typeface="黑体" panose="02010609060101010101" pitchFamily="2" charset="-122"/>
              </a:rPr>
              <a:t>情境导入</a:t>
            </a:r>
            <a:r>
              <a:rPr lang="zh-CN" altLang="en-US" dirty="0">
                <a:sym typeface="+mn-ea"/>
              </a:rPr>
              <a:t/>
            </a:r>
            <a:br>
              <a:rPr lang="zh-CN" altLang="en-US" dirty="0">
                <a:sym typeface="+mn-ea"/>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习近平总书记在基层考察时提出，“全面建成小康社会“一个都不能少”。这“一个都不能少”既包括56个民族一个不能少，也包括全体社会个体成员一个不能少。“一个都不能少”的承诺与要求，表达了以习近平同志为核心的党中央全面建成小康社会的坚强意志，设立了小康是小康的严格标准，赋予党的为人民服务宗旨的新内涵。</a:t>
            </a:r>
          </a:p>
          <a:p>
            <a:r>
              <a:rPr lang="zh-CN" altLang="en-US"/>
              <a:t>“全面建成小康社会“一个都不能少”给你什么启示？</a:t>
            </a:r>
          </a:p>
        </p:txBody>
      </p:sp>
    </p:spTree>
    <p:custDataLst>
      <p:tags r:id="rId1"/>
    </p:custDataLst>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dirty="0">
                <a:sym typeface="黑体" panose="02010609060101010101" pitchFamily="2" charset="-122"/>
              </a:rPr>
              <a:t>学习目标</a:t>
            </a:r>
            <a:r>
              <a:rPr lang="zh-CN" altLang="en-US" kern="1200" dirty="0">
                <a:latin typeface="+mj-lt"/>
                <a:ea typeface="+mj-ea"/>
                <a:cs typeface="+mj-cs"/>
                <a:sym typeface="黑体" panose="02010609060101010101" pitchFamily="2" charset="-122"/>
              </a:rPr>
              <a:t/>
            </a:r>
            <a:br>
              <a:rPr lang="zh-CN" altLang="en-US" kern="1200" dirty="0">
                <a:latin typeface="+mj-lt"/>
                <a:ea typeface="+mj-ea"/>
                <a:cs typeface="+mj-cs"/>
                <a:sym typeface="黑体" panose="02010609060101010101" pitchFamily="2" charset="-122"/>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en-US" altLang="zh-CN"/>
              <a:t>1</a:t>
            </a:r>
            <a:r>
              <a:rPr lang="zh-CN" altLang="en-US"/>
              <a:t>、理解国家好，民族好，大家才会好的道理。</a:t>
            </a:r>
          </a:p>
          <a:p>
            <a:r>
              <a:rPr lang="en-US" altLang="zh-CN"/>
              <a:t>2</a:t>
            </a:r>
            <a:r>
              <a:rPr lang="zh-CN" altLang="en-US"/>
              <a:t>、正确处理中国梦和个人梦的关系，将个人梦汇如中国梦中。</a:t>
            </a:r>
          </a:p>
          <a:p>
            <a:r>
              <a:rPr lang="en-US" altLang="zh-CN"/>
              <a:t>3</a:t>
            </a:r>
            <a:r>
              <a:rPr lang="zh-CN" altLang="en-US"/>
              <a:t>、我们要承担历史使命，志存高远，合理规划，脚踏实地，奉献社会，为实现中国梦贡献青春能量。</a:t>
            </a:r>
          </a:p>
        </p:txBody>
      </p:sp>
    </p:spTree>
    <p:custDataLst>
      <p:tags r:id="rId1"/>
    </p:custDataLst>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dirty="0">
                <a:solidFill>
                  <a:srgbClr val="F28711"/>
                </a:solidFill>
                <a:latin typeface="Arial" panose="020B0604020202020204" pitchFamily="34" charset="0"/>
                <a:ea typeface="黑体" panose="02010609060101010101" pitchFamily="2" charset="-122"/>
                <a:cs typeface="+mn-ea"/>
                <a:sym typeface="黑体" panose="02010609060101010101" pitchFamily="2" charset="-122"/>
              </a:rPr>
              <a:t>课前预习</a:t>
            </a:r>
            <a:r>
              <a:rPr lang="zh-CN" altLang="en-US" kern="1200" dirty="0">
                <a:latin typeface="Arial" panose="020B0604020202020204" pitchFamily="34" charset="0"/>
                <a:ea typeface="黑体" panose="02010609060101010101" pitchFamily="2" charset="-122"/>
                <a:cs typeface="+mn-ea"/>
                <a:sym typeface="黑体" panose="02010609060101010101" pitchFamily="2" charset="-122"/>
              </a:rPr>
              <a:t/>
            </a:r>
            <a:br>
              <a:rPr lang="zh-CN" altLang="en-US" kern="1200" dirty="0">
                <a:latin typeface="Arial" panose="020B0604020202020204" pitchFamily="34" charset="0"/>
                <a:ea typeface="黑体" panose="02010609060101010101" pitchFamily="2" charset="-122"/>
                <a:cs typeface="+mn-ea"/>
                <a:sym typeface="黑体" panose="02010609060101010101" pitchFamily="2" charset="-122"/>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1.中国梦为个人梦_____。</a:t>
            </a:r>
          </a:p>
          <a:p>
            <a:r>
              <a:rPr lang="zh-CN" altLang="en-US"/>
              <a:t>2.国家好，民族好，____才会好。只有国家富强、民族振兴的_____得以实现，我们才会有更宽广的____和更多的_____使个人梦想得以成真。中国的广阔舞台，为个人梦想提供了____的空间。我们每个人都有自己的梦想，从上学就业到住房就医，从事业成功到实现_____，当今时代给了我们圆梦的____。</a:t>
            </a:r>
          </a:p>
        </p:txBody>
      </p:sp>
    </p:spTree>
    <p:custDataLst>
      <p:tags r:id="rId1"/>
    </p:custDataLst>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3.中国梦不仅是国家梦民族梦，更是亿万人民梦想的____，是13亿人个人梦想百川归海的_____。只要每个人都把人生理想融入国家和民族的_____中，中华民族伟大复兴的中国梦，就会在我们____的努力奋斗中、在时代的点滴进步中____。</a:t>
            </a:r>
          </a:p>
          <a:p>
            <a:r>
              <a:rPr lang="zh-CN" altLang="en-US"/>
              <a:t>4.让我们的人生都____。在实现中华民族伟大复兴的中国梦的_____中，每个人都应敢于有梦、______、勤于圆梦。</a:t>
            </a:r>
          </a:p>
          <a:p>
            <a:r>
              <a:rPr lang="zh-CN" altLang="en-US"/>
              <a:t>5.我们要承担______，志存高远，合理规划，_____，奉献社会，为实现中国梦贡献_____。</a:t>
            </a:r>
          </a:p>
        </p:txBody>
      </p:sp>
    </p:spTree>
    <p:custDataLst>
      <p:tags r:id="rId1"/>
    </p:custDataLst>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1.开辟空间</a:t>
            </a:r>
          </a:p>
          <a:p>
            <a:r>
              <a:rPr lang="zh-CN" altLang="en-US">
                <a:solidFill>
                  <a:srgbClr val="FF0000"/>
                </a:solidFill>
              </a:rPr>
              <a:t>2.大家 中国梦 平台 机会 蓬勃生长 人生价值 机会</a:t>
            </a:r>
          </a:p>
          <a:p>
            <a:r>
              <a:rPr lang="zh-CN" altLang="en-US">
                <a:solidFill>
                  <a:srgbClr val="FF0000"/>
                </a:solidFill>
              </a:rPr>
              <a:t>3.叠加 汇聚 伟大事业 共同 逐步实现</a:t>
            </a:r>
          </a:p>
          <a:p>
            <a:r>
              <a:rPr lang="zh-CN" altLang="en-US">
                <a:solidFill>
                  <a:srgbClr val="FF0000"/>
                </a:solidFill>
              </a:rPr>
              <a:t>4.出彩 历史进程 勇于追梦5.历史使命 脚踏实地 青春能量</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dirty="0">
                <a:sym typeface="宋体" panose="02010600030101010101" pitchFamily="2" charset="-122"/>
              </a:rPr>
              <a:t>疑难解答</a:t>
            </a:r>
            <a:r>
              <a:rPr lang="zh-CN" altLang="en-US" kern="1200" dirty="0">
                <a:latin typeface="+mj-lt"/>
                <a:ea typeface="+mj-ea"/>
                <a:cs typeface="+mj-cs"/>
                <a:sym typeface="宋体" panose="02010600030101010101" pitchFamily="2" charset="-122"/>
              </a:rPr>
              <a:t/>
            </a:r>
            <a:br>
              <a:rPr lang="zh-CN" altLang="en-US" kern="1200" dirty="0">
                <a:latin typeface="+mj-lt"/>
                <a:ea typeface="+mj-ea"/>
                <a:cs typeface="+mj-cs"/>
                <a:sym typeface="宋体" panose="02010600030101010101" pitchFamily="2" charset="-122"/>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国家好，民族好，大家才会好。”这句话虽质朴简明，思想含量却很厚重。它昭示了一个简单而又深刻的道理：每个人的前途命运都与国家、民族的前途命运紧密相连。国泰才能民安，国富才能民强；惟有国家强盛才有公民尊严，惟有民族振兴才有人民福祉。相反，如果国家贫弱、民族衰弱，个人必然遭殃。正所谓“覆巢之下焉有完卵，乱世之局岂能独善其身”。</a:t>
            </a:r>
          </a:p>
        </p:txBody>
      </p:sp>
    </p:spTree>
    <p:custDataLst>
      <p:tags r:id="rId1"/>
    </p:custDataLst>
  </p:cSld>
  <p:clrMapOvr>
    <a:masterClrMapping/>
  </p:clrMapOvr>
  <p:transition>
    <p:zoom/>
  </p:transition>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49"/>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49"/>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49"/>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9"/>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0</TotalTime>
  <Words>3281</Words>
  <Application>WPS 演示</Application>
  <PresentationFormat>自定义</PresentationFormat>
  <Paragraphs>104</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主题1</vt:lpstr>
      <vt:lpstr>幻灯片 1</vt:lpstr>
      <vt:lpstr>第3单元 放飞美好梦想 第6课我们的中国梦</vt:lpstr>
      <vt:lpstr>幻灯片 3</vt:lpstr>
      <vt:lpstr>情境导入 </vt:lpstr>
      <vt:lpstr>学习目标 </vt:lpstr>
      <vt:lpstr>课前预习 </vt:lpstr>
      <vt:lpstr>幻灯片 7</vt:lpstr>
      <vt:lpstr>答案</vt:lpstr>
      <vt:lpstr>疑难解答 </vt:lpstr>
      <vt:lpstr>问题探究1.为什么说中国梦为个人梦开辟空间？</vt:lpstr>
      <vt:lpstr>共同探究</vt:lpstr>
      <vt:lpstr>问题探究2.怎样理解个人梦汇成中国梦？</vt:lpstr>
      <vt:lpstr>共同探究</vt:lpstr>
      <vt:lpstr>问题探究3.如何让我们的人生都出彩？</vt:lpstr>
      <vt:lpstr>共同总结</vt:lpstr>
      <vt:lpstr>知识结构 </vt:lpstr>
      <vt:lpstr>典例精析 </vt:lpstr>
      <vt:lpstr>答案解析</vt:lpstr>
      <vt:lpstr>幻灯片 19</vt:lpstr>
      <vt:lpstr>答案解析</vt:lpstr>
      <vt:lpstr>幻灯片 21</vt:lpstr>
      <vt:lpstr>答案解析</vt:lpstr>
      <vt:lpstr>课后训练 </vt:lpstr>
      <vt:lpstr>幻灯片 24</vt:lpstr>
      <vt:lpstr>幻灯片 25</vt:lpstr>
      <vt:lpstr>幻灯片 26</vt:lpstr>
      <vt:lpstr>幻灯片 27</vt:lpstr>
      <vt:lpstr>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2018-01-02T04:09:00Z</dcterms:created>
  <dcterms:modified xsi:type="dcterms:W3CDTF">2019-02-18T03:54:11Z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2052-10.1.0.7616</vt:lpwstr>
  </property>
</Properties>
</file>