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sldIdLst>
    <p:sldId id="277" r:id="rId2"/>
    <p:sldId id="256" r:id="rId3"/>
    <p:sldId id="258" r:id="rId4"/>
    <p:sldId id="259" r:id="rId5"/>
    <p:sldId id="260" r:id="rId6"/>
    <p:sldId id="261" r:id="rId7"/>
    <p:sldId id="278" r:id="rId8"/>
    <p:sldId id="268" r:id="rId9"/>
    <p:sldId id="262" r:id="rId10"/>
    <p:sldId id="263" r:id="rId11"/>
    <p:sldId id="279" r:id="rId12"/>
    <p:sldId id="264" r:id="rId13"/>
    <p:sldId id="280" r:id="rId14"/>
    <p:sldId id="281" r:id="rId15"/>
    <p:sldId id="269" r:id="rId16"/>
    <p:sldId id="265" r:id="rId17"/>
    <p:sldId id="266" r:id="rId18"/>
    <p:sldId id="287" r:id="rId19"/>
    <p:sldId id="288" r:id="rId20"/>
    <p:sldId id="289" r:id="rId21"/>
    <p:sldId id="290" r:id="rId22"/>
    <p:sldId id="270" r:id="rId23"/>
    <p:sldId id="267" r:id="rId24"/>
    <p:sldId id="282" r:id="rId25"/>
    <p:sldId id="283" r:id="rId26"/>
    <p:sldId id="284" r:id="rId27"/>
    <p:sldId id="285" r:id="rId28"/>
    <p:sldId id="286" r:id="rId29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2509"/>
    <a:srgbClr val="A1B109"/>
    <a:srgbClr val="128FA8"/>
    <a:srgbClr val="0AB026"/>
    <a:srgbClr val="AD0DA2"/>
    <a:srgbClr val="B10925"/>
    <a:srgbClr val="0000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83308" autoAdjust="0"/>
  </p:normalViewPr>
  <p:slideViewPr>
    <p:cSldViewPr snapToGrid="0">
      <p:cViewPr>
        <p:scale>
          <a:sx n="66" d="100"/>
          <a:sy n="66" d="100"/>
        </p:scale>
        <p:origin x="-1446" y="-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接连接符 12"/>
          <p:cNvCxnSpPr/>
          <p:nvPr/>
        </p:nvCxnSpPr>
        <p:spPr>
          <a:xfrm>
            <a:off x="3217863" y="2768600"/>
            <a:ext cx="0" cy="1831975"/>
          </a:xfrm>
          <a:prstGeom prst="line">
            <a:avLst/>
          </a:prstGeom>
          <a:ln w="285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13"/>
          <p:cNvCxnSpPr/>
          <p:nvPr/>
        </p:nvCxnSpPr>
        <p:spPr>
          <a:xfrm>
            <a:off x="3217863" y="4600575"/>
            <a:ext cx="855662" cy="0"/>
          </a:xfrm>
          <a:prstGeom prst="line">
            <a:avLst/>
          </a:prstGeom>
          <a:ln w="285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14"/>
          <p:cNvCxnSpPr/>
          <p:nvPr/>
        </p:nvCxnSpPr>
        <p:spPr>
          <a:xfrm>
            <a:off x="3217863" y="2768600"/>
            <a:ext cx="6003925" cy="0"/>
          </a:xfrm>
          <a:prstGeom prst="line">
            <a:avLst/>
          </a:prstGeom>
          <a:ln w="285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5"/>
          <p:cNvCxnSpPr/>
          <p:nvPr/>
        </p:nvCxnSpPr>
        <p:spPr>
          <a:xfrm flipH="1">
            <a:off x="9221788" y="2768600"/>
            <a:ext cx="0" cy="1831975"/>
          </a:xfrm>
          <a:prstGeom prst="line">
            <a:avLst/>
          </a:prstGeom>
          <a:ln w="285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6"/>
          <p:cNvCxnSpPr/>
          <p:nvPr/>
        </p:nvCxnSpPr>
        <p:spPr>
          <a:xfrm flipH="1">
            <a:off x="8264525" y="4600575"/>
            <a:ext cx="957263" cy="0"/>
          </a:xfrm>
          <a:prstGeom prst="line">
            <a:avLst/>
          </a:prstGeom>
          <a:ln w="28575" cap="rnd">
            <a:solidFill>
              <a:schemeClr val="accent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3217747" y="2776136"/>
            <a:ext cx="6004156" cy="937596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3217747" y="3805809"/>
            <a:ext cx="6004156" cy="52792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50F59-0E29-4FCF-B5DA-13AE247C55A8}" type="datetimeFigureOut">
              <a:rPr lang="zh-CN" altLang="en-US"/>
              <a:pPr>
                <a:defRPr/>
              </a:pPr>
              <a:t>2019/2/18</a:t>
            </a:fld>
            <a:endParaRPr lang="zh-CN" altLang="en-US" dirty="0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E0A51-4F18-477D-A330-7D144F4BFE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0" y="0"/>
            <a:ext cx="12192000" cy="95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7"/>
          <p:cNvSpPr/>
          <p:nvPr/>
        </p:nvSpPr>
        <p:spPr>
          <a:xfrm>
            <a:off x="0" y="6762750"/>
            <a:ext cx="12192000" cy="95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899EB-0A76-4DC1-948A-3404BAD0E07E}" type="datetimeFigureOut">
              <a:rPr lang="zh-CN" altLang="en-US"/>
              <a:pPr>
                <a:defRPr/>
              </a:pPr>
              <a:t>2019/2/18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5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6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880DCD-9A62-416D-AFFD-14E5DF6CC3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59" r:id="rId12"/>
    <p:sldLayoutId id="2147483668" r:id="rId13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2290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2291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6513" y="-4763"/>
            <a:ext cx="12228513" cy="764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问题探究</a:t>
            </a:r>
            <a:r>
              <a:rPr lang="en-US" altLang="zh-CN" smtClean="0"/>
              <a:t>1.</a:t>
            </a:r>
            <a:r>
              <a:rPr lang="zh-CN" altLang="en-US" smtClean="0"/>
              <a:t>丰富的学校生活给了我们哪些宝贵财富？</a:t>
            </a:r>
          </a:p>
        </p:txBody>
      </p:sp>
      <p:sp>
        <p:nvSpPr>
          <p:cNvPr id="2048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endParaRPr lang="zh-CN" altLang="en-US" sz="4400" smtClean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3891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smtClean="0">
                <a:solidFill>
                  <a:srgbClr val="2007B3"/>
                </a:solidFill>
              </a:rPr>
              <a:t>我们不仅个头长高了，身体得到了发育，精神世界也变得更加丰富。我们不仅养成了良好的学习和生活习惯，也培育了优秀的交往品德，还为树立正确的世界观、人生观和价值观奠定了思想基础。这些都是我们成长道路上的宝贵财富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问题探究</a:t>
            </a:r>
            <a:r>
              <a:rPr lang="en-US" altLang="zh-CN" smtClean="0"/>
              <a:t>2.</a:t>
            </a:r>
            <a:r>
              <a:rPr lang="zh-CN" altLang="en-US" smtClean="0"/>
              <a:t>我们三年来的收获有哪些？</a:t>
            </a:r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endParaRPr lang="zh-CN" altLang="en-US" sz="4800" smtClean="0"/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39939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smtClean="0">
                <a:solidFill>
                  <a:srgbClr val="2007B3"/>
                </a:solidFill>
              </a:rPr>
              <a:t>我们收获了知识与能力，学会审视世界。我们不仅学到了许多自然科学和社会科学知识，了解了世界发展变化的奥秘，也培养了为人处世的能力，在积极参与集体活动中学习承担社会责任。更重要的是，我们对社会生活也有了比以往更丰富的理解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问题探究</a:t>
            </a:r>
            <a:r>
              <a:rPr lang="en-US" altLang="zh-CN" smtClean="0"/>
              <a:t>3.</a:t>
            </a:r>
            <a:r>
              <a:rPr lang="zh-CN" altLang="en-US" smtClean="0"/>
              <a:t>我们为什么要不断学习和探索？</a:t>
            </a:r>
          </a:p>
        </p:txBody>
      </p:sp>
      <p:sp>
        <p:nvSpPr>
          <p:cNvPr id="4096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0000"/>
                </a:solidFill>
                <a:sym typeface="黑体" pitchFamily="2" charset="-122"/>
              </a:rPr>
              <a:t>指导学生分组结合自己的实际展开讨论。</a:t>
            </a:r>
          </a:p>
          <a:p>
            <a:endParaRPr lang="zh-CN" altLang="en-US" sz="480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共同总结</a:t>
            </a:r>
          </a:p>
        </p:txBody>
      </p:sp>
      <p:sp>
        <p:nvSpPr>
          <p:cNvPr id="2253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smtClean="0">
                <a:solidFill>
                  <a:srgbClr val="2007B3"/>
                </a:solidFill>
              </a:rPr>
              <a:t>学无止境，我们要不断学习和探索。我们在获得成长的同时，也对学习和生活有了新的期待和要求。所以我们要坚持终身学习的理念，不断学习，勤于实践。只有这样，我们的人生才会有更多出彩的机会。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mtClean="0">
                <a:solidFill>
                  <a:srgbClr val="B8650A"/>
                </a:solidFill>
                <a:sym typeface="+mn-ea"/>
              </a:rPr>
              <a:t>知识结构</a:t>
            </a:r>
            <a:r>
              <a:rPr lang="zh-CN" altLang="zh-CN" smtClean="0">
                <a:solidFill>
                  <a:srgbClr val="B8650A"/>
                </a:solidFill>
              </a:rPr>
              <a:t/>
            </a:r>
            <a:br>
              <a:rPr lang="zh-CN" altLang="zh-CN" smtClean="0">
                <a:solidFill>
                  <a:srgbClr val="B8650A"/>
                </a:solidFill>
              </a:rPr>
            </a:br>
            <a:endParaRPr lang="zh-CN" altLang="en-US" smtClean="0"/>
          </a:p>
        </p:txBody>
      </p:sp>
      <p:pic>
        <p:nvPicPr>
          <p:cNvPr id="23556" name="图片 25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8600" y="1579563"/>
            <a:ext cx="11585575" cy="3062287"/>
          </a:xfrm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mtClean="0">
                <a:sym typeface="宋体" charset="-122"/>
              </a:rPr>
              <a:t>典例精析</a:t>
            </a:r>
            <a:br>
              <a:rPr lang="zh-CN" altLang="zh-CN" smtClean="0">
                <a:sym typeface="宋体" charset="-122"/>
              </a:rPr>
            </a:br>
            <a:endParaRPr lang="zh-CN" altLang="en-US" smtClean="0"/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>
          <a:xfrm>
            <a:off x="293688" y="1222375"/>
            <a:ext cx="11545887" cy="5635625"/>
          </a:xfrm>
        </p:spPr>
        <p:txBody>
          <a:bodyPr/>
          <a:lstStyle/>
          <a:p>
            <a:r>
              <a:rPr lang="zh-CN" altLang="en-US" sz="3600" smtClean="0">
                <a:solidFill>
                  <a:srgbClr val="2007B3"/>
                </a:solidFill>
              </a:rPr>
              <a:t>例</a:t>
            </a:r>
            <a:r>
              <a:rPr lang="en-US" altLang="zh-CN" sz="3600" smtClean="0">
                <a:solidFill>
                  <a:srgbClr val="2007B3"/>
                </a:solidFill>
              </a:rPr>
              <a:t>1</a:t>
            </a:r>
            <a:r>
              <a:rPr lang="zh-CN" altLang="en-US" sz="3600" smtClean="0">
                <a:solidFill>
                  <a:srgbClr val="2007B3"/>
                </a:solidFill>
              </a:rPr>
              <a:t>、（</a:t>
            </a:r>
            <a:r>
              <a:rPr lang="en-US" altLang="zh-CN" sz="3600" smtClean="0">
                <a:solidFill>
                  <a:srgbClr val="2007B3"/>
                </a:solidFill>
              </a:rPr>
              <a:t>2018</a:t>
            </a:r>
            <a:r>
              <a:rPr lang="zh-CN" altLang="en-US" sz="3600" smtClean="0">
                <a:solidFill>
                  <a:srgbClr val="2007B3"/>
                </a:solidFill>
              </a:rPr>
              <a:t>年四川达州中考）林邦涛出生万源贫困家庭，两岁时落下残疾，晚上躲厕所借光香书，找</a:t>
            </a:r>
            <a:r>
              <a:rPr lang="en-US" altLang="zh-CN" sz="3600" smtClean="0">
                <a:solidFill>
                  <a:srgbClr val="2007B3"/>
                </a:solidFill>
              </a:rPr>
              <a:t>3</a:t>
            </a:r>
            <a:r>
              <a:rPr lang="zh-CN" altLang="en-US" sz="3600" smtClean="0">
                <a:solidFill>
                  <a:srgbClr val="2007B3"/>
                </a:solidFill>
              </a:rPr>
              <a:t>份家教工作补贴家用，如今成了达州首位残疾人医学博士。他说：“残疾井不可怕，可怕的是放弃自已。建议残疾朋友从小学习技之长”这表明（  ）</a:t>
            </a:r>
          </a:p>
          <a:p>
            <a:r>
              <a:rPr lang="en-US" altLang="zh-CN" sz="3600" smtClean="0">
                <a:solidFill>
                  <a:srgbClr val="2007B3"/>
                </a:solidFill>
              </a:rPr>
              <a:t>A</a:t>
            </a:r>
            <a:r>
              <a:rPr lang="zh-CN" altLang="en-US" sz="3600" smtClean="0">
                <a:solidFill>
                  <a:srgbClr val="2007B3"/>
                </a:solidFill>
              </a:rPr>
              <a:t>．残疾人并未得到政府的关爱	</a:t>
            </a:r>
            <a:r>
              <a:rPr lang="en-US" altLang="zh-CN" sz="3600" smtClean="0">
                <a:solidFill>
                  <a:srgbClr val="2007B3"/>
                </a:solidFill>
              </a:rPr>
              <a:t>B</a:t>
            </a:r>
            <a:r>
              <a:rPr lang="zh-CN" altLang="en-US" sz="3600" smtClean="0">
                <a:solidFill>
                  <a:srgbClr val="2007B3"/>
                </a:solidFill>
              </a:rPr>
              <a:t>．残疾人也能实现自我价值</a:t>
            </a:r>
          </a:p>
          <a:p>
            <a:r>
              <a:rPr lang="en-US" altLang="zh-CN" sz="3600" smtClean="0">
                <a:solidFill>
                  <a:srgbClr val="2007B3"/>
                </a:solidFill>
              </a:rPr>
              <a:t>C</a:t>
            </a:r>
            <a:r>
              <a:rPr lang="zh-CN" altLang="en-US" sz="3600" smtClean="0">
                <a:solidFill>
                  <a:srgbClr val="2007B3"/>
                </a:solidFill>
              </a:rPr>
              <a:t>．人生只有当上博士才有希望	</a:t>
            </a:r>
            <a:r>
              <a:rPr lang="en-US" altLang="zh-CN" sz="3600" smtClean="0">
                <a:solidFill>
                  <a:srgbClr val="2007B3"/>
                </a:solidFill>
              </a:rPr>
              <a:t>D</a:t>
            </a:r>
            <a:r>
              <a:rPr lang="zh-CN" altLang="en-US" sz="3600" smtClean="0">
                <a:solidFill>
                  <a:srgbClr val="2007B3"/>
                </a:solidFill>
              </a:rPr>
              <a:t>．个人成长可离开社会支持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答案解析</a:t>
            </a:r>
          </a:p>
        </p:txBody>
      </p:sp>
      <p:sp>
        <p:nvSpPr>
          <p:cNvPr id="4710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答案：</a:t>
            </a:r>
            <a:r>
              <a:rPr lang="en-US" altLang="zh-CN" sz="3600" smtClean="0">
                <a:solidFill>
                  <a:srgbClr val="FF0000"/>
                </a:solidFill>
              </a:rPr>
              <a:t>B【</a:t>
            </a:r>
            <a:r>
              <a:rPr lang="zh-CN" altLang="en-US" sz="3600" smtClean="0">
                <a:solidFill>
                  <a:srgbClr val="FF0000"/>
                </a:solidFill>
              </a:rPr>
              <a:t>解析</a:t>
            </a:r>
            <a:r>
              <a:rPr lang="en-US" altLang="zh-CN" sz="3600" smtClean="0">
                <a:solidFill>
                  <a:srgbClr val="FF0000"/>
                </a:solidFill>
              </a:rPr>
              <a:t>】</a:t>
            </a:r>
            <a:r>
              <a:rPr lang="zh-CN" altLang="en-US" sz="3600" smtClean="0">
                <a:solidFill>
                  <a:srgbClr val="FF0000"/>
                </a:solidFill>
              </a:rPr>
              <a:t>林邦涛的事迹告诉我们要勇敢地面对挫折，迎接挫折的挑战，做生活的强者，残疾人也能实现自我价值，故</a:t>
            </a:r>
            <a:r>
              <a:rPr lang="en-US" altLang="zh-CN" sz="3600" smtClean="0">
                <a:solidFill>
                  <a:srgbClr val="FF0000"/>
                </a:solidFill>
              </a:rPr>
              <a:t>B</a:t>
            </a:r>
            <a:r>
              <a:rPr lang="zh-CN" altLang="en-US" sz="3600" smtClean="0">
                <a:solidFill>
                  <a:srgbClr val="FF0000"/>
                </a:solidFill>
              </a:rPr>
              <a:t>符合题意；</a:t>
            </a:r>
            <a:r>
              <a:rPr lang="en-US" altLang="zh-CN" sz="3600" smtClean="0">
                <a:solidFill>
                  <a:srgbClr val="FF0000"/>
                </a:solidFill>
              </a:rPr>
              <a:t>A</a:t>
            </a:r>
            <a:r>
              <a:rPr lang="zh-CN" altLang="en-US" sz="3600" smtClean="0">
                <a:solidFill>
                  <a:srgbClr val="FF0000"/>
                </a:solidFill>
              </a:rPr>
              <a:t>与实际不符；</a:t>
            </a:r>
            <a:r>
              <a:rPr lang="en-US" altLang="zh-CN" sz="3600" smtClean="0">
                <a:solidFill>
                  <a:srgbClr val="FF0000"/>
                </a:solidFill>
              </a:rPr>
              <a:t>C</a:t>
            </a:r>
            <a:r>
              <a:rPr lang="zh-CN" altLang="en-US" sz="3600" smtClean="0">
                <a:solidFill>
                  <a:srgbClr val="FF0000"/>
                </a:solidFill>
              </a:rPr>
              <a:t>说法绝对；</a:t>
            </a:r>
            <a:r>
              <a:rPr lang="en-US" altLang="zh-CN" sz="3600" smtClean="0">
                <a:solidFill>
                  <a:srgbClr val="FF0000"/>
                </a:solidFill>
              </a:rPr>
              <a:t>D</a:t>
            </a:r>
            <a:r>
              <a:rPr lang="zh-CN" altLang="en-US" sz="3600" smtClean="0">
                <a:solidFill>
                  <a:srgbClr val="FF0000"/>
                </a:solidFill>
              </a:rPr>
              <a:t>错误，个人成长离不开社会支持。故选</a:t>
            </a:r>
            <a:r>
              <a:rPr lang="en-US" altLang="zh-CN" sz="3600" smtClean="0">
                <a:solidFill>
                  <a:srgbClr val="FF0000"/>
                </a:solidFill>
              </a:rPr>
              <a:t>B</a:t>
            </a:r>
            <a:r>
              <a:rPr lang="zh-CN" altLang="en-US" sz="3600" smtClean="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/>
          </p:cNvSpPr>
          <p:nvPr>
            <p:ph idx="1"/>
          </p:nvPr>
        </p:nvSpPr>
        <p:spPr>
          <a:xfrm>
            <a:off x="371475" y="658813"/>
            <a:ext cx="10982325" cy="5518150"/>
          </a:xfrm>
        </p:spPr>
        <p:txBody>
          <a:bodyPr/>
          <a:lstStyle/>
          <a:p>
            <a:r>
              <a:rPr lang="zh-CN" altLang="en-US" sz="3600" smtClean="0">
                <a:solidFill>
                  <a:srgbClr val="2007B3"/>
                </a:solidFill>
              </a:rPr>
              <a:t>例</a:t>
            </a:r>
            <a:r>
              <a:rPr lang="en-US" altLang="zh-CN" sz="3600" smtClean="0">
                <a:solidFill>
                  <a:srgbClr val="2007B3"/>
                </a:solidFill>
              </a:rPr>
              <a:t>2</a:t>
            </a:r>
            <a:r>
              <a:rPr lang="zh-CN" altLang="en-US" sz="3600" smtClean="0">
                <a:solidFill>
                  <a:srgbClr val="2007B3"/>
                </a:solidFill>
              </a:rPr>
              <a:t>、（</a:t>
            </a:r>
            <a:r>
              <a:rPr lang="en-US" altLang="zh-CN" sz="3600" smtClean="0">
                <a:solidFill>
                  <a:srgbClr val="2007B3"/>
                </a:solidFill>
              </a:rPr>
              <a:t>2018</a:t>
            </a:r>
            <a:r>
              <a:rPr lang="zh-CN" altLang="en-US" sz="3600" smtClean="0">
                <a:solidFill>
                  <a:srgbClr val="2007B3"/>
                </a:solidFill>
              </a:rPr>
              <a:t>年湖南邵阳中考）感动中国</a:t>
            </a:r>
            <a:r>
              <a:rPr lang="en-US" altLang="zh-CN" sz="3600" smtClean="0">
                <a:solidFill>
                  <a:srgbClr val="2007B3"/>
                </a:solidFill>
              </a:rPr>
              <a:t>2017</a:t>
            </a:r>
            <a:r>
              <a:rPr lang="zh-CN" altLang="en-US" sz="3600" smtClean="0">
                <a:solidFill>
                  <a:srgbClr val="2007B3"/>
                </a:solidFill>
              </a:rPr>
              <a:t>年度人物卢永根说：“我的青春年华已经献给党的科教事业，我准备把晚年继续献给这个事业。”这启示我们（）</a:t>
            </a:r>
          </a:p>
          <a:p>
            <a:r>
              <a:rPr lang="zh-CN" altLang="en-US" sz="3600" smtClean="0">
                <a:solidFill>
                  <a:srgbClr val="2007B3"/>
                </a:solidFill>
              </a:rPr>
              <a:t>①珍惜青春，创造美好人生</a:t>
            </a:r>
          </a:p>
          <a:p>
            <a:r>
              <a:rPr lang="zh-CN" altLang="en-US" sz="3600" smtClean="0">
                <a:solidFill>
                  <a:srgbClr val="2007B3"/>
                </a:solidFill>
              </a:rPr>
              <a:t>②放弃学业，尽早融入社会</a:t>
            </a:r>
          </a:p>
          <a:p>
            <a:r>
              <a:rPr lang="zh-CN" altLang="en-US" sz="3600" smtClean="0">
                <a:solidFill>
                  <a:srgbClr val="2007B3"/>
                </a:solidFill>
              </a:rPr>
              <a:t>③爱岗敬业，承担社会责任</a:t>
            </a:r>
          </a:p>
          <a:p>
            <a:r>
              <a:rPr lang="zh-CN" altLang="en-US" sz="3600" smtClean="0">
                <a:solidFill>
                  <a:srgbClr val="2007B3"/>
                </a:solidFill>
              </a:rPr>
              <a:t>④牺牲自己，成就他人梦想</a:t>
            </a:r>
          </a:p>
          <a:p>
            <a:r>
              <a:rPr lang="en-US" altLang="zh-CN" sz="3600" smtClean="0">
                <a:solidFill>
                  <a:srgbClr val="2007B3"/>
                </a:solidFill>
              </a:rPr>
              <a:t>A</a:t>
            </a:r>
            <a:r>
              <a:rPr lang="zh-CN" altLang="en-US" sz="3600" smtClean="0">
                <a:solidFill>
                  <a:srgbClr val="2007B3"/>
                </a:solidFill>
              </a:rPr>
              <a:t>．①②</a:t>
            </a:r>
            <a:r>
              <a:rPr lang="en-US" altLang="zh-CN" sz="3600" smtClean="0">
                <a:solidFill>
                  <a:srgbClr val="2007B3"/>
                </a:solidFill>
              </a:rPr>
              <a:t>B</a:t>
            </a:r>
            <a:r>
              <a:rPr lang="zh-CN" altLang="en-US" sz="3600" smtClean="0">
                <a:solidFill>
                  <a:srgbClr val="2007B3"/>
                </a:solidFill>
              </a:rPr>
              <a:t>．②③</a:t>
            </a:r>
            <a:r>
              <a:rPr lang="en-US" altLang="zh-CN" sz="3600" smtClean="0">
                <a:solidFill>
                  <a:srgbClr val="2007B3"/>
                </a:solidFill>
              </a:rPr>
              <a:t>C</a:t>
            </a:r>
            <a:r>
              <a:rPr lang="zh-CN" altLang="en-US" sz="3600" smtClean="0">
                <a:solidFill>
                  <a:srgbClr val="2007B3"/>
                </a:solidFill>
              </a:rPr>
              <a:t>．①③</a:t>
            </a:r>
            <a:r>
              <a:rPr lang="en-US" altLang="zh-CN" sz="3600" smtClean="0">
                <a:solidFill>
                  <a:srgbClr val="2007B3"/>
                </a:solidFill>
              </a:rPr>
              <a:t>D</a:t>
            </a:r>
            <a:r>
              <a:rPr lang="zh-CN" altLang="en-US" sz="3600" smtClean="0">
                <a:solidFill>
                  <a:srgbClr val="2007B3"/>
                </a:solidFill>
              </a:rPr>
              <a:t>．③④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>
                <a:sym typeface="+mn-ea"/>
              </a:rPr>
              <a:t>第3单元 放飞美好梦想</a:t>
            </a:r>
            <a:br>
              <a:rPr lang="zh-CN" altLang="en-US" smtClean="0">
                <a:sym typeface="+mn-ea"/>
              </a:rPr>
            </a:br>
            <a:r>
              <a:rPr lang="zh-CN" altLang="en-US" smtClean="0">
                <a:sym typeface="+mn-ea"/>
              </a:rPr>
              <a:t>第7课期待未来</a:t>
            </a:r>
          </a:p>
        </p:txBody>
      </p:sp>
      <p:sp>
        <p:nvSpPr>
          <p:cNvPr id="13314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4400" smtClean="0">
                <a:solidFill>
                  <a:srgbClr val="FF0000"/>
                </a:solidFill>
              </a:rPr>
              <a:t>7.1 直面毕业季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答案解析</a:t>
            </a:r>
          </a:p>
        </p:txBody>
      </p:sp>
      <p:sp>
        <p:nvSpPr>
          <p:cNvPr id="49155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smtClean="0">
                <a:solidFill>
                  <a:srgbClr val="FF0000"/>
                </a:solidFill>
              </a:rPr>
              <a:t>答案：</a:t>
            </a:r>
            <a:r>
              <a:rPr lang="en-US" altLang="zh-CN" sz="3600" smtClean="0">
                <a:solidFill>
                  <a:srgbClr val="FF0000"/>
                </a:solidFill>
              </a:rPr>
              <a:t>C【</a:t>
            </a:r>
            <a:r>
              <a:rPr lang="zh-CN" altLang="en-US" sz="3600" smtClean="0">
                <a:solidFill>
                  <a:srgbClr val="FF0000"/>
                </a:solidFill>
              </a:rPr>
              <a:t>解析</a:t>
            </a:r>
            <a:r>
              <a:rPr lang="en-US" altLang="zh-CN" sz="3600" smtClean="0">
                <a:solidFill>
                  <a:srgbClr val="FF0000"/>
                </a:solidFill>
              </a:rPr>
              <a:t>】</a:t>
            </a:r>
            <a:r>
              <a:rPr lang="zh-CN" altLang="en-US" sz="3600" smtClean="0">
                <a:solidFill>
                  <a:srgbClr val="FF0000"/>
                </a:solidFill>
              </a:rPr>
              <a:t>此题考查珍惜青春、报效祖国和承担责任。依据所学知识，题文中感动中国</a:t>
            </a:r>
            <a:r>
              <a:rPr lang="en-US" altLang="zh-CN" sz="3600" smtClean="0">
                <a:solidFill>
                  <a:srgbClr val="FF0000"/>
                </a:solidFill>
              </a:rPr>
              <a:t>2017</a:t>
            </a:r>
            <a:r>
              <a:rPr lang="zh-CN" altLang="en-US" sz="3600" smtClean="0">
                <a:solidFill>
                  <a:srgbClr val="FF0000"/>
                </a:solidFill>
              </a:rPr>
              <a:t>年度人物卢永根说“我的青春年华已经献给党的科教事业，我准备把晚年继续献给这个事业。”这启示我们要珍惜青春，创造美好人生，热爱祖国，积极报效祖国，爱岗敬业，承担社会责任。①③符合题意；②错误，放弃学业是不履行受教育义务，是违法行为；④做法不对，成就他人梦想，不一定要牺牲自己。故选</a:t>
            </a:r>
            <a:r>
              <a:rPr lang="en-US" altLang="zh-CN" sz="3600" smtClean="0">
                <a:solidFill>
                  <a:srgbClr val="FF0000"/>
                </a:solidFill>
              </a:rPr>
              <a:t>C</a:t>
            </a:r>
            <a:r>
              <a:rPr lang="zh-CN" altLang="en-US" sz="3600" smtClean="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/>
          </p:cNvSpPr>
          <p:nvPr>
            <p:ph idx="1"/>
          </p:nvPr>
        </p:nvSpPr>
        <p:spPr>
          <a:xfrm>
            <a:off x="0" y="755650"/>
            <a:ext cx="11353800" cy="5421313"/>
          </a:xfrm>
        </p:spPr>
        <p:txBody>
          <a:bodyPr/>
          <a:lstStyle/>
          <a:p>
            <a:r>
              <a:rPr lang="zh-CN" altLang="en-US" sz="3600" smtClean="0">
                <a:solidFill>
                  <a:srgbClr val="2007B3"/>
                </a:solidFill>
              </a:rPr>
              <a:t>例</a:t>
            </a:r>
            <a:r>
              <a:rPr lang="en-US" altLang="zh-CN" sz="3600" smtClean="0">
                <a:solidFill>
                  <a:srgbClr val="2007B3"/>
                </a:solidFill>
              </a:rPr>
              <a:t>3</a:t>
            </a:r>
            <a:r>
              <a:rPr lang="zh-CN" altLang="en-US" sz="3600" smtClean="0">
                <a:solidFill>
                  <a:srgbClr val="2007B3"/>
                </a:solidFill>
              </a:rPr>
              <a:t>、（</a:t>
            </a:r>
            <a:r>
              <a:rPr lang="en-US" altLang="zh-CN" sz="3600" smtClean="0">
                <a:solidFill>
                  <a:srgbClr val="2007B3"/>
                </a:solidFill>
              </a:rPr>
              <a:t>2018</a:t>
            </a:r>
            <a:r>
              <a:rPr lang="zh-CN" altLang="en-US" sz="3600" smtClean="0">
                <a:solidFill>
                  <a:srgbClr val="2007B3"/>
                </a:solidFill>
              </a:rPr>
              <a:t>年黑龙江齐齐哈尔中考）下列关于终身学习理解错误的是（）</a:t>
            </a:r>
            <a:br>
              <a:rPr lang="zh-CN" altLang="en-US" sz="3600" smtClean="0">
                <a:solidFill>
                  <a:srgbClr val="2007B3"/>
                </a:solidFill>
              </a:rPr>
            </a:br>
            <a:r>
              <a:rPr lang="en-US" altLang="zh-CN" sz="3600" smtClean="0">
                <a:solidFill>
                  <a:srgbClr val="2007B3"/>
                </a:solidFill>
              </a:rPr>
              <a:t>A.</a:t>
            </a:r>
            <a:r>
              <a:rPr lang="zh-CN" altLang="en-US" sz="3600" smtClean="0">
                <a:solidFill>
                  <a:srgbClr val="2007B3"/>
                </a:solidFill>
              </a:rPr>
              <a:t>当今社会，终身学习已经成为一种生活方式</a:t>
            </a:r>
            <a:br>
              <a:rPr lang="zh-CN" altLang="en-US" sz="3600" smtClean="0">
                <a:solidFill>
                  <a:srgbClr val="2007B3"/>
                </a:solidFill>
              </a:rPr>
            </a:br>
            <a:r>
              <a:rPr lang="en-US" altLang="zh-CN" sz="3600" smtClean="0">
                <a:solidFill>
                  <a:srgbClr val="2007B3"/>
                </a:solidFill>
              </a:rPr>
              <a:t>B.</a:t>
            </a:r>
            <a:r>
              <a:rPr lang="zh-CN" altLang="en-US" sz="3600" smtClean="0">
                <a:solidFill>
                  <a:srgbClr val="2007B3"/>
                </a:solidFill>
              </a:rPr>
              <a:t>终身学习能使我们克服工作中的困难，解决工作中的一切问题</a:t>
            </a:r>
          </a:p>
          <a:p>
            <a:r>
              <a:rPr lang="en-US" altLang="zh-CN" sz="3600" smtClean="0">
                <a:solidFill>
                  <a:srgbClr val="2007B3"/>
                </a:solidFill>
              </a:rPr>
              <a:t>C.</a:t>
            </a:r>
            <a:r>
              <a:rPr lang="zh-CN" altLang="en-US" sz="3600" smtClean="0">
                <a:solidFill>
                  <a:srgbClr val="2007B3"/>
                </a:solidFill>
              </a:rPr>
              <a:t>终身学习是个人可持续发展的要求</a:t>
            </a:r>
          </a:p>
          <a:p>
            <a:r>
              <a:rPr lang="en-US" altLang="zh-CN" sz="3600" smtClean="0">
                <a:solidFill>
                  <a:srgbClr val="2007B3"/>
                </a:solidFill>
              </a:rPr>
              <a:t>D.</a:t>
            </a:r>
            <a:r>
              <a:rPr lang="zh-CN" altLang="en-US" sz="3600" smtClean="0">
                <a:solidFill>
                  <a:srgbClr val="2007B3"/>
                </a:solidFill>
              </a:rPr>
              <a:t>终身学习是社会发展的必然要求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smtClean="0"/>
              <a:t>答案解析</a:t>
            </a:r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838200" y="1631950"/>
            <a:ext cx="11353800" cy="4992688"/>
          </a:xfrm>
        </p:spPr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</a:rPr>
              <a:t>答案：</a:t>
            </a:r>
            <a:r>
              <a:rPr lang="en-US" altLang="zh-CN" smtClean="0">
                <a:solidFill>
                  <a:srgbClr val="FF0000"/>
                </a:solidFill>
              </a:rPr>
              <a:t>B</a:t>
            </a:r>
          </a:p>
          <a:p>
            <a:r>
              <a:rPr lang="en-US" altLang="zh-CN" smtClean="0">
                <a:solidFill>
                  <a:srgbClr val="FF0000"/>
                </a:solidFill>
              </a:rPr>
              <a:t>【</a:t>
            </a:r>
            <a:r>
              <a:rPr lang="zh-CN" altLang="en-US" smtClean="0">
                <a:solidFill>
                  <a:srgbClr val="FF0000"/>
                </a:solidFill>
              </a:rPr>
              <a:t>解析</a:t>
            </a:r>
            <a:r>
              <a:rPr lang="en-US" altLang="zh-CN" smtClean="0">
                <a:solidFill>
                  <a:srgbClr val="FF0000"/>
                </a:solidFill>
              </a:rPr>
              <a:t>】</a:t>
            </a:r>
            <a:r>
              <a:rPr lang="zh-CN" altLang="en-US" smtClean="0">
                <a:solidFill>
                  <a:srgbClr val="FF0000"/>
                </a:solidFill>
              </a:rPr>
              <a:t>本题主要考查对终身学习的认识和理解。当今社会，终身学习已经成为一种生活方式。终身学习能满足我们生存和发展的需要，能使我们得到更大的发展空间，更好的实现自身价值，还能充实我们的精神生活，不断提高生活品质。因此，终身学习既是个人可持续发展的要求，也是社会发展的必然要求，</a:t>
            </a:r>
            <a:r>
              <a:rPr lang="en-US" altLang="zh-CN" smtClean="0">
                <a:solidFill>
                  <a:srgbClr val="FF0000"/>
                </a:solidFill>
              </a:rPr>
              <a:t>A</a:t>
            </a:r>
            <a:r>
              <a:rPr lang="zh-CN" altLang="en-US" smtClean="0">
                <a:solidFill>
                  <a:srgbClr val="FF0000"/>
                </a:solidFill>
              </a:rPr>
              <a:t>、</a:t>
            </a:r>
            <a:r>
              <a:rPr lang="en-US" altLang="zh-CN" smtClean="0">
                <a:solidFill>
                  <a:srgbClr val="FF0000"/>
                </a:solidFill>
              </a:rPr>
              <a:t>C</a:t>
            </a:r>
            <a:r>
              <a:rPr lang="zh-CN" altLang="en-US" smtClean="0">
                <a:solidFill>
                  <a:srgbClr val="FF0000"/>
                </a:solidFill>
              </a:rPr>
              <a:t>、</a:t>
            </a:r>
            <a:r>
              <a:rPr lang="en-US" altLang="zh-CN" smtClean="0">
                <a:solidFill>
                  <a:srgbClr val="FF0000"/>
                </a:solidFill>
              </a:rPr>
              <a:t>D</a:t>
            </a:r>
            <a:r>
              <a:rPr lang="zh-CN" altLang="en-US" smtClean="0">
                <a:solidFill>
                  <a:srgbClr val="FF0000"/>
                </a:solidFill>
              </a:rPr>
              <a:t>观点正确，不符合题意，排除。终身学习能使我们克服工作中的困难，解决工作中的新问题，</a:t>
            </a:r>
            <a:r>
              <a:rPr lang="en-US" altLang="zh-CN" smtClean="0">
                <a:solidFill>
                  <a:srgbClr val="FF0000"/>
                </a:solidFill>
              </a:rPr>
              <a:t>B</a:t>
            </a:r>
            <a:r>
              <a:rPr lang="zh-CN" altLang="en-US" smtClean="0">
                <a:solidFill>
                  <a:srgbClr val="FF0000"/>
                </a:solidFill>
              </a:rPr>
              <a:t>观点错误，符合题意。故选</a:t>
            </a:r>
            <a:r>
              <a:rPr lang="en-US" altLang="zh-CN" smtClean="0">
                <a:solidFill>
                  <a:srgbClr val="FF0000"/>
                </a:solidFill>
              </a:rPr>
              <a:t>B</a:t>
            </a:r>
            <a:r>
              <a:rPr lang="zh-CN" altLang="en-US" smtClean="0">
                <a:solidFill>
                  <a:srgbClr val="FF0000"/>
                </a:solidFill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+mn-ea"/>
              </a:rPr>
              <a:t>课后训练</a:t>
            </a:r>
            <a:r>
              <a:rPr lang="zh-CN" altLang="en-US" smtClean="0"/>
              <a:t/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600" smtClean="0">
                <a:solidFill>
                  <a:srgbClr val="2007B3"/>
                </a:solidFill>
              </a:rPr>
              <a:t>1</a:t>
            </a:r>
            <a:r>
              <a:rPr lang="zh-CN" altLang="en-US" sz="3600" smtClean="0">
                <a:solidFill>
                  <a:srgbClr val="2007B3"/>
                </a:solidFill>
              </a:rPr>
              <a:t>、我们收获了知识与能力，学会审视世界。我们（    ）</a:t>
            </a:r>
          </a:p>
          <a:p>
            <a:r>
              <a:rPr lang="zh-CN" altLang="en-US" sz="3600" smtClean="0">
                <a:solidFill>
                  <a:srgbClr val="2007B3"/>
                </a:solidFill>
              </a:rPr>
              <a:t>①学到了许多自然科学和社会科学知识②了解了世界发展变化的奥秘③培养了为人处世的能力④在积极参与集体活动中学习承担社会责任</a:t>
            </a:r>
          </a:p>
          <a:p>
            <a:r>
              <a:rPr lang="en-US" altLang="zh-CN" sz="3600" smtClean="0">
                <a:solidFill>
                  <a:srgbClr val="2007B3"/>
                </a:solidFill>
              </a:rPr>
              <a:t>A.①③④ B</a:t>
            </a:r>
            <a:r>
              <a:rPr lang="zh-CN" altLang="en-US" sz="3600" smtClean="0">
                <a:solidFill>
                  <a:srgbClr val="2007B3"/>
                </a:solidFill>
              </a:rPr>
              <a:t>．①②④</a:t>
            </a:r>
            <a:r>
              <a:rPr lang="en-US" altLang="zh-CN" sz="3600" smtClean="0">
                <a:solidFill>
                  <a:srgbClr val="2007B3"/>
                </a:solidFill>
              </a:rPr>
              <a:t>C</a:t>
            </a:r>
            <a:r>
              <a:rPr lang="zh-CN" altLang="en-US" sz="3600" smtClean="0">
                <a:solidFill>
                  <a:srgbClr val="2007B3"/>
                </a:solidFill>
              </a:rPr>
              <a:t>．②③④ </a:t>
            </a:r>
            <a:r>
              <a:rPr lang="en-US" altLang="zh-CN" sz="3600" smtClean="0">
                <a:solidFill>
                  <a:srgbClr val="2007B3"/>
                </a:solidFill>
              </a:rPr>
              <a:t>D</a:t>
            </a:r>
            <a:r>
              <a:rPr lang="zh-CN" altLang="en-US" sz="3600" smtClean="0">
                <a:solidFill>
                  <a:srgbClr val="2007B3"/>
                </a:solidFill>
              </a:rPr>
              <a:t>．①②③④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652588" y="2295525"/>
            <a:ext cx="1343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</a:rPr>
              <a:t>D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/>
          </p:cNvSpPr>
          <p:nvPr>
            <p:ph idx="1"/>
          </p:nvPr>
        </p:nvSpPr>
        <p:spPr>
          <a:xfrm>
            <a:off x="430213" y="619125"/>
            <a:ext cx="10923587" cy="5557838"/>
          </a:xfrm>
        </p:spPr>
        <p:txBody>
          <a:bodyPr/>
          <a:lstStyle/>
          <a:p>
            <a:r>
              <a:rPr lang="en-US" altLang="zh-CN" sz="3600" smtClean="0">
                <a:solidFill>
                  <a:srgbClr val="2007B3"/>
                </a:solidFill>
              </a:rPr>
              <a:t>2</a:t>
            </a:r>
            <a:r>
              <a:rPr lang="zh-CN" altLang="en-US" sz="3600" smtClean="0">
                <a:solidFill>
                  <a:srgbClr val="2007B3"/>
                </a:solidFill>
              </a:rPr>
              <a:t>、初中生活马上就要结束了，伴随成长的脚步，从稚气未脱的七年级到初显成熟的九年级，使我们更加清晰地意识到，作为一名中学生，应该</a:t>
            </a:r>
            <a:r>
              <a:rPr lang="en-US" altLang="zh-CN" sz="3600" smtClean="0">
                <a:solidFill>
                  <a:srgbClr val="2007B3"/>
                </a:solidFill>
              </a:rPr>
              <a:t>(       )</a:t>
            </a:r>
          </a:p>
          <a:p>
            <a:r>
              <a:rPr lang="en-US" altLang="zh-CN" sz="3600" smtClean="0">
                <a:solidFill>
                  <a:srgbClr val="2007B3"/>
                </a:solidFill>
              </a:rPr>
              <a:t>①</a:t>
            </a:r>
            <a:r>
              <a:rPr lang="zh-CN" altLang="en-US" sz="3600" smtClean="0">
                <a:solidFill>
                  <a:srgbClr val="2007B3"/>
                </a:solidFill>
              </a:rPr>
              <a:t>学会承担责任，做负责任的公民</a:t>
            </a:r>
          </a:p>
          <a:p>
            <a:r>
              <a:rPr lang="zh-CN" altLang="en-US" sz="3600" smtClean="0">
                <a:solidFill>
                  <a:srgbClr val="2007B3"/>
                </a:solidFill>
              </a:rPr>
              <a:t>②扮演好不同角色，对自己做的事负责</a:t>
            </a:r>
          </a:p>
          <a:p>
            <a:r>
              <a:rPr lang="zh-CN" altLang="en-US" sz="3600" smtClean="0">
                <a:solidFill>
                  <a:srgbClr val="2007B3"/>
                </a:solidFill>
              </a:rPr>
              <a:t>③服务社会，参加公益活动</a:t>
            </a:r>
          </a:p>
          <a:p>
            <a:r>
              <a:rPr lang="zh-CN" altLang="en-US" sz="3600" smtClean="0">
                <a:solidFill>
                  <a:srgbClr val="2007B3"/>
                </a:solidFill>
              </a:rPr>
              <a:t>④树立“我为人人，人人为我”的观念</a:t>
            </a:r>
          </a:p>
          <a:p>
            <a:r>
              <a:rPr lang="en-US" altLang="zh-CN" sz="3600" smtClean="0">
                <a:solidFill>
                  <a:srgbClr val="2007B3"/>
                </a:solidFill>
              </a:rPr>
              <a:t>A.①②	B.①②③C.②③④D.①②③④</a:t>
            </a:r>
            <a:endParaRPr lang="zh-CN" altLang="en-US" sz="3600" smtClean="0">
              <a:solidFill>
                <a:srgbClr val="2007B3"/>
              </a:solidFill>
            </a:endParaRP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9202738" y="1517650"/>
            <a:ext cx="1343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/>
          </p:cNvSpPr>
          <p:nvPr>
            <p:ph idx="1"/>
          </p:nvPr>
        </p:nvSpPr>
        <p:spPr>
          <a:xfrm>
            <a:off x="371475" y="774700"/>
            <a:ext cx="10982325" cy="5402263"/>
          </a:xfrm>
        </p:spPr>
        <p:txBody>
          <a:bodyPr/>
          <a:lstStyle/>
          <a:p>
            <a:r>
              <a:rPr lang="en-US" altLang="zh-CN" sz="3600" smtClean="0">
                <a:solidFill>
                  <a:srgbClr val="2007B3"/>
                </a:solidFill>
              </a:rPr>
              <a:t>3</a:t>
            </a:r>
            <a:r>
              <a:rPr lang="zh-CN" altLang="en-US" sz="3600" smtClean="0">
                <a:solidFill>
                  <a:srgbClr val="2007B3"/>
                </a:solidFill>
              </a:rPr>
              <a:t>、下列能够反映我们长大了的是（     ）</a:t>
            </a:r>
          </a:p>
          <a:p>
            <a:r>
              <a:rPr lang="zh-CN" altLang="en-US" sz="3600" smtClean="0">
                <a:solidFill>
                  <a:srgbClr val="2007B3"/>
                </a:solidFill>
              </a:rPr>
              <a:t>①某天早上醒来，发现刚买不久的鞋又不合脚了②学会说话了③某天和爸爸妈妈站在一起，发现自己的个头已经超过了他们④不知道从什么时候开始，我们有了自己的心事</a:t>
            </a:r>
          </a:p>
          <a:p>
            <a:r>
              <a:rPr lang="en-US" altLang="zh-CN" sz="3600" smtClean="0">
                <a:solidFill>
                  <a:srgbClr val="2007B3"/>
                </a:solidFill>
              </a:rPr>
              <a:t>A.①②③④B.①②③C.②③④D.①③④</a:t>
            </a:r>
            <a:endParaRPr lang="zh-CN" altLang="en-US" sz="3600" smtClean="0">
              <a:solidFill>
                <a:srgbClr val="2007B3"/>
              </a:solidFill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7723188" y="738188"/>
            <a:ext cx="1343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/>
          </p:cNvSpPr>
          <p:nvPr>
            <p:ph idx="1"/>
          </p:nvPr>
        </p:nvSpPr>
        <p:spPr>
          <a:xfrm>
            <a:off x="312738" y="696913"/>
            <a:ext cx="11041062" cy="5480050"/>
          </a:xfrm>
        </p:spPr>
        <p:txBody>
          <a:bodyPr/>
          <a:lstStyle/>
          <a:p>
            <a:r>
              <a:rPr lang="en-US" altLang="zh-CN" sz="3600" smtClean="0">
                <a:solidFill>
                  <a:srgbClr val="2007B3"/>
                </a:solidFill>
              </a:rPr>
              <a:t>4</a:t>
            </a:r>
            <a:r>
              <a:rPr lang="zh-CN" altLang="en-US" sz="3600" smtClean="0">
                <a:solidFill>
                  <a:srgbClr val="2007B3"/>
                </a:solidFill>
              </a:rPr>
              <a:t>、初中毕业前，九年级</a:t>
            </a:r>
            <a:r>
              <a:rPr lang="en-US" altLang="zh-CN" sz="3600" smtClean="0">
                <a:solidFill>
                  <a:srgbClr val="2007B3"/>
                </a:solidFill>
              </a:rPr>
              <a:t>(3)</a:t>
            </a:r>
            <a:r>
              <a:rPr lang="zh-CN" altLang="en-US" sz="3600" smtClean="0">
                <a:solidFill>
                  <a:srgbClr val="2007B3"/>
                </a:solidFill>
              </a:rPr>
              <a:t>班师生召开主题班会交流学生三年的成长历程。关于自己的成长和进步他们会谈论的是</a:t>
            </a:r>
            <a:r>
              <a:rPr lang="en-US" altLang="zh-CN" sz="3600" smtClean="0">
                <a:solidFill>
                  <a:srgbClr val="2007B3"/>
                </a:solidFill>
              </a:rPr>
              <a:t>(    )</a:t>
            </a:r>
          </a:p>
          <a:p>
            <a:r>
              <a:rPr lang="en-US" altLang="zh-CN" sz="3600" smtClean="0">
                <a:solidFill>
                  <a:srgbClr val="2007B3"/>
                </a:solidFill>
              </a:rPr>
              <a:t>①</a:t>
            </a:r>
            <a:r>
              <a:rPr lang="zh-CN" altLang="en-US" sz="3600" smtClean="0">
                <a:solidFill>
                  <a:srgbClr val="2007B3"/>
                </a:solidFill>
              </a:rPr>
              <a:t>我们的成长凝结着父母的关爱</a:t>
            </a:r>
          </a:p>
          <a:p>
            <a:r>
              <a:rPr lang="zh-CN" altLang="en-US" sz="3600" smtClean="0">
                <a:solidFill>
                  <a:srgbClr val="2007B3"/>
                </a:solidFill>
              </a:rPr>
              <a:t>②我们的成长凝结着学校和社会的关怀</a:t>
            </a:r>
          </a:p>
          <a:p>
            <a:r>
              <a:rPr lang="zh-CN" altLang="en-US" sz="3600" smtClean="0">
                <a:solidFill>
                  <a:srgbClr val="2007B3"/>
                </a:solidFill>
              </a:rPr>
              <a:t>③我们的成长凝结着同学的帮助和老师的关爱</a:t>
            </a:r>
          </a:p>
          <a:p>
            <a:r>
              <a:rPr lang="zh-CN" altLang="en-US" sz="3600" smtClean="0">
                <a:solidFill>
                  <a:srgbClr val="2007B3"/>
                </a:solidFill>
              </a:rPr>
              <a:t>④我们的成长是自己努力的结果，与任何人无关</a:t>
            </a:r>
          </a:p>
          <a:p>
            <a:r>
              <a:rPr lang="en-US" altLang="zh-CN" sz="3600" smtClean="0">
                <a:solidFill>
                  <a:srgbClr val="2007B3"/>
                </a:solidFill>
              </a:rPr>
              <a:t>A.①②③B.①③④C.②③④D.①②③④</a:t>
            </a:r>
            <a:endParaRPr lang="zh-CN" altLang="en-US" sz="3600" smtClean="0">
              <a:solidFill>
                <a:srgbClr val="2007B3"/>
              </a:solidFill>
            </a:endParaRP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3206524" y="1856696"/>
            <a:ext cx="1343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</a:rPr>
              <a:t>A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/>
          </p:cNvSpPr>
          <p:nvPr>
            <p:ph idx="1"/>
          </p:nvPr>
        </p:nvSpPr>
        <p:spPr>
          <a:xfrm>
            <a:off x="333375" y="736600"/>
            <a:ext cx="11020425" cy="5440363"/>
          </a:xfrm>
        </p:spPr>
        <p:txBody>
          <a:bodyPr/>
          <a:lstStyle/>
          <a:p>
            <a:r>
              <a:rPr lang="en-US" altLang="zh-CN" sz="3600" smtClean="0">
                <a:solidFill>
                  <a:srgbClr val="2007B3"/>
                </a:solidFill>
              </a:rPr>
              <a:t>5</a:t>
            </a:r>
            <a:r>
              <a:rPr lang="zh-CN" altLang="en-US" sz="3600" smtClean="0">
                <a:solidFill>
                  <a:srgbClr val="2007B3"/>
                </a:solidFill>
              </a:rPr>
              <a:t>、为了让学生更好的体验到人民币在社会实践中的作用，某学校利用假期时间开展一次“超市购物”实践活动。在本次实践活动中，学生们表现出浓厚的兴趣，并从中体会到了自主购物的乐趣，培养了他们实际生活的能力，提高了学生社会实践及语言表达能力。有了本次活动的经验，相信老师在以后教学实践中，会更加充分的考虑学生的接受能力，真正让学生做到学以致用。</a:t>
            </a:r>
          </a:p>
          <a:p>
            <a:r>
              <a:rPr lang="zh-CN" altLang="en-US" sz="3600" smtClean="0">
                <a:solidFill>
                  <a:srgbClr val="2007B3"/>
                </a:solidFill>
              </a:rPr>
              <a:t>“超市购物”实践活动给你什么启发？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</a:t>
            </a:r>
          </a:p>
        </p:txBody>
      </p:sp>
      <p:sp>
        <p:nvSpPr>
          <p:cNvPr id="46083" name="Rectangle 3"/>
          <p:cNvSpPr>
            <a:spLocks noGrp="1"/>
          </p:cNvSpPr>
          <p:nvPr>
            <p:ph idx="1"/>
          </p:nvPr>
        </p:nvSpPr>
        <p:spPr>
          <a:xfrm>
            <a:off x="838200" y="1825625"/>
            <a:ext cx="10652125" cy="5032375"/>
          </a:xfrm>
        </p:spPr>
        <p:txBody>
          <a:bodyPr/>
          <a:lstStyle/>
          <a:p>
            <a:r>
              <a:rPr lang="en-US" altLang="zh-CN" sz="3600" smtClean="0">
                <a:solidFill>
                  <a:srgbClr val="FF0000"/>
                </a:solidFill>
              </a:rPr>
              <a:t>5.</a:t>
            </a:r>
            <a:r>
              <a:rPr lang="zh-CN" altLang="en-US" sz="3600" smtClean="0">
                <a:solidFill>
                  <a:srgbClr val="FF0000"/>
                </a:solidFill>
              </a:rPr>
              <a:t>我们不仅要重视书本知识的学习，而且要坚持在实践中学习。实践出真知，在实践中，我们与外部世界充分联系，了解客观实际，把握事物的本来面目，从而正确认识世界、改造世界。在实践中，我们锤炼自己，丰富人生经历，完善自我，提升自身素质。我们在积极参与实践活动中学习承担社会责任。更重要的是，我们对社会生活也有了比以往更丰富的理解。这些都是我们成长道路上的宝贵财富。</a:t>
            </a:r>
            <a:endParaRPr lang="en-US" altLang="zh-CN" sz="36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052763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课前预习</a:t>
            </a:r>
            <a:endParaRPr lang="en-US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4338" name="Text Box 17"/>
          <p:cNvSpPr txBox="1">
            <a:spLocks noChangeArrowheads="1"/>
          </p:cNvSpPr>
          <p:nvPr/>
        </p:nvSpPr>
        <p:spPr bwMode="auto">
          <a:xfrm>
            <a:off x="5437188" y="4171950"/>
            <a:ext cx="1303337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典例精析</a:t>
            </a:r>
          </a:p>
        </p:txBody>
      </p:sp>
      <p:sp>
        <p:nvSpPr>
          <p:cNvPr id="14339" name="Text Box 17"/>
          <p:cNvSpPr txBox="1">
            <a:spLocks noChangeArrowheads="1"/>
          </p:cNvSpPr>
          <p:nvPr/>
        </p:nvSpPr>
        <p:spPr bwMode="auto">
          <a:xfrm>
            <a:off x="5437188" y="4533900"/>
            <a:ext cx="1317625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</a:rPr>
              <a:t>课后训练</a:t>
            </a:r>
            <a:endParaRPr lang="en-US" altLang="zh-CN" sz="2000" b="1">
              <a:solidFill>
                <a:srgbClr val="FF0000"/>
              </a:solidFill>
              <a:latin typeface="Calibri" pitchFamily="34" charset="0"/>
              <a:ea typeface="黑体" pitchFamily="2" charset="-122"/>
              <a:sym typeface="宋体" charset="-122"/>
            </a:endParaRPr>
          </a:p>
        </p:txBody>
      </p:sp>
      <p:sp>
        <p:nvSpPr>
          <p:cNvPr id="14340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65747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学习目标</a:t>
            </a:r>
          </a:p>
        </p:txBody>
      </p:sp>
      <p:sp>
        <p:nvSpPr>
          <p:cNvPr id="14341" name="矩形 1"/>
          <p:cNvSpPr>
            <a:spLocks noChangeArrowheads="1"/>
          </p:cNvSpPr>
          <p:nvPr/>
        </p:nvSpPr>
        <p:spPr bwMode="auto">
          <a:xfrm>
            <a:off x="4935538" y="1651000"/>
            <a:ext cx="6604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ea typeface="黑体" pitchFamily="2" charset="-122"/>
              </a:rPr>
              <a:t>目录</a:t>
            </a:r>
          </a:p>
        </p:txBody>
      </p:sp>
      <p:sp>
        <p:nvSpPr>
          <p:cNvPr id="14342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811588"/>
            <a:ext cx="1301750" cy="35877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zh-CN" sz="2000" b="1">
                <a:solidFill>
                  <a:srgbClr val="FF0000"/>
                </a:solidFill>
                <a:latin typeface="Calibri" pitchFamily="34" charset="0"/>
                <a:ea typeface="黑体" pitchFamily="2" charset="-122"/>
                <a:sym typeface="宋体" charset="-122"/>
              </a:rPr>
              <a:t>知识结构</a:t>
            </a:r>
          </a:p>
        </p:txBody>
      </p:sp>
      <p:sp>
        <p:nvSpPr>
          <p:cNvPr id="14343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2259013"/>
            <a:ext cx="1333500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情境导入</a:t>
            </a:r>
          </a:p>
        </p:txBody>
      </p:sp>
      <p:sp>
        <p:nvSpPr>
          <p:cNvPr id="14344" name="Text Box 1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5437188" y="3413125"/>
            <a:ext cx="1317625" cy="390525"/>
          </a:xfrm>
          <a:prstGeom prst="rect">
            <a:avLst/>
          </a:prstGeom>
          <a:solidFill>
            <a:srgbClr val="99CC00">
              <a:alpha val="69019"/>
            </a:srgbClr>
          </a:solidFill>
          <a:ln w="3175">
            <a:solidFill>
              <a:schemeClr val="folHlink"/>
            </a:solidFill>
            <a:miter lim="800000"/>
            <a:headEnd/>
            <a:tailEnd/>
          </a:ln>
        </p:spPr>
        <p:txBody>
          <a:bodyPr lIns="50720" tIns="26431" rIns="50720" bIns="26431">
            <a:spAutoFit/>
          </a:bodyPr>
          <a:lstStyle/>
          <a:p>
            <a:pPr algn="ctr"/>
            <a:r>
              <a:rPr lang="en-US" altLang="en-US" sz="2200" b="1">
                <a:solidFill>
                  <a:srgbClr val="FF0000"/>
                </a:solidFill>
                <a:latin typeface="楷体"/>
                <a:ea typeface="楷体"/>
                <a:cs typeface="楷体"/>
                <a:sym typeface="宋体" charset="-122"/>
              </a:rPr>
              <a:t>疑难解答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黑体" pitchFamily="2" charset="-122"/>
              </a:rPr>
              <a:t>情境导入</a:t>
            </a:r>
            <a:r>
              <a:rPr lang="zh-CN" altLang="en-US" smtClean="0">
                <a:sym typeface="+mn-ea"/>
              </a:rPr>
              <a:t/>
            </a:r>
            <a:br>
              <a:rPr lang="zh-CN" altLang="en-US" smtClean="0">
                <a:sym typeface="+mn-ea"/>
              </a:rPr>
            </a:br>
            <a:endParaRPr lang="zh-CN" altLang="en-US" smtClean="0"/>
          </a:p>
        </p:txBody>
      </p:sp>
      <p:sp>
        <p:nvSpPr>
          <p:cNvPr id="15362" name="内容占位符 2"/>
          <p:cNvSpPr>
            <a:spLocks noGrp="1"/>
          </p:cNvSpPr>
          <p:nvPr>
            <p:ph idx="1"/>
          </p:nvPr>
        </p:nvSpPr>
        <p:spPr>
          <a:xfrm>
            <a:off x="212725" y="1276350"/>
            <a:ext cx="11979275" cy="5326063"/>
          </a:xfrm>
        </p:spPr>
        <p:txBody>
          <a:bodyPr/>
          <a:lstStyle/>
          <a:p>
            <a:r>
              <a:rPr lang="zh-CN" altLang="en-US" sz="3200" smtClean="0">
                <a:solidFill>
                  <a:srgbClr val="0000FF"/>
                </a:solidFill>
              </a:rPr>
              <a:t>“活到老，学到老”，这是毛泽东常说的一句话，也是他一生读书学习的真实写照。他常说</a:t>
            </a:r>
            <a:r>
              <a:rPr lang="en-US" altLang="zh-CN" sz="3200" smtClean="0">
                <a:solidFill>
                  <a:srgbClr val="0000FF"/>
                </a:solidFill>
              </a:rPr>
              <a:t>:</a:t>
            </a:r>
            <a:r>
              <a:rPr lang="zh-CN" altLang="en-US" sz="3200" smtClean="0">
                <a:solidFill>
                  <a:srgbClr val="0000FF"/>
                </a:solidFill>
              </a:rPr>
              <a:t>饭能够少吃，觉能够少睡，书不能够不读</a:t>
            </a:r>
            <a:r>
              <a:rPr lang="en-US" altLang="zh-CN" sz="3200" smtClean="0">
                <a:solidFill>
                  <a:srgbClr val="0000FF"/>
                </a:solidFill>
              </a:rPr>
              <a:t>;</a:t>
            </a:r>
            <a:r>
              <a:rPr lang="zh-CN" altLang="en-US" sz="3200" smtClean="0">
                <a:solidFill>
                  <a:srgbClr val="0000FF"/>
                </a:solidFill>
              </a:rPr>
              <a:t>读书治学，一是要珍惜时间，二是要勤奋刻苦，除此以外，没有什么窍门和捷径。据他身边的工作人员回忆，毛泽东每一天的睡眠时间很少，有时读书就像工作一样，常常是通宵达旦。即使每次外出，毛泽东也总要带些书，或者向当地借些</a:t>
            </a:r>
          </a:p>
          <a:p>
            <a:r>
              <a:rPr lang="zh-CN" altLang="en-US" sz="3200" smtClean="0">
                <a:solidFill>
                  <a:srgbClr val="0000FF"/>
                </a:solidFill>
              </a:rPr>
              <a:t>书来读。</a:t>
            </a:r>
          </a:p>
          <a:p>
            <a:r>
              <a:rPr lang="zh-CN" altLang="en-US" sz="3200" smtClean="0">
                <a:solidFill>
                  <a:srgbClr val="0000FF"/>
                </a:solidFill>
              </a:rPr>
              <a:t>这个例子说明了什么道理？</a:t>
            </a:r>
          </a:p>
        </p:txBody>
      </p:sp>
      <p:pic>
        <p:nvPicPr>
          <p:cNvPr id="15364" name="图片 4" descr="IMG_2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72638" y="3673475"/>
            <a:ext cx="2000250" cy="2792413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黑体" pitchFamily="2" charset="-122"/>
              </a:rPr>
              <a:t>学习目标</a:t>
            </a:r>
            <a:br>
              <a:rPr lang="zh-CN" altLang="en-US" smtClean="0">
                <a:sym typeface="黑体" pitchFamily="2" charset="-122"/>
              </a:rPr>
            </a:br>
            <a:endParaRPr lang="zh-CN" altLang="en-US" smtClean="0"/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600" b="1" smtClean="0">
                <a:solidFill>
                  <a:srgbClr val="2007B3"/>
                </a:solidFill>
              </a:rPr>
              <a:t>1</a:t>
            </a:r>
            <a:r>
              <a:rPr lang="zh-CN" altLang="en-US" sz="3600" b="1" smtClean="0">
                <a:solidFill>
                  <a:srgbClr val="2007B3"/>
                </a:solidFill>
              </a:rPr>
              <a:t>、认识学校生活的重要作用。</a:t>
            </a:r>
          </a:p>
          <a:p>
            <a:r>
              <a:rPr lang="en-US" altLang="zh-CN" sz="3600" b="1" smtClean="0">
                <a:solidFill>
                  <a:srgbClr val="2007B3"/>
                </a:solidFill>
              </a:rPr>
              <a:t>2</a:t>
            </a:r>
            <a:r>
              <a:rPr lang="zh-CN" altLang="en-US" sz="3600" b="1" smtClean="0">
                <a:solidFill>
                  <a:srgbClr val="2007B3"/>
                </a:solidFill>
              </a:rPr>
              <a:t>、能够总结出我们的收获，我们收获了知识与能力，学会审视世界。 </a:t>
            </a:r>
          </a:p>
          <a:p>
            <a:r>
              <a:rPr lang="en-US" altLang="zh-CN" sz="3600" b="1" smtClean="0">
                <a:solidFill>
                  <a:srgbClr val="2007B3"/>
                </a:solidFill>
              </a:rPr>
              <a:t>3</a:t>
            </a:r>
            <a:r>
              <a:rPr lang="zh-CN" altLang="en-US" sz="3600" b="1" smtClean="0">
                <a:solidFill>
                  <a:srgbClr val="2007B3"/>
                </a:solidFill>
              </a:rPr>
              <a:t>、我们要坚持终身学习的理念，不断学习，勤于实践。 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28711"/>
                </a:solidFill>
                <a:cs typeface="+mn-ea"/>
                <a:sym typeface="黑体" panose="02010609060101010101" pitchFamily="2" charset="-122"/>
              </a:rPr>
              <a:t>课前预习</a:t>
            </a:r>
            <a:r>
              <a:rPr lang="zh-CN" altLang="en-US" dirty="0">
                <a:cs typeface="+mn-ea"/>
                <a:sym typeface="黑体" panose="02010609060101010101" pitchFamily="2" charset="-122"/>
              </a:rPr>
              <a:t/>
            </a:r>
            <a:br>
              <a:rPr lang="zh-CN" altLang="en-US" dirty="0">
                <a:cs typeface="+mn-ea"/>
                <a:sym typeface="黑体" panose="02010609060101010101" pitchFamily="2" charset="-122"/>
              </a:rPr>
            </a:br>
            <a:endParaRPr lang="zh-CN" altLang="en-US"/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242888" y="1352550"/>
            <a:ext cx="11110912" cy="4824413"/>
          </a:xfrm>
        </p:spPr>
        <p:txBody>
          <a:bodyPr/>
          <a:lstStyle/>
          <a:p>
            <a:r>
              <a:rPr lang="en-US" altLang="zh-CN" sz="3200" smtClean="0">
                <a:solidFill>
                  <a:srgbClr val="0000FF"/>
                </a:solidFill>
              </a:rPr>
              <a:t>1.</a:t>
            </a:r>
            <a:r>
              <a:rPr lang="zh-CN" altLang="en-US" sz="3200" smtClean="0">
                <a:solidFill>
                  <a:srgbClr val="0000FF"/>
                </a:solidFill>
              </a:rPr>
              <a:t>面临毕业，我们要总结三年来的</a:t>
            </a:r>
            <a:r>
              <a:rPr lang="en-US" altLang="zh-CN" sz="3200" smtClean="0">
                <a:solidFill>
                  <a:srgbClr val="0000FF"/>
                </a:solidFill>
              </a:rPr>
              <a:t>______</a:t>
            </a:r>
            <a:r>
              <a:rPr lang="zh-CN" altLang="en-US" sz="3200" smtClean="0">
                <a:solidFill>
                  <a:srgbClr val="0000FF"/>
                </a:solidFill>
              </a:rPr>
              <a:t>，对自己的未来</a:t>
            </a:r>
            <a:r>
              <a:rPr lang="en-US" altLang="zh-CN" sz="3200" smtClean="0">
                <a:solidFill>
                  <a:srgbClr val="0000FF"/>
                </a:solidFill>
              </a:rPr>
              <a:t>_____</a:t>
            </a:r>
            <a:r>
              <a:rPr lang="zh-CN" altLang="en-US" sz="3200" smtClean="0">
                <a:solidFill>
                  <a:srgbClr val="0000FF"/>
                </a:solidFill>
              </a:rPr>
              <a:t>，为人生发展</a:t>
            </a:r>
            <a:r>
              <a:rPr lang="en-US" altLang="zh-CN" sz="3200" smtClean="0">
                <a:solidFill>
                  <a:srgbClr val="0000FF"/>
                </a:solidFill>
              </a:rPr>
              <a:t>_____</a:t>
            </a:r>
            <a:r>
              <a:rPr lang="zh-CN" altLang="en-US" sz="3200" smtClean="0">
                <a:solidFill>
                  <a:srgbClr val="0000FF"/>
                </a:solidFill>
              </a:rPr>
              <a:t>。无论做出什么选择，我们都应该</a:t>
            </a:r>
            <a:r>
              <a:rPr lang="en-US" altLang="zh-CN" sz="3200" smtClean="0">
                <a:solidFill>
                  <a:srgbClr val="0000FF"/>
                </a:solidFill>
              </a:rPr>
              <a:t>______</a:t>
            </a:r>
            <a:r>
              <a:rPr lang="zh-CN" altLang="en-US" sz="3200" smtClean="0">
                <a:solidFill>
                  <a:srgbClr val="0000FF"/>
                </a:solidFill>
              </a:rPr>
              <a:t>，将远大志向与当下的</a:t>
            </a:r>
            <a:r>
              <a:rPr lang="en-US" altLang="zh-CN" sz="3200" smtClean="0">
                <a:solidFill>
                  <a:srgbClr val="0000FF"/>
                </a:solidFill>
              </a:rPr>
              <a:t>_____</a:t>
            </a:r>
            <a:r>
              <a:rPr lang="zh-CN" altLang="en-US" sz="3200" smtClean="0">
                <a:solidFill>
                  <a:srgbClr val="0000FF"/>
                </a:solidFill>
              </a:rPr>
              <a:t>结合起来，终身学习，踏踏实实，做</a:t>
            </a:r>
            <a:r>
              <a:rPr lang="en-US" altLang="zh-CN" sz="3200" smtClean="0">
                <a:solidFill>
                  <a:srgbClr val="0000FF"/>
                </a:solidFill>
              </a:rPr>
              <a:t>______</a:t>
            </a:r>
            <a:r>
              <a:rPr lang="zh-CN" altLang="en-US" sz="3200" smtClean="0">
                <a:solidFill>
                  <a:srgbClr val="0000FF"/>
                </a:solidFill>
              </a:rPr>
              <a:t>。</a:t>
            </a:r>
          </a:p>
          <a:p>
            <a:r>
              <a:rPr lang="en-US" altLang="zh-CN" sz="3200" smtClean="0">
                <a:solidFill>
                  <a:srgbClr val="0000FF"/>
                </a:solidFill>
              </a:rPr>
              <a:t>2.</a:t>
            </a:r>
            <a:r>
              <a:rPr lang="zh-CN" altLang="en-US" sz="3200" smtClean="0">
                <a:solidFill>
                  <a:srgbClr val="0000FF"/>
                </a:solidFill>
              </a:rPr>
              <a:t>丰富的学校生活，伴随我们</a:t>
            </a:r>
            <a:r>
              <a:rPr lang="en-US" altLang="zh-CN" sz="3200" smtClean="0">
                <a:solidFill>
                  <a:srgbClr val="0000FF"/>
                </a:solidFill>
              </a:rPr>
              <a:t>______</a:t>
            </a:r>
            <a:r>
              <a:rPr lang="zh-CN" altLang="en-US" sz="3200" smtClean="0">
                <a:solidFill>
                  <a:srgbClr val="0000FF"/>
                </a:solidFill>
              </a:rPr>
              <a:t>。我们不仅个头长高了，身体得到了</a:t>
            </a:r>
            <a:r>
              <a:rPr lang="en-US" altLang="zh-CN" sz="3200" smtClean="0">
                <a:solidFill>
                  <a:srgbClr val="0000FF"/>
                </a:solidFill>
              </a:rPr>
              <a:t>_____</a:t>
            </a:r>
            <a:r>
              <a:rPr lang="zh-CN" altLang="en-US" sz="3200" smtClean="0">
                <a:solidFill>
                  <a:srgbClr val="0000FF"/>
                </a:solidFill>
              </a:rPr>
              <a:t>，精神世界也变得</a:t>
            </a:r>
            <a:r>
              <a:rPr lang="en-US" altLang="zh-CN" sz="3200" smtClean="0">
                <a:solidFill>
                  <a:srgbClr val="0000FF"/>
                </a:solidFill>
              </a:rPr>
              <a:t>_______</a:t>
            </a:r>
            <a:r>
              <a:rPr lang="zh-CN" altLang="en-US" sz="3200" smtClean="0">
                <a:solidFill>
                  <a:srgbClr val="0000FF"/>
                </a:solidFill>
              </a:rPr>
              <a:t>。我们不仅养成了良好的学习和生活</a:t>
            </a:r>
            <a:r>
              <a:rPr lang="en-US" altLang="zh-CN" sz="3200" smtClean="0">
                <a:solidFill>
                  <a:srgbClr val="0000FF"/>
                </a:solidFill>
              </a:rPr>
              <a:t>______</a:t>
            </a:r>
            <a:r>
              <a:rPr lang="zh-CN" altLang="en-US" sz="3200" smtClean="0">
                <a:solidFill>
                  <a:srgbClr val="0000FF"/>
                </a:solidFill>
              </a:rPr>
              <a:t>，也培育了优秀的</a:t>
            </a:r>
            <a:r>
              <a:rPr lang="en-US" altLang="zh-CN" sz="3200" smtClean="0">
                <a:solidFill>
                  <a:srgbClr val="0000FF"/>
                </a:solidFill>
              </a:rPr>
              <a:t>______</a:t>
            </a:r>
            <a:r>
              <a:rPr lang="zh-CN" altLang="en-US" sz="3200" smtClean="0">
                <a:solidFill>
                  <a:srgbClr val="0000FF"/>
                </a:solidFill>
              </a:rPr>
              <a:t>，还为树立正确的世界观、人生观和价值观奠定了</a:t>
            </a:r>
            <a:r>
              <a:rPr lang="en-US" altLang="zh-CN" sz="3200" smtClean="0">
                <a:solidFill>
                  <a:srgbClr val="0000FF"/>
                </a:solidFill>
              </a:rPr>
              <a:t>_______</a:t>
            </a:r>
            <a:r>
              <a:rPr lang="zh-CN" altLang="en-US" sz="3200" smtClean="0">
                <a:solidFill>
                  <a:srgbClr val="0000FF"/>
                </a:solidFill>
              </a:rPr>
              <a:t>。这些都是我们成长道路上的</a:t>
            </a:r>
            <a:r>
              <a:rPr lang="en-US" altLang="zh-CN" sz="3200" smtClean="0">
                <a:solidFill>
                  <a:srgbClr val="0000FF"/>
                </a:solidFill>
              </a:rPr>
              <a:t>_______</a:t>
            </a:r>
            <a:r>
              <a:rPr lang="zh-CN" altLang="en-US" sz="3200" smtClean="0">
                <a:solidFill>
                  <a:srgbClr val="0000FF"/>
                </a:solidFill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/>
          </p:cNvSpPr>
          <p:nvPr>
            <p:ph idx="1"/>
          </p:nvPr>
        </p:nvSpPr>
        <p:spPr>
          <a:xfrm>
            <a:off x="234950" y="484188"/>
            <a:ext cx="11118850" cy="5692775"/>
          </a:xfrm>
        </p:spPr>
        <p:txBody>
          <a:bodyPr/>
          <a:lstStyle/>
          <a:p>
            <a:r>
              <a:rPr lang="en-US" altLang="zh-CN" sz="3200" smtClean="0">
                <a:solidFill>
                  <a:srgbClr val="0000FF"/>
                </a:solidFill>
              </a:rPr>
              <a:t>3.</a:t>
            </a:r>
            <a:r>
              <a:rPr lang="zh-CN" altLang="en-US" sz="3200" smtClean="0">
                <a:solidFill>
                  <a:srgbClr val="0000FF"/>
                </a:solidFill>
              </a:rPr>
              <a:t>我们收获了</a:t>
            </a:r>
            <a:r>
              <a:rPr lang="en-US" altLang="zh-CN" sz="3200" smtClean="0">
                <a:solidFill>
                  <a:srgbClr val="0000FF"/>
                </a:solidFill>
              </a:rPr>
              <a:t>_____</a:t>
            </a:r>
            <a:r>
              <a:rPr lang="zh-CN" altLang="en-US" sz="3200" smtClean="0">
                <a:solidFill>
                  <a:srgbClr val="0000FF"/>
                </a:solidFill>
              </a:rPr>
              <a:t>，学会</a:t>
            </a:r>
            <a:r>
              <a:rPr lang="en-US" altLang="zh-CN" sz="3200" smtClean="0">
                <a:solidFill>
                  <a:srgbClr val="0000FF"/>
                </a:solidFill>
              </a:rPr>
              <a:t>_____</a:t>
            </a:r>
            <a:r>
              <a:rPr lang="zh-CN" altLang="en-US" sz="3200" smtClean="0">
                <a:solidFill>
                  <a:srgbClr val="0000FF"/>
                </a:solidFill>
              </a:rPr>
              <a:t>。我们不仅学到了许多自然科学和社会科学</a:t>
            </a:r>
            <a:r>
              <a:rPr lang="en-US" altLang="zh-CN" sz="3200" smtClean="0">
                <a:solidFill>
                  <a:srgbClr val="0000FF"/>
                </a:solidFill>
              </a:rPr>
              <a:t>_____</a:t>
            </a:r>
            <a:r>
              <a:rPr lang="zh-CN" altLang="en-US" sz="3200" smtClean="0">
                <a:solidFill>
                  <a:srgbClr val="0000FF"/>
                </a:solidFill>
              </a:rPr>
              <a:t>，了解了世界发展变化的</a:t>
            </a:r>
            <a:r>
              <a:rPr lang="en-US" altLang="zh-CN" sz="3200" smtClean="0">
                <a:solidFill>
                  <a:srgbClr val="0000FF"/>
                </a:solidFill>
              </a:rPr>
              <a:t>_____</a:t>
            </a:r>
            <a:r>
              <a:rPr lang="zh-CN" altLang="en-US" sz="3200" smtClean="0">
                <a:solidFill>
                  <a:srgbClr val="0000FF"/>
                </a:solidFill>
              </a:rPr>
              <a:t>，也培养了为人处世的</a:t>
            </a:r>
            <a:r>
              <a:rPr lang="en-US" altLang="zh-CN" sz="3200" smtClean="0">
                <a:solidFill>
                  <a:srgbClr val="0000FF"/>
                </a:solidFill>
              </a:rPr>
              <a:t>_____</a:t>
            </a:r>
            <a:r>
              <a:rPr lang="zh-CN" altLang="en-US" sz="3200" smtClean="0">
                <a:solidFill>
                  <a:srgbClr val="0000FF"/>
                </a:solidFill>
              </a:rPr>
              <a:t>，在积极参与集体活动中学习承担</a:t>
            </a:r>
            <a:r>
              <a:rPr lang="en-US" altLang="zh-CN" sz="3200" smtClean="0">
                <a:solidFill>
                  <a:srgbClr val="0000FF"/>
                </a:solidFill>
              </a:rPr>
              <a:t>______</a:t>
            </a:r>
            <a:r>
              <a:rPr lang="zh-CN" altLang="en-US" sz="3200" smtClean="0">
                <a:solidFill>
                  <a:srgbClr val="0000FF"/>
                </a:solidFill>
              </a:rPr>
              <a:t>。更重要的是，我们对社会生活也有了比以往</a:t>
            </a:r>
            <a:r>
              <a:rPr lang="en-US" altLang="zh-CN" sz="3200" smtClean="0">
                <a:solidFill>
                  <a:srgbClr val="0000FF"/>
                </a:solidFill>
              </a:rPr>
              <a:t>______</a:t>
            </a:r>
            <a:r>
              <a:rPr lang="zh-CN" altLang="en-US" sz="3200" smtClean="0">
                <a:solidFill>
                  <a:srgbClr val="0000FF"/>
                </a:solidFill>
              </a:rPr>
              <a:t>的理解。</a:t>
            </a:r>
          </a:p>
          <a:p>
            <a:r>
              <a:rPr lang="en-US" altLang="zh-CN" sz="3200" smtClean="0">
                <a:solidFill>
                  <a:srgbClr val="0000FF"/>
                </a:solidFill>
              </a:rPr>
              <a:t>4.</a:t>
            </a:r>
            <a:r>
              <a:rPr lang="zh-CN" altLang="en-US" sz="3200" smtClean="0">
                <a:solidFill>
                  <a:srgbClr val="0000FF"/>
                </a:solidFill>
              </a:rPr>
              <a:t>学无止境，我们要不断</a:t>
            </a:r>
            <a:r>
              <a:rPr lang="en-US" altLang="zh-CN" sz="3200" smtClean="0">
                <a:solidFill>
                  <a:srgbClr val="0000FF"/>
                </a:solidFill>
              </a:rPr>
              <a:t>______</a:t>
            </a:r>
            <a:r>
              <a:rPr lang="zh-CN" altLang="en-US" sz="3200" smtClean="0">
                <a:solidFill>
                  <a:srgbClr val="0000FF"/>
                </a:solidFill>
              </a:rPr>
              <a:t>。我们在获得</a:t>
            </a:r>
            <a:r>
              <a:rPr lang="en-US" altLang="zh-CN" sz="3200" smtClean="0">
                <a:solidFill>
                  <a:srgbClr val="0000FF"/>
                </a:solidFill>
              </a:rPr>
              <a:t>_____</a:t>
            </a:r>
            <a:r>
              <a:rPr lang="zh-CN" altLang="en-US" sz="3200" smtClean="0">
                <a:solidFill>
                  <a:srgbClr val="0000FF"/>
                </a:solidFill>
              </a:rPr>
              <a:t>的同时，也对学习和生活有了新的</a:t>
            </a:r>
            <a:r>
              <a:rPr lang="en-US" altLang="zh-CN" sz="3200" smtClean="0">
                <a:solidFill>
                  <a:srgbClr val="0000FF"/>
                </a:solidFill>
              </a:rPr>
              <a:t>_____</a:t>
            </a:r>
            <a:r>
              <a:rPr lang="zh-CN" altLang="en-US" sz="3200" smtClean="0">
                <a:solidFill>
                  <a:srgbClr val="0000FF"/>
                </a:solidFill>
              </a:rPr>
              <a:t>。所以我们要坚持</a:t>
            </a:r>
            <a:r>
              <a:rPr lang="en-US" altLang="zh-CN" sz="3200" smtClean="0">
                <a:solidFill>
                  <a:srgbClr val="0000FF"/>
                </a:solidFill>
              </a:rPr>
              <a:t>______</a:t>
            </a:r>
            <a:r>
              <a:rPr lang="zh-CN" altLang="en-US" sz="3200" smtClean="0">
                <a:solidFill>
                  <a:srgbClr val="0000FF"/>
                </a:solidFill>
              </a:rPr>
              <a:t>的理念，不断学习，</a:t>
            </a:r>
            <a:r>
              <a:rPr lang="en-US" altLang="zh-CN" sz="3200" smtClean="0">
                <a:solidFill>
                  <a:srgbClr val="0000FF"/>
                </a:solidFill>
              </a:rPr>
              <a:t>______</a:t>
            </a:r>
            <a:r>
              <a:rPr lang="zh-CN" altLang="en-US" sz="3200" smtClean="0">
                <a:solidFill>
                  <a:srgbClr val="0000FF"/>
                </a:solidFill>
              </a:rPr>
              <a:t>。只有这样，我们的人生才会有更多</a:t>
            </a:r>
            <a:r>
              <a:rPr lang="en-US" altLang="zh-CN" sz="3200" smtClean="0">
                <a:solidFill>
                  <a:srgbClr val="0000FF"/>
                </a:solidFill>
              </a:rPr>
              <a:t>_____</a:t>
            </a:r>
            <a:r>
              <a:rPr lang="zh-CN" altLang="en-US" sz="3200" smtClean="0">
                <a:solidFill>
                  <a:srgbClr val="0000FF"/>
                </a:solidFill>
              </a:rPr>
              <a:t>的机会。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答案</a:t>
            </a:r>
          </a:p>
        </p:txBody>
      </p:sp>
      <p:sp>
        <p:nvSpPr>
          <p:cNvPr id="1843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3200" smtClean="0">
                <a:solidFill>
                  <a:srgbClr val="FF0000"/>
                </a:solidFill>
              </a:rPr>
              <a:t>1.</a:t>
            </a:r>
            <a:r>
              <a:rPr lang="zh-CN" altLang="en-US" sz="3200" smtClean="0">
                <a:solidFill>
                  <a:srgbClr val="FF0000"/>
                </a:solidFill>
              </a:rPr>
              <a:t>收获作出规划设计蓝图立足现实努力最好的自己</a:t>
            </a:r>
          </a:p>
          <a:p>
            <a:r>
              <a:rPr lang="en-US" altLang="zh-CN" sz="3200" smtClean="0">
                <a:solidFill>
                  <a:srgbClr val="FF0000"/>
                </a:solidFill>
              </a:rPr>
              <a:t>2.</a:t>
            </a:r>
            <a:r>
              <a:rPr lang="zh-CN" altLang="en-US" sz="3200" smtClean="0">
                <a:solidFill>
                  <a:srgbClr val="FF0000"/>
                </a:solidFill>
              </a:rPr>
              <a:t>成长发育更加丰富习惯交往品德思想基础宝贵财富</a:t>
            </a:r>
          </a:p>
          <a:p>
            <a:r>
              <a:rPr lang="en-US" altLang="zh-CN" sz="3200" smtClean="0">
                <a:solidFill>
                  <a:srgbClr val="FF0000"/>
                </a:solidFill>
              </a:rPr>
              <a:t>3.</a:t>
            </a:r>
            <a:r>
              <a:rPr lang="zh-CN" altLang="en-US" sz="3200" smtClean="0">
                <a:solidFill>
                  <a:srgbClr val="FF0000"/>
                </a:solidFill>
              </a:rPr>
              <a:t>知识与能力审视世界知识奥秘能力社会责任更丰富</a:t>
            </a:r>
          </a:p>
          <a:p>
            <a:r>
              <a:rPr lang="en-US" altLang="zh-CN" sz="3200" smtClean="0">
                <a:solidFill>
                  <a:srgbClr val="FF0000"/>
                </a:solidFill>
              </a:rPr>
              <a:t>4.</a:t>
            </a:r>
            <a:r>
              <a:rPr lang="zh-CN" altLang="en-US" sz="3200" smtClean="0">
                <a:solidFill>
                  <a:srgbClr val="FF0000"/>
                </a:solidFill>
              </a:rPr>
              <a:t>学习和探索成长期待和要求终身学习勤于实践出彩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ym typeface="宋体" charset="-122"/>
              </a:rPr>
              <a:t>疑难解答</a:t>
            </a:r>
            <a:br>
              <a:rPr lang="zh-CN" altLang="en-US" smtClean="0">
                <a:sym typeface="宋体" charset="-122"/>
              </a:rPr>
            </a:br>
            <a:endParaRPr lang="zh-CN" altLang="en-US" smtClean="0"/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449263" y="1125538"/>
            <a:ext cx="10904537" cy="5051425"/>
          </a:xfrm>
        </p:spPr>
        <p:txBody>
          <a:bodyPr/>
          <a:lstStyle/>
          <a:p>
            <a:r>
              <a:rPr lang="zh-CN" altLang="en-US" sz="3200" smtClean="0">
                <a:solidFill>
                  <a:srgbClr val="AD0DA2"/>
                </a:solidFill>
              </a:rPr>
              <a:t>终身学习</a:t>
            </a:r>
          </a:p>
          <a:p>
            <a:r>
              <a:rPr lang="zh-CN" altLang="en-US" sz="3200" smtClean="0">
                <a:solidFill>
                  <a:srgbClr val="AD0DA2"/>
                </a:solidFill>
              </a:rPr>
              <a:t>终身学习是指社会每个成员为适应社会发展和实现个体发展的需要，贯穿于人的一生的，持续的学习过程。即我们所常说的</a:t>
            </a:r>
            <a:r>
              <a:rPr lang="en-US" altLang="zh-CN" sz="3200" smtClean="0">
                <a:solidFill>
                  <a:srgbClr val="AD0DA2"/>
                </a:solidFill>
              </a:rPr>
              <a:t>"</a:t>
            </a:r>
            <a:r>
              <a:rPr lang="zh-CN" altLang="en-US" sz="3200" smtClean="0">
                <a:solidFill>
                  <a:srgbClr val="AD0DA2"/>
                </a:solidFill>
              </a:rPr>
              <a:t>活到老学到老</a:t>
            </a:r>
            <a:r>
              <a:rPr lang="en-US" altLang="zh-CN" sz="3200" smtClean="0">
                <a:solidFill>
                  <a:srgbClr val="AD0DA2"/>
                </a:solidFill>
              </a:rPr>
              <a:t>"</a:t>
            </a:r>
            <a:r>
              <a:rPr lang="zh-CN" altLang="en-US" sz="3200" smtClean="0">
                <a:solidFill>
                  <a:srgbClr val="AD0DA2"/>
                </a:solidFill>
              </a:rPr>
              <a:t>或者</a:t>
            </a:r>
            <a:r>
              <a:rPr lang="en-US" altLang="zh-CN" sz="3200" smtClean="0">
                <a:solidFill>
                  <a:srgbClr val="AD0DA2"/>
                </a:solidFill>
              </a:rPr>
              <a:t>"</a:t>
            </a:r>
            <a:r>
              <a:rPr lang="zh-CN" altLang="en-US" sz="3200" smtClean="0">
                <a:solidFill>
                  <a:srgbClr val="AD0DA2"/>
                </a:solidFill>
              </a:rPr>
              <a:t>学无止境</a:t>
            </a:r>
            <a:r>
              <a:rPr lang="en-US" altLang="zh-CN" sz="3200" smtClean="0">
                <a:solidFill>
                  <a:srgbClr val="AD0DA2"/>
                </a:solidFill>
              </a:rPr>
              <a:t>"</a:t>
            </a:r>
            <a:r>
              <a:rPr lang="zh-CN" altLang="en-US" sz="3200" smtClean="0">
                <a:solidFill>
                  <a:srgbClr val="AD0DA2"/>
                </a:solidFill>
              </a:rPr>
              <a:t>。在特殊的社会、教育和生活背景下，终身学习理念得以产生，它具有终身性、全民性、广泛性等热点。终身教育和终身学习提出后，各国普遍重视并积极实践。终身学习启示我们树立终身教育思想，使学生学会学习，更重要的是培养学生养成主动的、不断探索的、自我更新的、学以致用的和优化知识的良好习惯。 </a:t>
            </a:r>
          </a:p>
        </p:txBody>
      </p:sp>
    </p:spTree>
    <p:custDataLst>
      <p:tags r:id="rId1"/>
    </p:custData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160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160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160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160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160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160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16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160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160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16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16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160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160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16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1603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34</TotalTime>
  <Words>2993</Words>
  <Application>WPS 演示</Application>
  <PresentationFormat>自定义</PresentationFormat>
  <Paragraphs>91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主题1</vt:lpstr>
      <vt:lpstr>幻灯片 1</vt:lpstr>
      <vt:lpstr>第3单元 放飞美好梦想 第7课期待未来</vt:lpstr>
      <vt:lpstr>幻灯片 3</vt:lpstr>
      <vt:lpstr>情境导入 </vt:lpstr>
      <vt:lpstr>学习目标 </vt:lpstr>
      <vt:lpstr>课前预习 </vt:lpstr>
      <vt:lpstr>幻灯片 7</vt:lpstr>
      <vt:lpstr>答案</vt:lpstr>
      <vt:lpstr>疑难解答 </vt:lpstr>
      <vt:lpstr>问题探究1.丰富的学校生活给了我们哪些宝贵财富？</vt:lpstr>
      <vt:lpstr>共同总结</vt:lpstr>
      <vt:lpstr>问题探究2.我们三年来的收获有哪些？</vt:lpstr>
      <vt:lpstr>共同总结</vt:lpstr>
      <vt:lpstr>问题探究3.我们为什么要不断学习和探索？</vt:lpstr>
      <vt:lpstr>共同总结</vt:lpstr>
      <vt:lpstr>知识结构 </vt:lpstr>
      <vt:lpstr>典例精析 </vt:lpstr>
      <vt:lpstr>答案解析</vt:lpstr>
      <vt:lpstr>幻灯片 19</vt:lpstr>
      <vt:lpstr>答案解析</vt:lpstr>
      <vt:lpstr>幻灯片 21</vt:lpstr>
      <vt:lpstr>答案解析</vt:lpstr>
      <vt:lpstr>课后训练 </vt:lpstr>
      <vt:lpstr>幻灯片 24</vt:lpstr>
      <vt:lpstr>幻灯片 25</vt:lpstr>
      <vt:lpstr>幻灯片 26</vt:lpstr>
      <vt:lpstr>幻灯片 27</vt:lpstr>
      <vt:lpstr>答案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2018-01-02T04:09:00Z</dcterms:created>
  <dcterms:modified xsi:type="dcterms:W3CDTF">2019-02-18T03:53:56Z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2052-10.1.0.7616</vt:lpwstr>
  </property>
</Properties>
</file>