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4" r:id="rId7"/>
    <p:sldId id="265" r:id="rId8"/>
    <p:sldId id="267" r:id="rId9"/>
    <p:sldId id="277" r:id="rId10"/>
    <p:sldId id="276" r:id="rId11"/>
    <p:sldId id="275" r:id="rId12"/>
    <p:sldId id="274" r:id="rId13"/>
    <p:sldId id="279" r:id="rId14"/>
    <p:sldId id="281" r:id="rId15"/>
    <p:sldId id="278" r:id="rId16"/>
    <p:sldId id="282" r:id="rId17"/>
    <p:sldId id="280" r:id="rId18"/>
    <p:sldId id="283" r:id="rId19"/>
    <p:sldId id="284" r:id="rId20"/>
    <p:sldId id="285" r:id="rId21"/>
    <p:sldId id="270" r:id="rId22"/>
    <p:sldId id="271" r:id="rId23"/>
    <p:sldId id="28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30" autoAdjust="0"/>
    <p:restoredTop sz="94660"/>
  </p:normalViewPr>
  <p:slideViewPr>
    <p:cSldViewPr snapToGrid="0">
      <p:cViewPr>
        <p:scale>
          <a:sx n="66" d="100"/>
          <a:sy n="66" d="100"/>
        </p:scale>
        <p:origin x="-2088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107" y="2402006"/>
            <a:ext cx="4455994" cy="4455994"/>
          </a:xfrm>
          <a:prstGeom prst="rect">
            <a:avLst/>
          </a:prstGeo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618841"/>
            <a:ext cx="8939284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6600" dirty="0" smtClean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第一课  生活在地球村</a:t>
            </a:r>
            <a:endParaRPr lang="en-US" altLang="zh-CN" sz="6600" dirty="0" smtClean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66FF33"/>
                </a:solidFill>
                <a:latin typeface="方正姚体" pitchFamily="2" charset="-122"/>
                <a:ea typeface="方正姚体" pitchFamily="2" charset="-122"/>
              </a:rPr>
              <a:t>第一</a:t>
            </a:r>
            <a:r>
              <a:rPr lang="zh-CN" altLang="en-US" sz="4400" b="1" dirty="0" smtClean="0">
                <a:solidFill>
                  <a:srgbClr val="66FF33"/>
                </a:solidFill>
                <a:latin typeface="方正姚体" pitchFamily="2" charset="-122"/>
                <a:ea typeface="方正姚体" pitchFamily="2" charset="-122"/>
              </a:rPr>
              <a:t>课时 </a:t>
            </a:r>
            <a:r>
              <a:rPr lang="zh-CN" altLang="en-US" sz="6000" b="1" dirty="0" smtClean="0">
                <a:solidFill>
                  <a:srgbClr val="66FF33"/>
                </a:solidFill>
                <a:latin typeface="方正姚体" pitchFamily="2" charset="-122"/>
                <a:ea typeface="方正姚体" pitchFamily="2" charset="-122"/>
              </a:rPr>
              <a:t>“</a:t>
            </a:r>
            <a:r>
              <a:rPr lang="zh-CN" altLang="zh-CN" sz="6000" b="1" dirty="0" smtClean="0">
                <a:solidFill>
                  <a:srgbClr val="66FF33"/>
                </a:solidFill>
                <a:latin typeface="方正姚体" pitchFamily="2" charset="-122"/>
                <a:ea typeface="方正姚体" pitchFamily="2" charset="-122"/>
              </a:rPr>
              <a:t>地球村</a:t>
            </a:r>
            <a:r>
              <a:rPr lang="zh-CN" altLang="en-US" sz="6000" b="1" dirty="0" smtClean="0">
                <a:solidFill>
                  <a:srgbClr val="66FF33"/>
                </a:solidFill>
                <a:latin typeface="方正姚体" pitchFamily="2" charset="-122"/>
                <a:ea typeface="方正姚体" pitchFamily="2" charset="-122"/>
              </a:rPr>
              <a:t>”</a:t>
            </a:r>
            <a:r>
              <a:rPr lang="zh-CN" altLang="zh-CN" sz="6000" b="1" dirty="0" smtClean="0">
                <a:solidFill>
                  <a:srgbClr val="66FF33"/>
                </a:solidFill>
                <a:latin typeface="方正姚体" pitchFamily="2" charset="-122"/>
                <a:ea typeface="方正姚体" pitchFamily="2" charset="-122"/>
              </a:rPr>
              <a:t>形成</a:t>
            </a:r>
            <a:r>
              <a:rPr lang="zh-CN" altLang="en-US" sz="6000" b="1" dirty="0" smtClean="0">
                <a:solidFill>
                  <a:srgbClr val="66FF33"/>
                </a:solidFill>
                <a:latin typeface="方正姚体" pitchFamily="2" charset="-122"/>
                <a:ea typeface="方正姚体" pitchFamily="2" charset="-122"/>
              </a:rPr>
              <a:t>了</a:t>
            </a:r>
            <a:endParaRPr lang="zh-CN" altLang="zh-CN" sz="6000" b="1" dirty="0">
              <a:solidFill>
                <a:srgbClr val="66FF33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293938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778" y="214489"/>
            <a:ext cx="871502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、地球村形成的原因是什么？根本原因是什么？</a:t>
            </a:r>
            <a:endParaRPr lang="en-US" altLang="zh-CN" sz="5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）交通工具的飞速发展；</a:t>
            </a:r>
            <a:endParaRPr lang="en-US" altLang="zh-CN" sz="5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）通信技术的更新换代；</a:t>
            </a:r>
            <a:endParaRPr lang="en-US" altLang="zh-CN" sz="5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）网络技术的全面运用；</a:t>
            </a:r>
            <a:endParaRPr lang="en-US" altLang="zh-CN" sz="5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根本原因：</a:t>
            </a:r>
            <a:endParaRPr lang="en-US" altLang="zh-CN" sz="5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科学技术的迅速发展。</a:t>
            </a:r>
            <a:endParaRPr lang="zh-CN" altLang="en-US" sz="5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994796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7689" y="462844"/>
            <a:ext cx="855697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、互联网在地球村形成中起到什么作用？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）人们可以与世界上其他地方的人们进行联系与交流，真正体会到“天涯若比邻”。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）人们可以了解世界各地的风云变幻，真正实现“秀才不出门，便知天下事”。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）人们可以通过互联网进行学习、工作、购物、交友、收发电子邮件等，人们生活变得越来越便捷。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87970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63773" y="708855"/>
            <a:ext cx="79930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0000FF"/>
                </a:solidFill>
              </a:rPr>
              <a:t>       </a:t>
            </a:r>
            <a:r>
              <a:rPr lang="en-US" altLang="zh-CN" sz="3600" b="1" dirty="0">
                <a:solidFill>
                  <a:srgbClr val="0000FF"/>
                </a:solidFill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</a:rPr>
              <a:t>、</a:t>
            </a:r>
            <a:r>
              <a:rPr lang="zh-CN" altLang="zh-CN" sz="3600" b="1" dirty="0">
                <a:solidFill>
                  <a:srgbClr val="0000FF"/>
                </a:solidFill>
              </a:rPr>
              <a:t> 举例说说网络在生活中的积极作用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32086" y="2148717"/>
            <a:ext cx="741680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dirty="0">
                <a:solidFill>
                  <a:prstClr val="black"/>
                </a:solidFill>
              </a:rPr>
              <a:t>　　  </a:t>
            </a:r>
            <a:r>
              <a:rPr lang="zh-CN" altLang="zh-CN" sz="4000" b="1" dirty="0">
                <a:solidFill>
                  <a:srgbClr val="FF0000"/>
                </a:solidFill>
              </a:rPr>
              <a:t>1、使我们的交流更便捷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4000" b="1" dirty="0">
                <a:solidFill>
                  <a:srgbClr val="FF0000"/>
                </a:solidFill>
              </a:rPr>
              <a:t>      2、方便我们获取知识与信息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4000" b="1" dirty="0">
                <a:solidFill>
                  <a:srgbClr val="FF0000"/>
                </a:solidFill>
              </a:rPr>
              <a:t>      3、购物渠道更多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4000" b="1" dirty="0">
                <a:solidFill>
                  <a:srgbClr val="FF0000"/>
                </a:solidFill>
              </a:rPr>
              <a:t>      4、加强对政治与社会的监督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dirty="0">
                <a:solidFill>
                  <a:prstClr val="black"/>
                </a:solidFill>
              </a:rPr>
              <a:t>　　</a:t>
            </a:r>
          </a:p>
        </p:txBody>
      </p:sp>
    </p:spTree>
    <p:extLst>
      <p:ext uri="{BB962C8B-B14F-4D97-AF65-F5344CB8AC3E}">
        <p14:creationId xmlns="" xmlns:p14="http://schemas.microsoft.com/office/powerpoint/2010/main" val="319676747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a8fc52c04685312d2bd16530a0b7ee0214abf474a574-6SmnGy_fw6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587" y="0"/>
            <a:ext cx="914958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3" y="1782047"/>
            <a:ext cx="643861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快乐导学二</a:t>
            </a:r>
            <a:endParaRPr lang="en-US" altLang="zh-CN" sz="6600" dirty="0" smtClean="0">
              <a:ln w="31550" cmpd="sng">
                <a:gradFill>
                  <a:gsLst>
                    <a:gs pos="25000">
                      <a:srgbClr val="5B9BD5">
                        <a:shade val="25000"/>
                        <a:satMod val="190000"/>
                      </a:srgbClr>
                    </a:gs>
                    <a:gs pos="80000">
                      <a:srgbClr val="5B9BD5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  <a:p>
            <a:pPr algn="ctr"/>
            <a:r>
              <a:rPr lang="zh-CN" altLang="en-US" sz="6600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走亲访友多方便</a:t>
            </a:r>
            <a:endParaRPr lang="zh-CN" altLang="en-US" sz="6600" dirty="0">
              <a:ln w="31550" cmpd="sng">
                <a:gradFill>
                  <a:gsLst>
                    <a:gs pos="25000">
                      <a:srgbClr val="5B9BD5">
                        <a:shade val="25000"/>
                        <a:satMod val="190000"/>
                      </a:srgbClr>
                    </a:gs>
                    <a:gs pos="80000">
                      <a:srgbClr val="5B9BD5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319697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733" y="496711"/>
            <a:ext cx="836506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、当今世界人们频繁交往的原因是什么？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）政治上：和平共处是全世界人民的共同心愿，人们多年来也一直为此而奋斗。而当今世界各国和平共处的大趋势增强了人们交往的信心。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）经济上：经济发展提供了交往的物质基础。特别是经济全球化趋势使世界各地之间的联系越来越密切。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）科技上：通信、通行的便捷为各国人民的频繁交往提供了技术性支撑。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）观念上：对外开放、互通有无，使人们认识到了交往的益处和必要性。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757846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578" y="440267"/>
            <a:ext cx="83763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、地球村人们交往便捷有何意义？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）为人们提供了全球性的活动舞台，开阔了人们的眼界，丰富了人们的阅历，增长了人们的智慧；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）交往的增多使世界各地的人民加深了相互间的理解，减少了因闭塞、交流困难而导致的摩擦；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）使得一些地域性的事物成为国际性的事物；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54632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a8fc52c04685312d2bd16530a0b7ee0214abf474a574-6SmnGy_fw6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14487"/>
            <a:ext cx="914958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490" y="1657868"/>
            <a:ext cx="780213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快乐导学三</a:t>
            </a:r>
            <a:endParaRPr lang="en-US" altLang="zh-CN" sz="6600" dirty="0" smtClean="0">
              <a:ln w="31550" cmpd="sng">
                <a:gradFill>
                  <a:gsLst>
                    <a:gs pos="25000">
                      <a:srgbClr val="5B9BD5">
                        <a:shade val="25000"/>
                        <a:satMod val="190000"/>
                      </a:srgbClr>
                    </a:gs>
                    <a:gs pos="80000">
                      <a:srgbClr val="5B9BD5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  <a:p>
            <a:pPr algn="ctr"/>
            <a:r>
              <a:rPr lang="zh-CN" altLang="en-US" sz="6600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相互依存的经济生活</a:t>
            </a:r>
            <a:endParaRPr lang="zh-CN" altLang="en-US" sz="6600" dirty="0">
              <a:ln w="31550" cmpd="sng">
                <a:gradFill>
                  <a:gsLst>
                    <a:gs pos="25000">
                      <a:srgbClr val="5B9BD5">
                        <a:shade val="25000"/>
                        <a:satMod val="190000"/>
                      </a:srgbClr>
                    </a:gs>
                    <a:gs pos="80000">
                      <a:srgbClr val="5B9BD5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359830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734" y="778934"/>
            <a:ext cx="81957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、当今世界发展出现的趋势是什么？</a:t>
            </a:r>
            <a:endParaRPr lang="en-US" altLang="zh-CN" sz="4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经济全球化、政治多极化、（文明多样性、社会信息化）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764438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2844" y="180623"/>
            <a:ext cx="827475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、如正确认识济全球化？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）含义：指资本、商品、劳务及信息超越国界，自由流动，从而实现资源的最佳配置。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）表现：商品生产全球化；商品流通全球化；消费全球化；金融全球化；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）原因：</a:t>
            </a:r>
            <a:r>
              <a:rPr lang="zh-CN" altLang="en-US" sz="2800" dirty="0" smtClean="0">
                <a:solidFill>
                  <a:srgbClr val="FF0000"/>
                </a:solidFill>
                <a:latin typeface="Calibri"/>
                <a:ea typeface="微软雅黑" panose="020B0503020204020204" pitchFamily="34" charset="-122"/>
              </a:rPr>
              <a:t>❶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当今世界没有一人国家能拥有本国发展所需要的全部资源，没有一个国家能生产出本国所需要的全部产品，也没有一个国家只消费本国生产的产品；</a:t>
            </a:r>
            <a:r>
              <a:rPr lang="zh-CN" altLang="en-US" sz="2800" dirty="0" smtClean="0">
                <a:solidFill>
                  <a:srgbClr val="FF0000"/>
                </a:solidFill>
                <a:latin typeface="Calibri"/>
                <a:ea typeface="微软雅黑" panose="020B0503020204020204" pitchFamily="34" charset="-122"/>
              </a:rPr>
              <a:t>❷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今天各国之间不仅人员来往越来越频繁，商品交换也越来越便捷，各国经济你中有我，我中有你相互依存；</a:t>
            </a:r>
            <a:r>
              <a:rPr lang="zh-CN" altLang="en-US" sz="2800" dirty="0" smtClean="0">
                <a:solidFill>
                  <a:srgbClr val="FF0000"/>
                </a:solidFill>
                <a:latin typeface="Calibri"/>
                <a:ea typeface="微软雅黑" panose="020B0503020204020204" pitchFamily="34" charset="-122"/>
              </a:rPr>
              <a:t>❸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越来越多的国家和地区在致力于建设和发展经济的同时，还积极参与国际经济合作，从而使世界各地区间的经济关系走向互利互惠的依存状态；</a:t>
            </a:r>
            <a:r>
              <a:rPr lang="zh-CN" altLang="en-US" sz="2800" dirty="0" smtClean="0">
                <a:solidFill>
                  <a:srgbClr val="FF0000"/>
                </a:solidFill>
                <a:latin typeface="Calibri"/>
                <a:ea typeface="微软雅黑" panose="020B0503020204020204" pitchFamily="34" charset="-122"/>
              </a:rPr>
              <a:t>❹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这种分工协作使各国经济都能从中获益，世界经济日益呈现出全球化趋势。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088002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044" y="496711"/>
            <a:ext cx="906497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、经济全球化的影响：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影响：国与国之间互通有无，调剂余缺，使得各国消费者都能享受别国创造的优质产品和服务，从而提升了人们的生活水平和生活质量；有利于促进资本、技术、知识等要素在全球范围内的优化配置；国与国之间的分工协作使各国经济都能从中获利，给各个国家和地区提供新的发展机遇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消极影响：加强了发达国家对不发达国家的控制和掠夺；带来了更多的资源和环境问题；增加了世界经济发展的不确定因素，风险性增大。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265227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417" y="335153"/>
            <a:ext cx="27574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智慧导入一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973" y="1941227"/>
            <a:ext cx="807147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人类居住的地球很大，是太阳系八大行星之一，地球表面积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约为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亿平方千米。现在，这个星球上居住着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多亿人口，分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属于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多个国家和地区。随着现代科技的迅速发展，人们的空间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距离感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大大缩小了，国际交往日益频繁，整个地球就如同是茫茫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宇宙中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的一个小村落。因此，人类又给自己居住的这个星球起了个新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名字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地球村” 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51020" y="113819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地球村的来历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065413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911" y="530578"/>
            <a:ext cx="887306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、给我们的启示和应对策略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）启示：积极融入全球化大潮之中；扩大开放，加强与世界各国经济交流与合作；提高自主创新能力，提高产品的市场竞争力；充分利用国际国内两个市场，两种资源，互通有无，实现双赢；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应对策略：加大对外开放力度，学习国外先进的技术和管理经验，集中力量发展本国经济；抓住经济全球化趋势带来的的机遇与挑战，积极参与世界性或者区域性的经济组织，参与国际合作与竞争；重视科技和教育，提高本国产品的科技含量和竞争力；制定防范风险的有效政策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46974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72533" y="1478057"/>
            <a:ext cx="799418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dirty="0"/>
              <a:t>       </a:t>
            </a:r>
            <a:r>
              <a:rPr lang="zh-CN" altLang="zh-CN" sz="5400" b="1" dirty="0">
                <a:solidFill>
                  <a:srgbClr val="FF0000"/>
                </a:solidFill>
              </a:rPr>
              <a:t> </a:t>
            </a:r>
            <a:r>
              <a:rPr lang="en-US" altLang="zh-CN" sz="5400" b="1" dirty="0">
                <a:solidFill>
                  <a:srgbClr val="FF0000"/>
                </a:solidFill>
              </a:rPr>
              <a:t>1</a:t>
            </a:r>
            <a:r>
              <a:rPr lang="zh-CN" altLang="en-US" sz="5400" b="1" dirty="0">
                <a:solidFill>
                  <a:srgbClr val="FF0000"/>
                </a:solidFill>
              </a:rPr>
              <a:t>、</a:t>
            </a:r>
            <a:r>
              <a:rPr lang="zh-CN" altLang="zh-CN" sz="5400" b="1" dirty="0" smtClean="0">
                <a:solidFill>
                  <a:srgbClr val="FF0000"/>
                </a:solidFill>
              </a:rPr>
              <a:t>地球村形成的原因</a:t>
            </a:r>
            <a:endParaRPr lang="zh-CN" altLang="zh-CN" sz="5400" b="1" dirty="0">
              <a:solidFill>
                <a:srgbClr val="FF0000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72534" y="2702612"/>
            <a:ext cx="8139288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FF"/>
                </a:solidFill>
              </a:rPr>
              <a:t>（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1</a:t>
            </a:r>
            <a:r>
              <a:rPr lang="zh-CN" altLang="en-US" sz="4400" b="1" dirty="0" smtClean="0">
                <a:solidFill>
                  <a:srgbClr val="0000FF"/>
                </a:solidFill>
              </a:rPr>
              <a:t>）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交通工具</a:t>
            </a:r>
            <a:r>
              <a:rPr lang="zh-CN" altLang="zh-CN" sz="4400" b="1" dirty="0">
                <a:solidFill>
                  <a:srgbClr val="0000FF"/>
                </a:solidFill>
              </a:rPr>
              <a:t>的飞速发展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FF"/>
                </a:solidFill>
              </a:rPr>
              <a:t>（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2</a:t>
            </a:r>
            <a:r>
              <a:rPr lang="zh-CN" altLang="en-US" sz="4400" b="1" dirty="0" smtClean="0">
                <a:solidFill>
                  <a:srgbClr val="0000FF"/>
                </a:solidFill>
              </a:rPr>
              <a:t>）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通信</a:t>
            </a:r>
            <a:r>
              <a:rPr lang="zh-CN" altLang="zh-CN" sz="4400" b="1" dirty="0">
                <a:solidFill>
                  <a:srgbClr val="0000FF"/>
                </a:solidFill>
              </a:rPr>
              <a:t>技术的更新换代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FF"/>
                </a:solidFill>
              </a:rPr>
              <a:t>（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3</a:t>
            </a:r>
            <a:r>
              <a:rPr lang="zh-CN" altLang="en-US" sz="4400" b="1" dirty="0" smtClean="0">
                <a:solidFill>
                  <a:srgbClr val="0000FF"/>
                </a:solidFill>
              </a:rPr>
              <a:t>）</a:t>
            </a:r>
            <a:r>
              <a:rPr lang="zh-CN" altLang="zh-CN" sz="4400" b="1" dirty="0" smtClean="0">
                <a:solidFill>
                  <a:srgbClr val="0000FF"/>
                </a:solidFill>
              </a:rPr>
              <a:t>网络技术</a:t>
            </a:r>
            <a:r>
              <a:rPr lang="zh-CN" altLang="zh-CN" sz="4400" b="1" dirty="0">
                <a:solidFill>
                  <a:srgbClr val="0000FF"/>
                </a:solidFill>
              </a:rPr>
              <a:t>的全面运用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67092" y="33690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课堂小结</a:t>
            </a:r>
            <a:endParaRPr lang="zh-CN" altLang="en-US" sz="48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875581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4542" y="194600"/>
            <a:ext cx="54168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、地球村发展趋势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5378" y="1648178"/>
            <a:ext cx="81234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）各国人员交往越来越频繁便捷；</a:t>
            </a:r>
            <a:endParaRPr lang="en-US" altLang="zh-CN" sz="4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）世界经济的发展呈现全球化趋势；</a:t>
            </a:r>
            <a:endParaRPr lang="zh-CN" altLang="en-US" sz="4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352867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579" y="688622"/>
            <a:ext cx="85344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提高练习：请你辨析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从杭州到达沃斯，从北京到汉堡再到厦门，中国推动世界经济增长的决心矢志不渝，融入世界经济是历史大方向，中国经济要发展，就要敢于到世界市场的汪洋大海中去游泳。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2489" y="3106747"/>
            <a:ext cx="364715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世界经济成一体，大国责任勇担当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26845" y="3328423"/>
            <a:ext cx="367119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全球意识无需有，国内经济最重要</a:t>
            </a:r>
            <a:endParaRPr lang="zh-CN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120890313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9441" y="3591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E61E87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学习目标</a:t>
            </a:r>
            <a:endParaRPr lang="zh-CN" altLang="en-US" sz="4800" dirty="0">
              <a:solidFill>
                <a:srgbClr val="E61E87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7927" y="374900"/>
            <a:ext cx="30139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智慧导入二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15875" y="1967552"/>
            <a:ext cx="8267131" cy="4114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dirty="0" smtClean="0">
                <a:solidFill>
                  <a:srgbClr val="0000FF"/>
                </a:solidFill>
              </a:rPr>
              <a:t>1</a:t>
            </a:r>
            <a:r>
              <a:rPr lang="zh-CN" altLang="en-US" sz="3600" dirty="0" smtClean="0">
                <a:solidFill>
                  <a:srgbClr val="0000FF"/>
                </a:solidFill>
              </a:rPr>
              <a:t>、学习地球村形成的原因，了解科技对社会的发展和人类生活产生的深远影响。</a:t>
            </a:r>
            <a:endParaRPr lang="en-US" altLang="zh-CN" sz="3600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</a:rPr>
              <a:t>、理解人们频繁交往的意义。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600" dirty="0" smtClean="0">
                <a:solidFill>
                  <a:srgbClr val="0000FF"/>
                </a:solidFill>
              </a:rPr>
              <a:t>3</a:t>
            </a:r>
            <a:r>
              <a:rPr lang="zh-CN" altLang="en-US" sz="3600" dirty="0" smtClean="0">
                <a:solidFill>
                  <a:srgbClr val="0000FF"/>
                </a:solidFill>
              </a:rPr>
              <a:t>、认识树立全球观念的重要性，增强全球意识。</a:t>
            </a:r>
          </a:p>
        </p:txBody>
      </p:sp>
    </p:spTree>
    <p:extLst>
      <p:ext uri="{BB962C8B-B14F-4D97-AF65-F5344CB8AC3E}">
        <p14:creationId xmlns="" xmlns:p14="http://schemas.microsoft.com/office/powerpoint/2010/main" val="80007964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a8fc52c04685312d2bd16530a0b7ee0214abf474a574-6SmnGy_fw6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587" y="0"/>
            <a:ext cx="914958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6261" y="1928802"/>
            <a:ext cx="44165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快乐</a:t>
            </a:r>
            <a:r>
              <a:rPr lang="zh-CN" altLang="en-US" sz="66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导学一</a:t>
            </a:r>
            <a:endParaRPr lang="zh-CN" altLang="en-US" sz="6600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142976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4308" y="211114"/>
            <a:ext cx="44935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地球“变”小了</a:t>
            </a:r>
            <a:endParaRPr lang="zh-CN" altLang="en-US" sz="4800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</p:txBody>
      </p:sp>
      <p:pic>
        <p:nvPicPr>
          <p:cNvPr id="3" name="Picture 5" descr="W0200804036160754833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33825"/>
            <a:ext cx="3960812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无标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96975"/>
            <a:ext cx="3455987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00523823919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196975"/>
            <a:ext cx="399573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img-718643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89363"/>
            <a:ext cx="33845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3137969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476375" y="333375"/>
            <a:ext cx="5616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400" b="1" dirty="0">
                <a:solidFill>
                  <a:srgbClr val="0000FF"/>
                </a:solidFill>
              </a:rPr>
              <a:t>现代千里眼、顺风耳</a:t>
            </a:r>
          </a:p>
        </p:txBody>
      </p:sp>
      <p:pic>
        <p:nvPicPr>
          <p:cNvPr id="3" name="Picture 5" descr="无标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263525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200804110818203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268413"/>
            <a:ext cx="216693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tclHCD868(96)TSD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268413"/>
            <a:ext cx="31892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sJczM1d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49725"/>
            <a:ext cx="30607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W02008022041947897438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49725"/>
            <a:ext cx="265747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20084714553776_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005263"/>
            <a:ext cx="2916237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6692364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唐僧上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1155459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0253" y="238409"/>
            <a:ext cx="20313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互联网</a:t>
            </a:r>
            <a:endParaRPr lang="zh-CN" altLang="en-US" sz="4800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</p:txBody>
      </p:sp>
      <p:pic>
        <p:nvPicPr>
          <p:cNvPr id="3" name="Picture 5" descr="网络把世界变成了地球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60800"/>
            <a:ext cx="4392613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网络迅速普及把世界变成地球村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860800"/>
            <a:ext cx="4500562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img1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484313"/>
            <a:ext cx="64087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9949645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a8fc52c04685312d2bd16530a0b7ee0214abf474a574-6SmnGy_fw6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587" y="0"/>
            <a:ext cx="914958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9454" y="1928802"/>
            <a:ext cx="35702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腾祥嘉丽超粗圆简" pitchFamily="2" charset="-122"/>
                <a:ea typeface="腾祥嘉丽超粗圆简" pitchFamily="2" charset="-122"/>
              </a:rPr>
              <a:t>思考探究</a:t>
            </a:r>
            <a:endParaRPr lang="zh-CN" altLang="en-US" sz="6600" dirty="0">
              <a:ln w="31550" cmpd="sng">
                <a:gradFill>
                  <a:gsLst>
                    <a:gs pos="25000">
                      <a:srgbClr val="5B9BD5">
                        <a:shade val="25000"/>
                        <a:satMod val="190000"/>
                      </a:srgbClr>
                    </a:gs>
                    <a:gs pos="80000">
                      <a:srgbClr val="5B9BD5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腾祥嘉丽超粗圆简" pitchFamily="2" charset="-122"/>
              <a:ea typeface="腾祥嘉丽超粗圆简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366237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309</TotalTime>
  <Words>1855</Words>
  <Application>Microsoft Office PowerPoint</Application>
  <PresentationFormat>全屏显示(4:3)</PresentationFormat>
  <Paragraphs>68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2016-08-24T07:20:34Z</dcterms:created>
  <dcterms:modified xsi:type="dcterms:W3CDTF">2019-02-18T07:10:06Z</dcterms:modified>
</cp:coreProperties>
</file>