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32"/>
  </p:notesMasterIdLst>
  <p:sldIdLst>
    <p:sldId id="285" r:id="rId2"/>
    <p:sldId id="257" r:id="rId3"/>
    <p:sldId id="258" r:id="rId4"/>
    <p:sldId id="294" r:id="rId5"/>
    <p:sldId id="286" r:id="rId6"/>
    <p:sldId id="288" r:id="rId7"/>
    <p:sldId id="289" r:id="rId8"/>
    <p:sldId id="290" r:id="rId9"/>
    <p:sldId id="291" r:id="rId10"/>
    <p:sldId id="293" r:id="rId11"/>
    <p:sldId id="297" r:id="rId12"/>
    <p:sldId id="298" r:id="rId13"/>
    <p:sldId id="304" r:id="rId14"/>
    <p:sldId id="299" r:id="rId15"/>
    <p:sldId id="300" r:id="rId16"/>
    <p:sldId id="301" r:id="rId17"/>
    <p:sldId id="302" r:id="rId18"/>
    <p:sldId id="303" r:id="rId19"/>
    <p:sldId id="270" r:id="rId20"/>
    <p:sldId id="273" r:id="rId21"/>
    <p:sldId id="274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9144000" cy="6858000" type="screen4x3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1pPr>
    <a:lvl2pPr marL="4572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2pPr>
    <a:lvl3pPr marL="9144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3pPr>
    <a:lvl4pPr marL="13716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4pPr>
    <a:lvl5pPr marL="18288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6" autoAdjust="0"/>
    <p:restoredTop sz="75261" autoAdjust="0"/>
  </p:normalViewPr>
  <p:slideViewPr>
    <p:cSldViewPr snapToGrid="0">
      <p:cViewPr>
        <p:scale>
          <a:sx n="75" d="100"/>
          <a:sy n="75" d="100"/>
        </p:scale>
        <p:origin x="-1806" y="108"/>
      </p:cViewPr>
      <p:guideLst>
        <p:guide orient="horz" pos="2168"/>
        <p:guide pos="2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481B5-D6ED-4C17-871F-B4605C37F29D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73322-4E2D-486D-915D-D5EA9CF21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73322-4E2D-486D-915D-D5EA9CF2105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73322-4E2D-486D-915D-D5EA9CF2105F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40"/>
            <a:ext cx="9144000" cy="52114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75" y="5196205"/>
            <a:ext cx="91408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indent="323850">
              <a:lnSpc>
                <a:spcPct val="125000"/>
              </a:lnSpc>
              <a:spcBef>
                <a:spcPts val="100"/>
              </a:spcBef>
            </a:pPr>
            <a:r>
              <a:rPr lang="en-US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2800" b="1" spc="2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人类居住的地球很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大</a:t>
            </a:r>
            <a:r>
              <a:rPr sz="2800" b="1" spc="2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，是太阳系八大行星之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</a:t>
            </a:r>
            <a:r>
              <a:rPr sz="2800" b="1" spc="2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，地球表面积约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sz="2800" b="1" spc="-31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5.1</a:t>
            </a:r>
            <a:r>
              <a:rPr sz="2800" b="1" spc="-31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800" b="1" spc="6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亿平方千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米</a:t>
            </a:r>
            <a:r>
              <a:rPr sz="2800" b="1" spc="6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。现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sz="2800" b="1" spc="6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，这个星球上居住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着</a:t>
            </a:r>
            <a:r>
              <a:rPr sz="2800" b="1" spc="-305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800" b="1" spc="-5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70</a:t>
            </a:r>
            <a:r>
              <a:rPr sz="2800" b="1" spc="-31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800" b="1" spc="6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多亿人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口</a:t>
            </a:r>
            <a:r>
              <a:rPr sz="2800" b="1" spc="6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，分属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sz="2800" b="1" spc="-335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800" b="1" spc="-5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200</a:t>
            </a:r>
            <a:r>
              <a:rPr sz="2800" b="1" spc="-335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800" b="1" spc="25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多个国家和地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区</a:t>
            </a:r>
            <a:r>
              <a:rPr sz="2800" b="1" spc="25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2800" b="1" spc="25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"/>
          <p:cNvSpPr>
            <a:spLocks noGrp="1"/>
          </p:cNvSpPr>
          <p:nvPr>
            <p:ph type="body" idx="4294967295"/>
          </p:nvPr>
        </p:nvSpPr>
        <p:spPr>
          <a:xfrm>
            <a:off x="0" y="1022350"/>
            <a:ext cx="8915400" cy="34575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）直至近代，轮船、火车、汽车等交通工具逐步取代人力和畜力，成为人们出行的主要工具，人类行进的速度才大大提高了，地球也因此“变小”了。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）除了交通工具，通讯工具的飞速发展也是地球变“小”的重要原因。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）随着先进通讯方式的诞生，人际间交往变得越来越方便、快捷。</a:t>
            </a: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4</a:t>
            </a:r>
            <a:r>
              <a:rPr lang="zh-CN" altLang="en-US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）随着科技的发展，计算机日益普及，互联网渐渐走进人们的日常生活并产生着巨大影响。通过互联网，人们可以与世界上其他地方的人进行联系与交流，真正体会到了“天涯若比邻”；通过互联网，人们可以了解世界各地的风云变幻，真正实现了“秀才不出门，便知天下事”。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5</a:t>
            </a:r>
            <a:r>
              <a:rPr lang="zh-CN" altLang="en-US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）看来，网络技术的全面运用，使得高山大海、沙漠险滩都不再是难以跨越的障碍。我们居住的这个庞大星球好像变小了，成了名副其实的“地球村”。</a:t>
            </a:r>
            <a:endParaRPr lang="zh-CN" altLang="en-US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endParaRPr lang="zh-CN" altLang="en-US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endParaRPr lang="zh-CN" altLang="en-US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" name="文本框"/>
          <p:cNvSpPr>
            <a:spLocks noGrp="1"/>
          </p:cNvSpPr>
          <p:nvPr/>
        </p:nvSpPr>
        <p:spPr>
          <a:xfrm>
            <a:off x="163195" y="128428"/>
            <a:ext cx="7886700" cy="7608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>
            <a:lvl1pPr marL="0" indent="0" algn="ctr" defTabSz="914400" fontAlgn="b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  <a:t>思考</a:t>
            </a:r>
            <a:r>
              <a:rPr lang="en-US" altLang="zh-CN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  <a:t>1.</a:t>
            </a: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  <a:t>地球变“小”了的原因有哪些？</a:t>
            </a:r>
          </a:p>
        </p:txBody>
      </p:sp>
      <p:sp>
        <p:nvSpPr>
          <p:cNvPr id="61" name="文本框"/>
          <p:cNvSpPr>
            <a:spLocks noGrp="1"/>
          </p:cNvSpPr>
          <p:nvPr/>
        </p:nvSpPr>
        <p:spPr>
          <a:xfrm>
            <a:off x="459740" y="4403487"/>
            <a:ext cx="7886700" cy="345757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>
            <a:lvl1pPr marL="466725" indent="-466725" algn="l" defTabSz="914400" fontAlgn="b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  <a:defRPr sz="3200" b="0" i="0" u="none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880745" indent="-414020" algn="l" defTabSz="914400" fontAlgn="b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ebdings" panose="05030102010509060703"/>
              <a:buChar char=""/>
              <a:defRPr sz="2800" b="0" i="0" u="none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241425" indent="-377825" algn="l" defTabSz="914400" fontAlgn="b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sz="2400" b="0" i="0" u="none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746250" indent="-377825" algn="l" defTabSz="914400" fontAlgn="b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ebdings" panose="05030102010509060703"/>
              <a:buChar char=""/>
              <a:defRPr sz="2000" b="0" i="0" u="none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159000" indent="-358775" algn="l" defTabSz="914400" fontAlgn="b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sz="2000" b="0" i="0" u="none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92070" indent="-360045" algn="l" defTabSz="914400" fontAlgn="b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ebdings" panose="05030102010509060703"/>
              <a:buChar char=""/>
              <a:defRPr sz="2000" b="0" i="0" u="none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3024505" indent="-360045" algn="l" defTabSz="914400" fontAlgn="b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sz="2000" b="0" i="0" u="none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0745" indent="-360045" algn="l" defTabSz="914400" fontAlgn="b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ebdings" panose="05030102010509060703"/>
              <a:buChar char=""/>
              <a:defRPr sz="2000" b="0" i="0" u="none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420745" indent="-360045" algn="l" defTabSz="914400" fontAlgn="b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ebdings" panose="05030102010509060703"/>
              <a:buChar char=""/>
              <a:defRPr sz="2000" b="0" i="0" u="none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endParaRPr lang="zh-CN" altLang="en-US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195070" y="2456180"/>
          <a:ext cx="3121660" cy="2413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80"/>
                <a:gridCol w="1681480"/>
              </a:tblGrid>
              <a:tr h="6807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en-US" sz="1800" b="1">
                          <a:solidFill>
                            <a:srgbClr val="221A19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       年   份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en-US" sz="1800" b="1">
                          <a:solidFill>
                            <a:srgbClr val="221A19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人数 ( 万人次 )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8E1"/>
                    </a:solidFill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2017</a:t>
                      </a:r>
                      <a:endParaRPr lang="en-US" alt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305</a:t>
                      </a:r>
                      <a:endParaRPr lang="en-US" alt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71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2016</a:t>
                      </a:r>
                      <a:endParaRPr lang="en-US" alt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2200</a:t>
                      </a:r>
                      <a:endParaRPr lang="en-US" alt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71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2015</a:t>
                      </a:r>
                      <a:endParaRPr lang="en-US" alt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1700</a:t>
                      </a:r>
                      <a:endParaRPr lang="en-US" alt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2014</a:t>
                      </a:r>
                      <a:endParaRPr lang="en-US" alt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0700</a:t>
                      </a:r>
                      <a:endParaRPr lang="en-US" alt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71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2013</a:t>
                      </a:r>
                      <a:endParaRPr lang="en-US" alt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9819</a:t>
                      </a:r>
                      <a:endParaRPr lang="en-US" alt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B7D6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9" name="object 89"/>
          <p:cNvGraphicFramePr>
            <a:graphicFrameLocks noGrp="1"/>
          </p:cNvGraphicFramePr>
          <p:nvPr/>
        </p:nvGraphicFramePr>
        <p:xfrm>
          <a:off x="4734560" y="2456180"/>
          <a:ext cx="3114040" cy="2413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7020"/>
                <a:gridCol w="1557020"/>
              </a:tblGrid>
              <a:tr h="625475"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45"/>
                        </a:spcBef>
                        <a:buNone/>
                      </a:pPr>
                      <a:endParaRPr 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年    份</a:t>
                      </a:r>
                    </a:p>
                  </a:txBody>
                  <a:tcPr marL="0" marR="0" marT="571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  <a:solidFill>
                      <a:srgbClr val="F7E8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45"/>
                        </a:spcBef>
                        <a:buNone/>
                      </a:pPr>
                      <a:endParaRPr lang="en-US" sz="1800" b="1">
                        <a:solidFill>
                          <a:srgbClr val="231F20"/>
                        </a:solidFill>
                        <a:latin typeface="PMingLiU" panose="02020500000000000000" charset="-120"/>
                        <a:ea typeface="PMingLiU" panose="02020500000000000000" charset="-120"/>
                        <a:cs typeface="PMingLiU" panose="02020500000000000000" charset="-120"/>
                      </a:endParaRPr>
                    </a:p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人数 ( 万人次 )</a:t>
                      </a:r>
                    </a:p>
                  </a:txBody>
                  <a:tcPr marL="0" marR="0" marT="571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  <a:solidFill>
                      <a:srgbClr val="F7E8E1"/>
                    </a:solidFill>
                  </a:tcPr>
                </a:tc>
              </a:tr>
              <a:tr h="357505"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335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2017</a:t>
                      </a:r>
                    </a:p>
                  </a:txBody>
                  <a:tcPr marL="0" marR="0" marT="4254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335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3948</a:t>
                      </a:r>
                    </a:p>
                  </a:txBody>
                  <a:tcPr marL="0" marR="0" marT="4254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</a:tcPr>
                </a:tc>
              </a:tr>
              <a:tr h="357505"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335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2016</a:t>
                      </a:r>
                    </a:p>
                  </a:txBody>
                  <a:tcPr marL="0" marR="0" marT="4254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335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3844</a:t>
                      </a:r>
                    </a:p>
                  </a:txBody>
                  <a:tcPr marL="0" marR="0" marT="4254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</a:tcPr>
                </a:tc>
              </a:tr>
              <a:tr h="357505"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335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2015</a:t>
                      </a:r>
                    </a:p>
                  </a:txBody>
                  <a:tcPr marL="0" marR="0" marT="4254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335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3382</a:t>
                      </a:r>
                    </a:p>
                  </a:txBody>
                  <a:tcPr marL="0" marR="0" marT="4254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</a:tcPr>
                </a:tc>
              </a:tr>
              <a:tr h="357505"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335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2014</a:t>
                      </a:r>
                    </a:p>
                  </a:txBody>
                  <a:tcPr marL="0" marR="0" marT="4254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335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2850</a:t>
                      </a:r>
                    </a:p>
                  </a:txBody>
                  <a:tcPr marL="0" marR="0" marT="4254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</a:tcPr>
                </a:tc>
              </a:tr>
              <a:tr h="357505"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335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2013</a:t>
                      </a:r>
                    </a:p>
                  </a:txBody>
                  <a:tcPr marL="0" marR="0" marT="4254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335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latin typeface="PMingLiU" panose="02020500000000000000" charset="-120"/>
                          <a:ea typeface="PMingLiU" panose="02020500000000000000" charset="-120"/>
                          <a:cs typeface="PMingLiU" panose="02020500000000000000" charset="-120"/>
                        </a:rPr>
                        <a:t>2908</a:t>
                      </a:r>
                    </a:p>
                  </a:txBody>
                  <a:tcPr marL="0" marR="0" marT="42545" marB="0">
                    <a:lnL w="9525">
                      <a:solidFill>
                        <a:srgbClr val="CB7D65"/>
                      </a:solidFill>
                      <a:prstDash val="solid"/>
                    </a:lnL>
                    <a:lnR w="9525">
                      <a:solidFill>
                        <a:srgbClr val="CB7D65"/>
                      </a:solidFill>
                      <a:prstDash val="solid"/>
                    </a:lnR>
                    <a:lnT w="9525">
                      <a:solidFill>
                        <a:srgbClr val="CB7D65"/>
                      </a:solidFill>
                      <a:prstDash val="solid"/>
                    </a:lnT>
                    <a:lnB w="9525">
                      <a:solidFill>
                        <a:srgbClr val="CB7D65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4" name="object 84"/>
          <p:cNvSpPr txBox="1"/>
          <p:nvPr/>
        </p:nvSpPr>
        <p:spPr>
          <a:xfrm>
            <a:off x="126365" y="64135"/>
            <a:ext cx="8589010" cy="2138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87045" indent="323850" algn="just">
              <a:lnSpc>
                <a:spcPct val="125000"/>
              </a:lnSpc>
              <a:spcBef>
                <a:spcPts val="100"/>
              </a:spcBef>
            </a:pPr>
            <a:r>
              <a:rPr lang="en-US" sz="2400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400" b="1" spc="2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地球</a:t>
            </a:r>
            <a:r>
              <a:rPr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</a:t>
            </a:r>
            <a:r>
              <a:rPr sz="2400" b="1" spc="2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b="1" spc="1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</a:t>
            </a:r>
            <a:r>
              <a:rPr sz="2400" b="1" spc="2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b="1" spc="2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，国际间的交往也因此变得更加方便快捷了 </a:t>
            </a:r>
            <a:r>
              <a:rPr sz="2400" b="1" spc="2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现在中国人出国和外国人来</a:t>
            </a:r>
            <a:r>
              <a:rPr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华</a:t>
            </a:r>
            <a:r>
              <a:rPr sz="2400" b="1" spc="2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，都是人潮滚</a:t>
            </a:r>
            <a:r>
              <a:rPr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滚</a:t>
            </a:r>
            <a:r>
              <a:rPr sz="2400" b="1" spc="2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，真</a:t>
            </a:r>
            <a:r>
              <a:rPr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像</a:t>
            </a:r>
            <a:r>
              <a:rPr sz="2400" b="1" spc="2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“串门</a:t>
            </a:r>
            <a:r>
              <a:rPr sz="2400" b="1" spc="1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 走亲戚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304800">
              <a:lnSpc>
                <a:spcPct val="100000"/>
              </a:lnSpc>
              <a:tabLst>
                <a:tab pos="3016250" algn="l"/>
              </a:tabLst>
            </a:pPr>
            <a:r>
              <a:rPr sz="240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近</a:t>
            </a:r>
            <a:r>
              <a:rPr sz="2400" spc="-1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 </a:t>
            </a:r>
            <a:r>
              <a:rPr sz="2400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5</a:t>
            </a:r>
            <a:r>
              <a:rPr sz="2400" spc="-1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 </a:t>
            </a:r>
            <a:r>
              <a:rPr sz="240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年来国内居民出境游人数	 近</a:t>
            </a:r>
            <a:r>
              <a:rPr sz="2400" spc="-6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 </a:t>
            </a:r>
            <a:r>
              <a:rPr sz="2400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5</a:t>
            </a:r>
            <a:r>
              <a:rPr sz="2400" spc="-5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 </a:t>
            </a:r>
            <a:r>
              <a:rPr sz="240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年来我国入境游客人数</a:t>
            </a:r>
            <a:endParaRPr sz="2400">
              <a:latin typeface="PMingLiU" panose="02020500000000000000" charset="-120"/>
              <a:cs typeface="PMingLiU" panose="02020500000000000000" charset="-120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1195070" y="4869180"/>
            <a:ext cx="7047865" cy="504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根据国家旅游局网站提供的数据整理</a:t>
            </a:r>
            <a:endParaRPr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368935" y="5374005"/>
            <a:ext cx="840613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23850">
              <a:lnSpc>
                <a:spcPct val="125000"/>
              </a:lnSpc>
              <a:spcBef>
                <a:spcPts val="100"/>
              </a:spcBef>
            </a:pPr>
            <a:r>
              <a:rPr lang="en-US" sz="24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    </a:t>
            </a:r>
            <a:r>
              <a:rPr sz="24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在你生活的地</a:t>
            </a:r>
            <a:r>
              <a:rPr sz="24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方</a:t>
            </a:r>
            <a:r>
              <a:rPr sz="24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，有出</a:t>
            </a:r>
            <a:r>
              <a:rPr sz="24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国</a:t>
            </a:r>
            <a:r>
              <a:rPr sz="24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、出境经历的人</a:t>
            </a:r>
            <a:r>
              <a:rPr sz="24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吗</a:t>
            </a:r>
            <a:r>
              <a:rPr sz="24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？能见到外国人</a:t>
            </a:r>
            <a:r>
              <a:rPr sz="24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吗</a:t>
            </a:r>
            <a:r>
              <a:rPr sz="24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？展 </a:t>
            </a:r>
            <a:r>
              <a:rPr sz="2400" b="1" spc="1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望一下</a:t>
            </a:r>
            <a:r>
              <a:rPr sz="2400" b="1" spc="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，10</a:t>
            </a:r>
            <a:r>
              <a:rPr sz="2400" b="1" spc="-2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 </a:t>
            </a:r>
            <a:r>
              <a:rPr sz="24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年之后的情况会怎样？为什么国际间的交往越来越频繁了</a:t>
            </a:r>
            <a:r>
              <a:rPr lang="zh-CN" sz="24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0" grpId="0"/>
      <p:bldP spid="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object 89"/>
          <p:cNvSpPr txBox="1"/>
          <p:nvPr/>
        </p:nvSpPr>
        <p:spPr>
          <a:xfrm>
            <a:off x="674370" y="212090"/>
            <a:ext cx="7837805" cy="29381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23850" algn="just">
              <a:lnSpc>
                <a:spcPct val="125000"/>
              </a:lnSpc>
              <a:spcBef>
                <a:spcPts val="100"/>
              </a:spcBef>
            </a:pPr>
            <a:r>
              <a:rPr sz="2000" b="1" spc="1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交往的便捷为人们提供了全球性的活动舞</a:t>
            </a:r>
            <a:r>
              <a:rPr sz="20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台</a:t>
            </a:r>
            <a:r>
              <a:rPr sz="2000" b="1" spc="1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，开阔了人们的眼 </a:t>
            </a:r>
            <a:r>
              <a:rPr sz="20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界</a:t>
            </a:r>
            <a:r>
              <a:rPr sz="2000" b="1" spc="2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，丰富了人们的阅</a:t>
            </a:r>
            <a:r>
              <a:rPr sz="20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历</a:t>
            </a:r>
            <a:r>
              <a:rPr sz="2000" b="1" spc="2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，增长了人们的智</a:t>
            </a:r>
            <a:r>
              <a:rPr sz="2000" b="1" spc="-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慧</a:t>
            </a:r>
            <a:r>
              <a:rPr sz="2000" b="1" spc="2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。更重要的</a:t>
            </a:r>
            <a:r>
              <a:rPr sz="20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000" b="1" spc="2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，交往的 </a:t>
            </a:r>
            <a:r>
              <a:rPr sz="20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增多使世界各地的人民加深了相互间的理</a:t>
            </a:r>
            <a:r>
              <a:rPr sz="2000" b="1" spc="-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0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，减少了因闭</a:t>
            </a:r>
            <a:r>
              <a:rPr sz="20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塞</a:t>
            </a:r>
            <a:r>
              <a:rPr sz="20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、交流 </a:t>
            </a:r>
            <a:r>
              <a:rPr sz="20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困难而导致的摩擦，也使得一些地域性的事物成为国际性的事物</a:t>
            </a:r>
            <a:endParaRPr sz="20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000" b="1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000" b="1">
              <a:latin typeface="Times New Roman" panose="02020603050405020304"/>
              <a:cs typeface="Times New Roman" panose="02020603050405020304"/>
            </a:endParaRPr>
          </a:p>
          <a:p>
            <a:pPr marL="1428115" marR="231775" indent="323850" algn="just">
              <a:lnSpc>
                <a:spcPct val="125000"/>
              </a:lnSpc>
              <a:spcBef>
                <a:spcPts val="5"/>
              </a:spcBef>
            </a:pPr>
            <a:r>
              <a:rPr sz="2000" b="1" spc="5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通过网</a:t>
            </a:r>
            <a:r>
              <a:rPr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络</a:t>
            </a:r>
            <a:r>
              <a:rPr sz="2000" b="1" spc="5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、图书馆或其他途</a:t>
            </a:r>
            <a:r>
              <a:rPr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径</a:t>
            </a:r>
            <a:r>
              <a:rPr sz="2000" b="1" spc="5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，收集</a:t>
            </a:r>
            <a:r>
              <a:rPr sz="2000" b="1" spc="5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一个从地域性   走向国际性的事</a:t>
            </a:r>
            <a:r>
              <a:rPr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物</a:t>
            </a:r>
            <a:r>
              <a:rPr sz="2000" b="1" spc="5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，并向大 </a:t>
            </a:r>
            <a:r>
              <a:rPr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家介绍或展示</a:t>
            </a:r>
            <a:r>
              <a:rPr lang="zh-CN"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。</a:t>
            </a:r>
          </a:p>
        </p:txBody>
      </p:sp>
      <p:sp>
        <p:nvSpPr>
          <p:cNvPr id="90" name="object 90"/>
          <p:cNvSpPr/>
          <p:nvPr/>
        </p:nvSpPr>
        <p:spPr>
          <a:xfrm>
            <a:off x="115570" y="1807210"/>
            <a:ext cx="2017395" cy="23691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115570" y="4352290"/>
            <a:ext cx="1910715" cy="12433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法国巴黎，两名儿童身着中国 传统服装参加庆春节游行</a:t>
            </a:r>
            <a:r>
              <a:rPr lang="zh-CN" sz="20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88" name="object 88"/>
          <p:cNvSpPr/>
          <p:nvPr/>
        </p:nvSpPr>
        <p:spPr>
          <a:xfrm>
            <a:off x="2026285" y="2042795"/>
            <a:ext cx="6485890" cy="2772410"/>
          </a:xfrm>
          <a:custGeom>
            <a:avLst/>
            <a:gdLst/>
            <a:ahLst/>
            <a:cxnLst/>
            <a:rect l="l" t="t" r="r" b="b"/>
            <a:pathLst>
              <a:path w="5189855" h="2772410">
                <a:moveTo>
                  <a:pt x="9004" y="2624683"/>
                </a:moveTo>
                <a:lnTo>
                  <a:pt x="0" y="2624683"/>
                </a:lnTo>
                <a:lnTo>
                  <a:pt x="118" y="2697937"/>
                </a:lnTo>
                <a:lnTo>
                  <a:pt x="13529" y="2740479"/>
                </a:lnTo>
                <a:lnTo>
                  <a:pt x="51496" y="2768558"/>
                </a:lnTo>
                <a:lnTo>
                  <a:pt x="76504" y="2771825"/>
                </a:lnTo>
                <a:lnTo>
                  <a:pt x="148463" y="2771825"/>
                </a:lnTo>
                <a:lnTo>
                  <a:pt x="148463" y="2762834"/>
                </a:lnTo>
                <a:lnTo>
                  <a:pt x="76504" y="2762834"/>
                </a:lnTo>
                <a:lnTo>
                  <a:pt x="64424" y="2762062"/>
                </a:lnTo>
                <a:lnTo>
                  <a:pt x="28105" y="2744550"/>
                </a:lnTo>
                <a:lnTo>
                  <a:pt x="9893" y="2705366"/>
                </a:lnTo>
                <a:lnTo>
                  <a:pt x="9105" y="2697937"/>
                </a:lnTo>
                <a:lnTo>
                  <a:pt x="9004" y="2624683"/>
                </a:lnTo>
                <a:close/>
              </a:path>
              <a:path w="5189855" h="2772410">
                <a:moveTo>
                  <a:pt x="5189397" y="2624683"/>
                </a:moveTo>
                <a:lnTo>
                  <a:pt x="5180406" y="2624683"/>
                </a:lnTo>
                <a:lnTo>
                  <a:pt x="5180406" y="2695333"/>
                </a:lnTo>
                <a:lnTo>
                  <a:pt x="5179629" y="2707412"/>
                </a:lnTo>
                <a:lnTo>
                  <a:pt x="5162122" y="2743727"/>
                </a:lnTo>
                <a:lnTo>
                  <a:pt x="5122938" y="2761932"/>
                </a:lnTo>
                <a:lnTo>
                  <a:pt x="5112905" y="2762834"/>
                </a:lnTo>
                <a:lnTo>
                  <a:pt x="5040934" y="2762834"/>
                </a:lnTo>
                <a:lnTo>
                  <a:pt x="5040934" y="2771825"/>
                </a:lnTo>
                <a:lnTo>
                  <a:pt x="5112905" y="2771825"/>
                </a:lnTo>
                <a:lnTo>
                  <a:pt x="5116316" y="2771672"/>
                </a:lnTo>
                <a:lnTo>
                  <a:pt x="5158049" y="2758304"/>
                </a:lnTo>
                <a:lnTo>
                  <a:pt x="5186130" y="2720332"/>
                </a:lnTo>
                <a:lnTo>
                  <a:pt x="5189397" y="2695333"/>
                </a:lnTo>
                <a:lnTo>
                  <a:pt x="5189397" y="2624683"/>
                </a:lnTo>
                <a:close/>
              </a:path>
              <a:path w="5189855" h="2772410">
                <a:moveTo>
                  <a:pt x="5112905" y="0"/>
                </a:moveTo>
                <a:lnTo>
                  <a:pt x="5040934" y="0"/>
                </a:lnTo>
                <a:lnTo>
                  <a:pt x="5040934" y="9004"/>
                </a:lnTo>
                <a:lnTo>
                  <a:pt x="5112905" y="9004"/>
                </a:lnTo>
                <a:lnTo>
                  <a:pt x="5124984" y="9773"/>
                </a:lnTo>
                <a:lnTo>
                  <a:pt x="5161297" y="27280"/>
                </a:lnTo>
                <a:lnTo>
                  <a:pt x="5179504" y="66471"/>
                </a:lnTo>
                <a:lnTo>
                  <a:pt x="5180406" y="147154"/>
                </a:lnTo>
                <a:lnTo>
                  <a:pt x="5189397" y="147154"/>
                </a:lnTo>
                <a:lnTo>
                  <a:pt x="5189278" y="73888"/>
                </a:lnTo>
                <a:lnTo>
                  <a:pt x="5175868" y="31359"/>
                </a:lnTo>
                <a:lnTo>
                  <a:pt x="5137904" y="3273"/>
                </a:lnTo>
                <a:lnTo>
                  <a:pt x="5126169" y="848"/>
                </a:lnTo>
                <a:lnTo>
                  <a:pt x="5112905" y="0"/>
                </a:lnTo>
                <a:close/>
              </a:path>
              <a:path w="5189855" h="2772410">
                <a:moveTo>
                  <a:pt x="148463" y="0"/>
                </a:moveTo>
                <a:lnTo>
                  <a:pt x="76504" y="0"/>
                </a:lnTo>
                <a:lnTo>
                  <a:pt x="73087" y="155"/>
                </a:lnTo>
                <a:lnTo>
                  <a:pt x="31353" y="13529"/>
                </a:lnTo>
                <a:lnTo>
                  <a:pt x="3267" y="51501"/>
                </a:lnTo>
                <a:lnTo>
                  <a:pt x="0" y="76504"/>
                </a:lnTo>
                <a:lnTo>
                  <a:pt x="0" y="147154"/>
                </a:lnTo>
                <a:lnTo>
                  <a:pt x="9004" y="147154"/>
                </a:lnTo>
                <a:lnTo>
                  <a:pt x="9004" y="76504"/>
                </a:lnTo>
                <a:lnTo>
                  <a:pt x="9773" y="64424"/>
                </a:lnTo>
                <a:lnTo>
                  <a:pt x="27280" y="28111"/>
                </a:lnTo>
                <a:lnTo>
                  <a:pt x="66471" y="9893"/>
                </a:lnTo>
                <a:lnTo>
                  <a:pt x="76504" y="9004"/>
                </a:lnTo>
                <a:lnTo>
                  <a:pt x="148463" y="9004"/>
                </a:lnTo>
                <a:lnTo>
                  <a:pt x="148463" y="0"/>
                </a:lnTo>
                <a:close/>
              </a:path>
            </a:pathLst>
          </a:custGeom>
          <a:solidFill>
            <a:srgbClr val="CB7D65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 animBg="1"/>
      <p:bldP spid="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"/>
          <p:cNvSpPr>
            <a:spLocks noGrp="1"/>
          </p:cNvSpPr>
          <p:nvPr>
            <p:ph type="body" idx="4294967295"/>
          </p:nvPr>
        </p:nvSpPr>
        <p:spPr>
          <a:xfrm>
            <a:off x="0" y="1700213"/>
            <a:ext cx="8512175" cy="34575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）地球变“小”了。国际间的交往也因此变得更加方便快捷了。现在中国人出国和外国人来华，都是人潮滚滚，真像“串门子”，走亲戚。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）交往的便捷为人们提供了全球性的活动舞台，开阔了人们的眼界，丰富了人们的阅历，增长了人们的智慧。更重要的是，交往的增多使世界各地的人民加深了相互间的理解，减少了因闭塞、交流困难而导致的摩擦，也使得一些地域性的事物成为国际性的事物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03275" y="362585"/>
            <a:ext cx="820610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kern="0">
                <a:solidFill>
                  <a:srgbClr val="C00000"/>
                </a:solidFill>
                <a:cs typeface="Arial" panose="020B0604020202020204" pitchFamily="34" charset="0"/>
                <a:sym typeface="+mn-ea"/>
              </a:rPr>
              <a:t>交往的便捷有什么意义？</a:t>
            </a:r>
            <a:endParaRPr lang="zh-CN" altLang="en-US" sz="440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713230" y="671830"/>
            <a:ext cx="7472045" cy="409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2915" algn="l"/>
              </a:tabLst>
            </a:pPr>
            <a:r>
              <a:rPr sz="1300" spc="310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  </a:t>
            </a:r>
            <a:r>
              <a:rPr lang="zh-CN" sz="1300" spc="310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</a:t>
            </a:r>
            <a:endParaRPr sz="13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Times New Roman" panose="02020603050405020304"/>
              <a:cs typeface="Times New Roman" panose="02020603050405020304"/>
            </a:endParaRPr>
          </a:p>
          <a:p>
            <a:pPr marL="2048510" marR="5080" indent="323850" algn="just">
              <a:lnSpc>
                <a:spcPct val="125000"/>
              </a:lnSpc>
            </a:pPr>
            <a:r>
              <a:rPr sz="2400" spc="2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各国之间不仅人员交往越来 </a:t>
            </a:r>
            <a:r>
              <a:rPr sz="2400" spc="3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越频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繁</a:t>
            </a:r>
            <a:r>
              <a:rPr sz="2400" spc="3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，而且商品交换也越来越 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便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、快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捷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，在许多国家的超市 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，你可以买到荷兰的奶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粉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、越 南的零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食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、法国的葡萄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酒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、日本 的相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机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、意大利的橄榄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油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，当然 </a:t>
            </a:r>
            <a:r>
              <a:rPr sz="2400" spc="3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还有很多中国制造的家用电器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日用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品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。各国经济你中有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 中有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，形成相互依存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4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“地球 </a:t>
            </a:r>
            <a:r>
              <a:rPr sz="24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村”生活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165" y="1252855"/>
            <a:ext cx="3736975" cy="36461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918845" y="424180"/>
            <a:ext cx="794385" cy="539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文本框 2"/>
          <p:cNvSpPr txBox="1"/>
          <p:nvPr/>
        </p:nvSpPr>
        <p:spPr>
          <a:xfrm>
            <a:off x="1712595" y="427355"/>
            <a:ext cx="4323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相互依存的经济生活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256540" y="138430"/>
            <a:ext cx="8406130" cy="1015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23850">
              <a:lnSpc>
                <a:spcPct val="125000"/>
              </a:lnSpc>
              <a:spcBef>
                <a:spcPts val="100"/>
              </a:spcBef>
            </a:pPr>
            <a:r>
              <a:rPr lang="en-US" sz="16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 </a:t>
            </a:r>
            <a:r>
              <a:rPr sz="16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请分别填写下列调查</a:t>
            </a:r>
            <a:r>
              <a:rPr sz="1600" b="1" spc="-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表</a:t>
            </a:r>
            <a:r>
              <a:rPr sz="16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，先分组统</a:t>
            </a:r>
            <a:r>
              <a:rPr sz="16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计</a:t>
            </a:r>
            <a:r>
              <a:rPr sz="16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，再全班集中统</a:t>
            </a:r>
            <a:r>
              <a:rPr sz="16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计</a:t>
            </a:r>
            <a:r>
              <a:rPr sz="16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，看一看结果是 </a:t>
            </a:r>
            <a:r>
              <a:rPr sz="16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什么。大家一起谈谈商品跨国流通的好处</a:t>
            </a:r>
            <a:r>
              <a:rPr lang="en-US" sz="16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.</a:t>
            </a:r>
            <a:endParaRPr sz="2000" b="1">
              <a:latin typeface="PMingLiU" panose="02020500000000000000" charset="-120"/>
              <a:cs typeface="PMingLiU" panose="02020500000000000000" charset="-120"/>
            </a:endParaRPr>
          </a:p>
          <a:p>
            <a:pPr marL="1616710">
              <a:lnSpc>
                <a:spcPct val="100000"/>
              </a:lnSpc>
              <a:spcBef>
                <a:spcPts val="620"/>
              </a:spcBef>
            </a:pPr>
            <a:r>
              <a:rPr sz="200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               使用外国品牌商品情况调查表</a:t>
            </a:r>
            <a:endParaRPr sz="2000">
              <a:latin typeface="PMingLiU" panose="02020500000000000000" charset="-120"/>
              <a:cs typeface="PMingLiU" panose="02020500000000000000" charset="-120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040765" y="1153795"/>
          <a:ext cx="6184900" cy="18688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38935"/>
                <a:gridCol w="778510"/>
                <a:gridCol w="904875"/>
                <a:gridCol w="904875"/>
                <a:gridCol w="904875"/>
                <a:gridCol w="1052830"/>
              </a:tblGrid>
              <a:tr h="23939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271145" marR="245745">
                        <a:lnSpc>
                          <a:spcPts val="1400"/>
                        </a:lnSpc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我使用过的 外国商品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5715" marB="0">
                    <a:lnR w="9525">
                      <a:solidFill>
                        <a:srgbClr val="E9C3B3"/>
                      </a:solidFill>
                      <a:prstDash val="solid"/>
                    </a:lnR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9423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我选择该商品的主要原因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39370" marB="0">
                    <a:lnL w="9525">
                      <a:solidFill>
                        <a:srgbClr val="E9C3B3"/>
                      </a:solidFill>
                      <a:prstDash val="solid"/>
                    </a:lnL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</a:tr>
              <a:tr h="4051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5715" marB="0">
                    <a:lnR w="9525">
                      <a:solidFill>
                        <a:srgbClr val="E9C3B3"/>
                      </a:solidFill>
                      <a:prstDash val="solid"/>
                    </a:lnR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3030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价</a:t>
                      </a:r>
                      <a:r>
                        <a:rPr sz="1200" spc="245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 </a:t>
                      </a: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格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12827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6850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质</a:t>
                      </a:r>
                      <a:r>
                        <a:rPr sz="1200" spc="25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 </a:t>
                      </a: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量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12827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4945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品</a:t>
                      </a:r>
                      <a:r>
                        <a:rPr sz="1200" spc="25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 </a:t>
                      </a: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牌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12192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135" marR="28575">
                        <a:lnSpc>
                          <a:spcPts val="1400"/>
                        </a:lnSpc>
                        <a:spcBef>
                          <a:spcPts val="390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我国有无 同类产品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4953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760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其他原因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114300" marB="0">
                    <a:lnL w="9525">
                      <a:solidFill>
                        <a:srgbClr val="E9C3B3"/>
                      </a:solidFill>
                      <a:prstDash val="solid"/>
                    </a:lnL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</a:tr>
              <a:tr h="306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</a:tr>
              <a:tr h="3073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</a:tr>
              <a:tr h="306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</a:tr>
              <a:tr h="303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56945" y="3620135"/>
          <a:ext cx="6352540" cy="21767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0370"/>
                <a:gridCol w="798830"/>
                <a:gridCol w="927735"/>
                <a:gridCol w="593725"/>
                <a:gridCol w="334010"/>
                <a:gridCol w="928370"/>
                <a:gridCol w="1079500"/>
              </a:tblGrid>
              <a:tr h="393700">
                <a:tc rowSpan="3">
                  <a:txBody>
                    <a:bodyPr/>
                    <a:lstStyle/>
                    <a:p>
                      <a:pPr marL="158750" marR="59690">
                        <a:lnSpc>
                          <a:spcPct val="125000"/>
                        </a:lnSpc>
                        <a:spcBef>
                          <a:spcPts val="1005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我所知道的走向 世界的中国产品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127635" marB="0">
                    <a:lnR w="9525">
                      <a:solidFill>
                        <a:srgbClr val="E9C3B3"/>
                      </a:solidFill>
                      <a:prstDash val="solid"/>
                    </a:lnR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109537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走向世界的主要原因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39370" marB="0">
                    <a:lnL w="9525">
                      <a:solidFill>
                        <a:srgbClr val="E9C3B3"/>
                      </a:solidFill>
                      <a:prstDash val="solid"/>
                    </a:lnL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127635" marB="0">
                    <a:lnR w="9525">
                      <a:solidFill>
                        <a:srgbClr val="E9C3B3"/>
                      </a:solidFill>
                      <a:prstDash val="solid"/>
                    </a:lnR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13665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价</a:t>
                      </a:r>
                      <a:r>
                        <a:rPr sz="1200" spc="245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 </a:t>
                      </a: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格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12827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98120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质</a:t>
                      </a:r>
                      <a:r>
                        <a:rPr sz="1200" spc="25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 </a:t>
                      </a: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量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12827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9685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品</a:t>
                      </a:r>
                    </a:p>
                    <a:p>
                      <a:pPr marL="19685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12192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其他原因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E9C3B3"/>
                      </a:solidFill>
                      <a:prstDash val="solid"/>
                    </a:lnL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</a:tr>
              <a:tr h="3841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127635" marB="0">
                    <a:lnR w="9525">
                      <a:solidFill>
                        <a:srgbClr val="E9C3B3"/>
                      </a:solidFill>
                      <a:prstDash val="solid"/>
                    </a:lnR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12827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12827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12192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35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牌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55244" marB="0">
                    <a:lnL w="6350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225"/>
                        </a:lnSpc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是否中国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  <a:p>
                      <a:pPr marL="666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dirty="0">
                          <a:solidFill>
                            <a:srgbClr val="231F20"/>
                          </a:solidFill>
                          <a:latin typeface="PMingLiU" panose="02020500000000000000" charset="-120"/>
                          <a:cs typeface="PMingLiU" panose="02020500000000000000" charset="-120"/>
                        </a:rPr>
                        <a:t>特有</a:t>
                      </a:r>
                      <a:endParaRPr sz="1200">
                        <a:latin typeface="PMingLiU" panose="02020500000000000000" charset="-120"/>
                        <a:cs typeface="PMingLiU" panose="02020500000000000000" charset="-120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116205" marB="0">
                    <a:lnL w="9525">
                      <a:solidFill>
                        <a:srgbClr val="E9C3B3"/>
                      </a:solidFill>
                      <a:prstDash val="solid"/>
                    </a:lnL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</a:tr>
              <a:tr h="2927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</a:tr>
              <a:tr h="2933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</a:tr>
              <a:tr h="2927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T w="9525">
                      <a:solidFill>
                        <a:srgbClr val="E9C3B3"/>
                      </a:solidFill>
                      <a:prstDash val="solid"/>
                    </a:lnT>
                    <a:lnB w="9525">
                      <a:solidFill>
                        <a:srgbClr val="E9C3B3"/>
                      </a:solidFill>
                      <a:prstDash val="solid"/>
                    </a:lnB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R w="9525">
                      <a:solidFill>
                        <a:srgbClr val="E9C3B3"/>
                      </a:solidFill>
                      <a:prstDash val="solid"/>
                    </a:lnR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>
                      <a:solidFill>
                        <a:srgbClr val="E9C3B3"/>
                      </a:solidFill>
                      <a:prstDash val="solid"/>
                    </a:lnL>
                    <a:lnT w="9525">
                      <a:solidFill>
                        <a:srgbClr val="E9C3B3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sp>
        <p:nvSpPr>
          <p:cNvPr id="12" name="object 12"/>
          <p:cNvSpPr txBox="1"/>
          <p:nvPr/>
        </p:nvSpPr>
        <p:spPr>
          <a:xfrm>
            <a:off x="1985213" y="5429622"/>
            <a:ext cx="1267460" cy="474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23850">
              <a:lnSpc>
                <a:spcPct val="125000"/>
              </a:lnSpc>
              <a:spcBef>
                <a:spcPts val="100"/>
              </a:spcBef>
            </a:pPr>
            <a:r>
              <a:rPr sz="1200" b="1" dirty="0">
                <a:solidFill>
                  <a:srgbClr val="FF0000"/>
                </a:solidFill>
                <a:latin typeface="PMingLiU" panose="02020500000000000000" charset="-120"/>
                <a:cs typeface="PMingLiU" panose="02020500000000000000" charset="-120"/>
              </a:rPr>
              <a:t>假如没有外国 商品我们会怎样</a:t>
            </a:r>
          </a:p>
        </p:txBody>
      </p:sp>
      <p:sp>
        <p:nvSpPr>
          <p:cNvPr id="13" name="object 13"/>
          <p:cNvSpPr/>
          <p:nvPr/>
        </p:nvSpPr>
        <p:spPr>
          <a:xfrm>
            <a:off x="1577327" y="5794159"/>
            <a:ext cx="589876" cy="8039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163526" y="5314296"/>
            <a:ext cx="1187450" cy="704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23850">
              <a:lnSpc>
                <a:spcPct val="125000"/>
              </a:lnSpc>
              <a:spcBef>
                <a:spcPts val="100"/>
              </a:spcBef>
            </a:pPr>
            <a:r>
              <a:rPr sz="1200" b="1" spc="114" dirty="0">
                <a:solidFill>
                  <a:srgbClr val="FF0000"/>
                </a:solidFill>
                <a:latin typeface="PMingLiU" panose="02020500000000000000" charset="-120"/>
                <a:cs typeface="PMingLiU" panose="02020500000000000000" charset="-120"/>
              </a:rPr>
              <a:t>美国如果没 </a:t>
            </a:r>
            <a:r>
              <a:rPr sz="1200" b="1" dirty="0">
                <a:solidFill>
                  <a:srgbClr val="FF0000"/>
                </a:solidFill>
                <a:latin typeface="PMingLiU" panose="02020500000000000000" charset="-120"/>
                <a:cs typeface="PMingLiU" panose="02020500000000000000" charset="-120"/>
              </a:rPr>
              <a:t>有</a:t>
            </a:r>
            <a:r>
              <a:rPr sz="1200" b="1" spc="135" dirty="0">
                <a:solidFill>
                  <a:srgbClr val="FF0000"/>
                </a:solidFill>
                <a:latin typeface="PMingLiU" panose="02020500000000000000" charset="-120"/>
                <a:cs typeface="PMingLiU" panose="02020500000000000000" charset="-120"/>
              </a:rPr>
              <a:t>“中国制造 </a:t>
            </a:r>
            <a:r>
              <a:rPr sz="1200" b="1" dirty="0">
                <a:solidFill>
                  <a:srgbClr val="FF0000"/>
                </a:solidFill>
                <a:latin typeface="PMingLiU" panose="02020500000000000000" charset="-120"/>
                <a:cs typeface="PMingLiU" panose="02020500000000000000" charset="-120"/>
              </a:rPr>
              <a:t>会怎样</a:t>
            </a:r>
          </a:p>
        </p:txBody>
      </p:sp>
      <p:sp>
        <p:nvSpPr>
          <p:cNvPr id="20" name="object 20"/>
          <p:cNvSpPr/>
          <p:nvPr/>
        </p:nvSpPr>
        <p:spPr>
          <a:xfrm>
            <a:off x="5844603" y="5596610"/>
            <a:ext cx="802106" cy="8475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373630" y="3130550"/>
            <a:ext cx="485203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中国产品走向世界情况调查表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 animBg="1"/>
      <p:bldP spid="19" grpId="0"/>
      <p:bldP spid="20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object 107"/>
          <p:cNvSpPr txBox="1"/>
          <p:nvPr/>
        </p:nvSpPr>
        <p:spPr>
          <a:xfrm>
            <a:off x="-14605" y="376555"/>
            <a:ext cx="8604885" cy="290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4670" marR="5080" indent="323850">
              <a:lnSpc>
                <a:spcPct val="125000"/>
              </a:lnSpc>
              <a:spcBef>
                <a:spcPts val="100"/>
              </a:spcBef>
            </a:pPr>
            <a:r>
              <a:rPr lang="en-US" sz="2400" b="1" spc="7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400" b="1" spc="7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当今世</a:t>
            </a:r>
            <a:r>
              <a:rPr sz="24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界</a:t>
            </a:r>
            <a:r>
              <a:rPr sz="2400" b="1" spc="7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，一个国家很难拥有本国发展所需要的全部资源</a:t>
            </a:r>
            <a:r>
              <a:rPr sz="24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 产出本国所需要的全部产品和技术</a:t>
            </a:r>
            <a:r>
              <a:rPr sz="24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即使有能力做到</a:t>
            </a:r>
            <a:r>
              <a:rPr sz="24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也完全不必 要</a:t>
            </a:r>
            <a:r>
              <a:rPr sz="2400" b="1" spc="1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国与国之间互通有无</a:t>
            </a:r>
            <a:r>
              <a:rPr sz="2400" b="1" spc="1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调剂余缺</a:t>
            </a:r>
            <a:r>
              <a:rPr sz="2400" b="1" spc="1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使得各国消费者都能够享受 到别国提供的优质产品和服务</a:t>
            </a:r>
            <a:r>
              <a:rPr sz="2400" b="1" spc="-1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从而提升了人们的生活水平和生活质量</a:t>
            </a:r>
            <a:r>
              <a:rPr lang="en-US" sz="24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sz="24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Times New Roman" panose="02020603050405020304"/>
              <a:cs typeface="Times New Roman" panose="02020603050405020304"/>
            </a:endParaRPr>
          </a:p>
          <a:p>
            <a:pPr marL="12700" marR="169545" indent="320040">
              <a:lnSpc>
                <a:spcPct val="125000"/>
              </a:lnSpc>
            </a:pPr>
            <a:endParaRPr sz="1200">
              <a:latin typeface="PMingLiU" panose="02020500000000000000" charset="-120"/>
              <a:cs typeface="PMingLiU" panose="02020500000000000000" charset="-120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-14999" y="4015562"/>
            <a:ext cx="2084082" cy="138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文本框 1"/>
          <p:cNvSpPr txBox="1"/>
          <p:nvPr/>
        </p:nvSpPr>
        <p:spPr>
          <a:xfrm>
            <a:off x="2068830" y="2742565"/>
            <a:ext cx="6520815" cy="2555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169545" indent="320040">
              <a:lnSpc>
                <a:spcPct val="125000"/>
              </a:lnSpc>
            </a:pPr>
            <a:r>
              <a:rPr lang="en-US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 </a:t>
            </a:r>
            <a:r>
              <a:rPr sz="20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某品牌的小汽</a:t>
            </a:r>
            <a:r>
              <a:rPr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车</a:t>
            </a:r>
            <a:r>
              <a:rPr sz="20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，由德国完成设</a:t>
            </a:r>
            <a:r>
              <a:rPr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计</a:t>
            </a:r>
            <a:r>
              <a:rPr sz="20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，由澳大利亚制造发动</a:t>
            </a:r>
            <a:r>
              <a:rPr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机</a:t>
            </a:r>
            <a:r>
              <a:rPr sz="2000"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，美</a:t>
            </a:r>
            <a:r>
              <a:rPr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国 和加拿大合作生产变速器</a:t>
            </a:r>
            <a:r>
              <a:rPr sz="2000" b="1" spc="-7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，</a:t>
            </a:r>
            <a:r>
              <a:rPr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日本生产车身薄板</a:t>
            </a:r>
            <a:r>
              <a:rPr sz="2000" b="1" spc="-7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，</a:t>
            </a:r>
            <a:r>
              <a:rPr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新加坡提供无线电设备 韩国供应电气设备与轮胎。这真是名副其实的“万国车”</a:t>
            </a:r>
            <a:endParaRPr sz="2000" b="1">
              <a:latin typeface="PMingLiU" panose="02020500000000000000" charset="-120"/>
              <a:cs typeface="PMingLiU" panose="02020500000000000000" charset="-120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00" b="1">
              <a:latin typeface="Times New Roman" panose="02020603050405020304"/>
              <a:cs typeface="Times New Roman" panose="02020603050405020304"/>
            </a:endParaRPr>
          </a:p>
          <a:p>
            <a:pPr marL="336550">
              <a:lnSpc>
                <a:spcPct val="100000"/>
              </a:lnSpc>
            </a:pPr>
            <a:r>
              <a:rPr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你还能举出类似的事例吗？你认为这种生产方式有什么好处</a:t>
            </a:r>
            <a:r>
              <a:rPr lang="en-US" sz="20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?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25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290195" y="255270"/>
            <a:ext cx="8365490" cy="2705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23850" algn="just">
              <a:lnSpc>
                <a:spcPct val="125000"/>
              </a:lnSpc>
              <a:spcBef>
                <a:spcPts val="100"/>
              </a:spcBef>
            </a:pPr>
            <a:r>
              <a:rPr lang="en-US" sz="2800" b="1" spc="6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800" b="1" spc="6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今</a:t>
            </a:r>
            <a:r>
              <a:rPr sz="2800" b="1" spc="3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</a:t>
            </a:r>
            <a:r>
              <a:rPr sz="2800" b="1" spc="6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，越来越多的国家和地区在致力于建设和发展自身经济</a:t>
            </a:r>
            <a:r>
              <a:rPr sz="2800" b="1" spc="7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的同</a:t>
            </a:r>
            <a:r>
              <a:rPr sz="2800" b="1" spc="3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800" b="1" spc="7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，还积极参与国际经济合</a:t>
            </a:r>
            <a:r>
              <a:rPr sz="2800" b="1" spc="3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sz="2800" b="1" spc="7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，从而使世界各地区间的经济 </a:t>
            </a:r>
            <a:r>
              <a:rPr sz="2800" b="1" spc="6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关系走向互利互惠的依存状</a:t>
            </a:r>
            <a:r>
              <a:rPr sz="2800" b="1" spc="3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态</a:t>
            </a:r>
            <a:r>
              <a:rPr sz="2800" b="1" spc="6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800" b="1" spc="6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当今世界经济的发展日益呈现出</a:t>
            </a:r>
            <a:r>
              <a:rPr sz="2800" b="1" spc="3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全球化的发展趋势</a:t>
            </a:r>
            <a:r>
              <a:rPr lang="en-US" sz="2800" b="1" spc="3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7185" y="3168015"/>
            <a:ext cx="8271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</a:rPr>
              <a:t>经济全球化的发展趋势对我国经济发展有什么启示？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7010" y="4059555"/>
            <a:ext cx="866838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）积极融入经济全球化的大潮之中；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）扩大开放，加强与世界各国的经济交流与合作；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）提高自主创新能力，提高产品的市场竞争能力；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4</a:t>
            </a:r>
            <a:r>
              <a:rPr lang="zh-CN" altLang="en-US" sz="2800" b="1">
                <a:solidFill>
                  <a:srgbClr val="FF0000"/>
                </a:solidFill>
              </a:rPr>
              <a:t>）充分利用国际国内两个市场，开发国际国内两种资源，互通有无，实现双赢。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object 80"/>
          <p:cNvSpPr/>
          <p:nvPr/>
        </p:nvSpPr>
        <p:spPr>
          <a:xfrm>
            <a:off x="163195" y="1018540"/>
            <a:ext cx="1130300" cy="13449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1621790" y="1018540"/>
            <a:ext cx="6093460" cy="627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sz="4000" b="1" spc="-50" dirty="0">
                <a:solidFill>
                  <a:srgbClr val="005AAA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阅读教材</a:t>
            </a:r>
            <a:r>
              <a:rPr lang="en-US" altLang="zh-CN" sz="4000" b="1" spc="-50" dirty="0">
                <a:solidFill>
                  <a:srgbClr val="005AAA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P9</a:t>
            </a:r>
            <a:r>
              <a:rPr lang="zh-CN" altLang="en-US" sz="4000" b="1" spc="-50" dirty="0">
                <a:solidFill>
                  <a:srgbClr val="005AAA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页的</a:t>
            </a:r>
            <a:r>
              <a:rPr sz="4000" b="1" spc="-50" dirty="0">
                <a:solidFill>
                  <a:srgbClr val="005AAA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相关链接</a:t>
            </a:r>
            <a:endParaRPr sz="40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3670" y="1811655"/>
            <a:ext cx="50368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什么是经济全球化？</a:t>
            </a:r>
          </a:p>
          <a:p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106" name="图片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4514850" y="21437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图片 107"/>
          <p:cNvPicPr/>
          <p:nvPr/>
        </p:nvPicPr>
        <p:blipFill>
          <a:blip r:embed="rId4"/>
          <a:stretch>
            <a:fillRect/>
          </a:stretch>
        </p:blipFill>
        <p:spPr>
          <a:xfrm>
            <a:off x="4514850" y="358521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" name="文本框 108"/>
          <p:cNvSpPr txBox="1"/>
          <p:nvPr/>
        </p:nvSpPr>
        <p:spPr>
          <a:xfrm>
            <a:off x="586740" y="2459355"/>
            <a:ext cx="8162925" cy="3723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20040"/>
            <a:endParaRPr lang="zh-CN" sz="1200" b="0">
              <a:solidFill>
                <a:srgbClr val="221A19"/>
              </a:solidFill>
              <a:ea typeface="PMingLiU" panose="02020500000000000000" charset="-120"/>
            </a:endParaRPr>
          </a:p>
          <a:p>
            <a:r>
              <a:rPr lang="zh-CN" sz="1200" b="0">
                <a:solidFill>
                  <a:srgbClr val="221A19"/>
                </a:solidFill>
                <a:ea typeface="PMingLiU" panose="02020500000000000000" charset="-120"/>
              </a:rPr>
              <a:t>      </a:t>
            </a:r>
            <a:r>
              <a:rPr lang="zh-CN" sz="3200" b="1">
                <a:solidFill>
                  <a:srgbClr val="221A19"/>
                </a:solidFill>
                <a:ea typeface="PMingLiU" panose="02020500000000000000" charset="-120"/>
              </a:rPr>
              <a:t>     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经济全球化是指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界经济活动超越国界，通过对外贸易、资本流动、技术转移、提供服务、相互依存、相互联系而形成的全球范围的有机经济整体，是商品、技术、信息、服务、货币、人员等生产要素跨国跨地区的流动。经济全球化是当代世界经济的重要特征之一，也是世界经济发展的重要趋势。</a:t>
            </a:r>
          </a:p>
        </p:txBody>
      </p:sp>
      <p:sp>
        <p:nvSpPr>
          <p:cNvPr id="81" name="object 81"/>
          <p:cNvSpPr/>
          <p:nvPr/>
        </p:nvSpPr>
        <p:spPr>
          <a:xfrm>
            <a:off x="163195" y="2076450"/>
            <a:ext cx="574675" cy="5467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2" grpId="0"/>
      <p:bldP spid="10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"/>
          <p:cNvSpPr>
            <a:spLocks noGrp="1"/>
          </p:cNvSpPr>
          <p:nvPr>
            <p:ph type="title" idx="4294967295"/>
          </p:nvPr>
        </p:nvSpPr>
        <p:spPr>
          <a:xfrm>
            <a:off x="0" y="473075"/>
            <a:ext cx="7886700" cy="76041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怎样认识“相互依存的经济生活”？</a:t>
            </a:r>
          </a:p>
        </p:txBody>
      </p:sp>
      <p:sp>
        <p:nvSpPr>
          <p:cNvPr id="67" name="文本框"/>
          <p:cNvSpPr>
            <a:spLocks noGrp="1"/>
          </p:cNvSpPr>
          <p:nvPr>
            <p:ph type="body" idx="4294967295"/>
          </p:nvPr>
        </p:nvSpPr>
        <p:spPr>
          <a:xfrm>
            <a:off x="0" y="1417638"/>
            <a:ext cx="7886700" cy="34575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1</a:t>
            </a:r>
            <a:r>
              <a:rPr lang="zh-CN" altLang="en-US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）各国之间不仅人员交往越来越频繁，而且商品交换页越来越方便、快捷，各国经济你中有我，我中有你，形成相互依存的“地球村”生活。</a:t>
            </a: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2</a:t>
            </a:r>
            <a:r>
              <a:rPr lang="zh-CN" altLang="en-US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）国与国之间互通有无、调剂余缺，使得各国消费者都能够享受到别国提供的优质产品和服务，从而提升了人们的生活水平和生活质量。</a:t>
            </a: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3</a:t>
            </a:r>
            <a:r>
              <a:rPr lang="zh-CN" altLang="en-US" sz="2400" b="1">
                <a:solidFill>
                  <a:srgbClr val="0D0872"/>
                </a:solidFill>
                <a:cs typeface="Arial" panose="020B0604020202020204" pitchFamily="34" charset="0"/>
                <a:sym typeface="+mn-ea"/>
              </a:rPr>
              <a:t>）今天，越来越多的国家和地区在致力于建设和发展自身经济的同时，还积极参与国际经济合作，从而使世界各地区间的经济关系走向互利互惠的依存状态，当今世界经济的发展日益呈现出全球化的发展趋势。</a:t>
            </a:r>
            <a:endParaRPr lang="en-US" altLang="zh-CN" sz="2400" b="0" i="0" u="none" strike="noStrike" kern="0" cap="none" spc="0" baseline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endParaRPr lang="zh-CN" altLang="en-US" sz="2400" b="0" i="0" u="none" strike="noStrike" kern="0" cap="none" spc="0" baseline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"/>
          <p:cNvSpPr>
            <a:spLocks noGrp="1"/>
          </p:cNvSpPr>
          <p:nvPr>
            <p:ph type="ctrTitle" idx="4294967295"/>
          </p:nvPr>
        </p:nvSpPr>
        <p:spPr>
          <a:xfrm>
            <a:off x="2330450" y="1924050"/>
            <a:ext cx="6813550" cy="93503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b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 i="0" u="none" strike="noStrike" kern="0" cap="none" spc="0" baseline="0">
                <a:solidFill>
                  <a:srgbClr val="00206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  <a:t>第一单 元 中国与世界</a:t>
            </a:r>
            <a:br>
              <a:rPr lang="zh-CN" altLang="en-US" sz="3600" b="1" i="0" u="none" strike="noStrike" kern="0" cap="none" spc="0" baseline="0">
                <a:solidFill>
                  <a:srgbClr val="00206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</a:br>
            <a:r>
              <a:rPr lang="zh-CN" altLang="en-US" sz="3600" b="1" i="0" u="none" strike="noStrike" kern="0" cap="none" spc="0" baseline="0">
                <a:solidFill>
                  <a:srgbClr val="00206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  <a:t>第一课 生活在“地球村”</a:t>
            </a:r>
          </a:p>
        </p:txBody>
      </p:sp>
      <p:sp>
        <p:nvSpPr>
          <p:cNvPr id="24" name="文本框"/>
          <p:cNvSpPr>
            <a:spLocks noGrp="1"/>
          </p:cNvSpPr>
          <p:nvPr>
            <p:ph type="subTitle" idx="4294967295"/>
          </p:nvPr>
        </p:nvSpPr>
        <p:spPr>
          <a:xfrm>
            <a:off x="2330450" y="3025775"/>
            <a:ext cx="6813550" cy="15208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0" indent="0" algn="ctr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0" cap="none" spc="0" baseline="0">
                <a:solidFill>
                  <a:srgbClr val="C0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  <a:t>第一课时“地球村”形成了</a:t>
            </a: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文本框"/>
          <p:cNvSpPr>
            <a:spLocks noGrp="1"/>
          </p:cNvSpPr>
          <p:nvPr>
            <p:ph type="title" idx="4294967295"/>
          </p:nvPr>
        </p:nvSpPr>
        <p:spPr>
          <a:xfrm>
            <a:off x="0" y="1130300"/>
            <a:ext cx="7886700" cy="762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  <a:sym typeface="黑体" panose="02010609060101010101" charset="-122"/>
              </a:rPr>
              <a:t>知识结构</a:t>
            </a: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  <a:t/>
            </a:r>
            <a:b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</a:br>
            <a:endParaRPr lang="zh-CN" altLang="en-US" sz="3300" b="1" i="0" u="none" strike="noStrike" kern="0" cap="none" spc="0" baseline="0">
              <a:solidFill>
                <a:srgbClr val="FF0000"/>
              </a:solidFill>
              <a:latin typeface="微软雅黑" panose="020B0503020204020204" pitchFamily="-128" charset="-122"/>
              <a:ea typeface="微软雅黑" panose="020B0503020204020204" pitchFamily="-128" charset="-122"/>
              <a:cs typeface="Arial" panose="020B0604020202020204" pitchFamily="34" charset="0"/>
            </a:endParaRPr>
          </a:p>
        </p:txBody>
      </p:sp>
      <p:pic>
        <p:nvPicPr>
          <p:cNvPr id="72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219" y="2001441"/>
            <a:ext cx="8736806" cy="268843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</p:spTree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框"/>
          <p:cNvSpPr>
            <a:spLocks noGrp="1"/>
          </p:cNvSpPr>
          <p:nvPr>
            <p:ph type="title" idx="4294967295"/>
          </p:nvPr>
        </p:nvSpPr>
        <p:spPr>
          <a:xfrm>
            <a:off x="0" y="1130300"/>
            <a:ext cx="7886700" cy="762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  <a:sym typeface="宋体" panose="02010600030101010101" pitchFamily="2" charset="-122"/>
              </a:rPr>
              <a:t>典例精析</a:t>
            </a:r>
            <a:b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  <a:sym typeface="宋体" panose="02010600030101010101" pitchFamily="2" charset="-122"/>
              </a:rPr>
            </a:br>
            <a:endParaRPr lang="zh-CN" altLang="en-US" sz="3300" b="1" i="0" u="none" strike="noStrike" kern="0" cap="none" spc="0" baseline="0">
              <a:solidFill>
                <a:srgbClr val="FF0000"/>
              </a:solidFill>
              <a:latin typeface="微软雅黑" panose="020B0503020204020204" pitchFamily="-128" charset="-122"/>
              <a:ea typeface="微软雅黑" panose="020B0503020204020204" pitchFamily="-128" charset="-122"/>
              <a:cs typeface="Arial" panose="020B0604020202020204" pitchFamily="34" charset="0"/>
            </a:endParaRPr>
          </a:p>
        </p:txBody>
      </p:sp>
      <p:sp>
        <p:nvSpPr>
          <p:cNvPr id="74" name="文本框"/>
          <p:cNvSpPr>
            <a:spLocks noGrp="1"/>
          </p:cNvSpPr>
          <p:nvPr>
            <p:ph type="body" idx="4294967295"/>
          </p:nvPr>
        </p:nvSpPr>
        <p:spPr>
          <a:xfrm>
            <a:off x="0" y="2032000"/>
            <a:ext cx="7886700" cy="34575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例</a:t>
            </a: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、（</a:t>
            </a: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2018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年贵州黔南州中考）经济全球化的今天，世界经济越来越成为不可分割的有机整体。下列对于经济全球化认识不正确的是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A.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有助于世界各国经济的交往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B.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只对世界上的发达国家有利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C.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国家之间相互依存的程度日益加深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D.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为世界各国和地区的经济发展提供了机遇</a:t>
            </a:r>
          </a:p>
        </p:txBody>
      </p:sp>
    </p:spTree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文本框"/>
          <p:cNvSpPr>
            <a:spLocks noGrp="1"/>
          </p:cNvSpPr>
          <p:nvPr>
            <p:ph type="body" idx="4294967295"/>
          </p:nvPr>
        </p:nvSpPr>
        <p:spPr>
          <a:xfrm>
            <a:off x="0" y="1274763"/>
            <a:ext cx="8280400" cy="421481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例</a:t>
            </a: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、（</a:t>
            </a: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2018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年北京市中考）中国空间站计划于</a:t>
            </a: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2022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年建成并投人使用。</a:t>
            </a: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2018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年</a:t>
            </a: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5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28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日</a:t>
            </a: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中国正式向世界各国发出邀请</a:t>
            </a: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欢迎各国利用未来的中国空间站开展舱内外搭载实验等合作。这表明（    ）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①中国是进行太空探索的唯一国家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②中国愿意与世界各国一道共同发展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③中国坚持开放合作、互利共赢的理念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④利用空间站是中国人实现飞天梦想的终点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A.①②      B.①④      C.②③      D.③④</a:t>
            </a:r>
            <a:endParaRPr lang="zh-CN" altLang="en-US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文本框"/>
          <p:cNvSpPr>
            <a:spLocks noGrp="1"/>
          </p:cNvSpPr>
          <p:nvPr>
            <p:ph type="title" idx="4294967295"/>
          </p:nvPr>
        </p:nvSpPr>
        <p:spPr>
          <a:xfrm>
            <a:off x="0" y="1130300"/>
            <a:ext cx="7886700" cy="762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0" i="0" u="none" strike="noStrike" kern="0" cap="none" spc="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答案解析</a:t>
            </a:r>
          </a:p>
        </p:txBody>
      </p:sp>
      <p:sp>
        <p:nvSpPr>
          <p:cNvPr id="79" name="文本框"/>
          <p:cNvSpPr>
            <a:spLocks noGrp="1"/>
          </p:cNvSpPr>
          <p:nvPr>
            <p:ph type="body" idx="4294967295"/>
          </p:nvPr>
        </p:nvSpPr>
        <p:spPr>
          <a:xfrm>
            <a:off x="0" y="2032000"/>
            <a:ext cx="7886700" cy="34575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0" i="0" u="none" strike="noStrike" kern="0" cap="none" spc="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答案：</a:t>
            </a:r>
            <a:r>
              <a:rPr lang="en-US" altLang="zh-CN" sz="2400" b="0" i="0" u="none" strike="noStrike" kern="0" cap="none" spc="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0" i="0" u="none" strike="noStrike" kern="0" cap="none" spc="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【解析】中国不是进行太空探索的唯一国家，也包括美国，俄罗斯，①观点错误；题文中中国正式欢迎各国开展舱内外搭载实验等合作，体现了中国负责任的大国形象，坚持开放合作、互利共赢的理念，愿意与世界各国一道共同发展，②③观点正确；利用空间站并不是中国人实现飞天梦想的终点，只是一个新的征程，④观点错误，所以本题选择</a:t>
            </a:r>
            <a:r>
              <a:rPr lang="en-US" altLang="zh-CN" sz="2400" b="0" i="0" u="none" strike="noStrike" kern="0" cap="none" spc="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2400" b="0" i="0" u="none" strike="noStrike" kern="0" cap="none" spc="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答案。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"/>
          <p:cNvSpPr>
            <a:spLocks noGrp="1"/>
          </p:cNvSpPr>
          <p:nvPr>
            <p:ph type="title" idx="4294967295"/>
          </p:nvPr>
        </p:nvSpPr>
        <p:spPr>
          <a:xfrm>
            <a:off x="0" y="1130300"/>
            <a:ext cx="7886700" cy="762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  <a:sym typeface="黑体" panose="02010609060101010101" charset="-122"/>
              </a:rPr>
              <a:t>课</a:t>
            </a: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  <a:t>堂</a:t>
            </a: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  <a:sym typeface="黑体" panose="02010609060101010101" charset="-122"/>
              </a:rPr>
              <a:t>训练</a:t>
            </a: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  <a:t/>
            </a:r>
            <a:br>
              <a:rPr lang="zh-CN" altLang="en-US" sz="3300" b="1" i="0" u="none" strike="noStrike" kern="0" cap="none" spc="0" baseline="0">
                <a:solidFill>
                  <a:srgbClr val="FF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</a:rPr>
            </a:br>
            <a:endParaRPr lang="zh-CN" altLang="en-US" sz="3300" b="1" i="0" u="none" strike="noStrike" kern="0" cap="none" spc="0" baseline="0">
              <a:solidFill>
                <a:srgbClr val="FF0000"/>
              </a:solidFill>
              <a:latin typeface="微软雅黑" panose="020B0503020204020204" pitchFamily="-128" charset="-122"/>
              <a:ea typeface="微软雅黑" panose="020B0503020204020204" pitchFamily="-128" charset="-122"/>
              <a:cs typeface="Arial" panose="020B0604020202020204" pitchFamily="34" charset="0"/>
            </a:endParaRPr>
          </a:p>
        </p:txBody>
      </p:sp>
      <p:sp>
        <p:nvSpPr>
          <p:cNvPr id="81" name="文本框"/>
          <p:cNvSpPr>
            <a:spLocks noGrp="1"/>
          </p:cNvSpPr>
          <p:nvPr>
            <p:ph type="body" idx="4294967295"/>
          </p:nvPr>
        </p:nvSpPr>
        <p:spPr>
          <a:xfrm>
            <a:off x="0" y="1784350"/>
            <a:ext cx="8716963" cy="38957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、小青蛙说：“我早就说过，这世 界并不大”。这是因为  （      ）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小青蛙依然孤陋寡闻，目光短浅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小青蛙现在走南闯北，见多识广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今天，地球已经变成了“地球村”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大凡坐井观天的人必然狂妄自大</a:t>
            </a:r>
          </a:p>
        </p:txBody>
      </p:sp>
      <p:pic>
        <p:nvPicPr>
          <p:cNvPr id="82" name="图片" descr="IMG_25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46900" y="2349951"/>
            <a:ext cx="2537591" cy="336923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83" name="矩形"/>
          <p:cNvSpPr/>
          <p:nvPr/>
        </p:nvSpPr>
        <p:spPr>
          <a:xfrm>
            <a:off x="775181" y="2165738"/>
            <a:ext cx="700087" cy="5302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3000" b="0" i="0" u="none" strike="noStrike" kern="1200" cap="none" spc="0" baseline="0">
                <a:solidFill>
                  <a:srgbClr val="78090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endParaRPr lang="zh-CN" altLang="en-US" sz="3000" b="0" i="0" u="none" strike="noStrike" kern="1200" cap="none" spc="0" baseline="0">
              <a:solidFill>
                <a:srgbClr val="780906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文本框"/>
          <p:cNvSpPr>
            <a:spLocks noGrp="1"/>
          </p:cNvSpPr>
          <p:nvPr>
            <p:ph type="body" idx="4294967295"/>
          </p:nvPr>
        </p:nvSpPr>
        <p:spPr>
          <a:xfrm>
            <a:off x="0" y="1214438"/>
            <a:ext cx="8193088" cy="427513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、交往的便捷为人们提供了全球性的活动舞台，交往（        ）</a:t>
            </a:r>
            <a:endParaRPr lang="en-US" altLang="zh-CN" sz="2400" b="1" i="0" u="none" strike="noStrike" kern="0" cap="none" spc="0" baseline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①开阔了人们的眼界</a:t>
            </a:r>
            <a:endParaRPr lang="en-US" altLang="zh-CN" sz="2400" b="1" i="0" u="none" strike="noStrike" kern="0" cap="none" spc="0" baseline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②丰富了人们的阅历</a:t>
            </a:r>
            <a:endParaRPr lang="en-US" altLang="zh-CN" sz="2400" b="1" i="0" u="none" strike="noStrike" kern="0" cap="none" spc="0" baseline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③决定了人们的成功</a:t>
            </a:r>
            <a:endParaRPr lang="en-US" altLang="zh-CN" sz="2400" b="1" i="0" u="none" strike="noStrike" kern="0" cap="none" spc="0" baseline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④增长了人们的智慧</a:t>
            </a:r>
            <a:endParaRPr lang="en-US" altLang="zh-CN" sz="2400" b="1" i="0" u="none" strike="noStrike" kern="0" cap="none" spc="0" baseline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A </a:t>
            </a: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</a:t>
            </a:r>
            <a:r>
              <a:rPr lang="en-US" altLang="zh-CN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①②③  </a:t>
            </a:r>
            <a:r>
              <a:rPr lang="en-US" altLang="zh-CN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．①②④</a:t>
            </a:r>
            <a:endParaRPr lang="en-US" altLang="zh-CN" sz="2400" b="1" i="0" u="none" strike="noStrike" kern="0" cap="none" spc="0" baseline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．②③④  </a:t>
            </a:r>
            <a:r>
              <a:rPr lang="en-US" altLang="zh-CN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．①②③④</a:t>
            </a:r>
          </a:p>
        </p:txBody>
      </p:sp>
      <p:sp>
        <p:nvSpPr>
          <p:cNvPr id="85" name="矩形"/>
          <p:cNvSpPr/>
          <p:nvPr/>
        </p:nvSpPr>
        <p:spPr>
          <a:xfrm>
            <a:off x="1027586" y="1599002"/>
            <a:ext cx="700088" cy="5302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3000" b="0" i="0" u="none" strike="noStrike" kern="1200" cap="none" spc="0" baseline="0">
                <a:solidFill>
                  <a:srgbClr val="78090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endParaRPr lang="zh-CN" altLang="en-US" sz="3000" b="0" i="0" u="none" strike="noStrike" kern="1200" cap="none" spc="0" baseline="0">
              <a:solidFill>
                <a:srgbClr val="780906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文本框"/>
          <p:cNvSpPr>
            <a:spLocks noGrp="1"/>
          </p:cNvSpPr>
          <p:nvPr>
            <p:ph type="body" idx="4294967295"/>
          </p:nvPr>
        </p:nvSpPr>
        <p:spPr>
          <a:xfrm>
            <a:off x="0" y="1068388"/>
            <a:ext cx="8659813" cy="47291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、下边的漫画中，美国国名的第一个字母“</a:t>
            </a: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U”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字就像一块巨大的磁铁，吸附了无数的钞票。这幅漫画的寓意是（       ）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    A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．经济全球化只能让发达国家从中得到好处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．美国正在对全世界进行赤裸裸的经济掠夺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．世界各国的资金全部都流到经济强国美国</a:t>
            </a:r>
            <a:endParaRPr lang="en-US" altLang="zh-CN" sz="2400" b="0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en-US" sz="2400" b="0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．经济全球化对发展中国家是机遇更是挑战</a:t>
            </a:r>
          </a:p>
        </p:txBody>
      </p:sp>
      <p:pic>
        <p:nvPicPr>
          <p:cNvPr id="87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380" y="1941830"/>
            <a:ext cx="2956560" cy="17799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88" name="矩形"/>
          <p:cNvSpPr/>
          <p:nvPr/>
        </p:nvSpPr>
        <p:spPr>
          <a:xfrm>
            <a:off x="7817421" y="1479943"/>
            <a:ext cx="700087" cy="5302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3000" b="0" i="0" u="none" strike="noStrike" kern="1200" cap="none" spc="0" baseline="0">
                <a:solidFill>
                  <a:srgbClr val="78090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endParaRPr lang="zh-CN" altLang="en-US" sz="3000" b="0" i="0" u="none" strike="noStrike" kern="1200" cap="none" spc="0" baseline="0">
              <a:solidFill>
                <a:srgbClr val="780906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"/>
          <p:cNvSpPr>
            <a:spLocks noGrp="1"/>
          </p:cNvSpPr>
          <p:nvPr>
            <p:ph type="body" idx="4294967295"/>
          </p:nvPr>
        </p:nvSpPr>
        <p:spPr>
          <a:xfrm>
            <a:off x="0" y="1376363"/>
            <a:ext cx="8221663" cy="411321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、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2018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年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7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5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日下午，两艘载有中国游客的游船在泰国普吉岛发生沉船事故，多名中国游客下落不明。截至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7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7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日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20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时，普吉岛沉船事故遇难者人数上升至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41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人，失联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15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人。噩耗传来，举国悲痛，这场突如其来的灾难牵动着无数人的心。人们通过电视、网络对救援进展都能够及时了解，这主要得益于（     ）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现代科技的发展和进步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现代交通工具的日益发达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人类对速度的不懈追求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人类对网络的信任</a:t>
            </a:r>
          </a:p>
        </p:txBody>
      </p:sp>
      <p:sp>
        <p:nvSpPr>
          <p:cNvPr id="90" name="矩形"/>
          <p:cNvSpPr/>
          <p:nvPr/>
        </p:nvSpPr>
        <p:spPr>
          <a:xfrm>
            <a:off x="4437055" y="3258326"/>
            <a:ext cx="700087" cy="5302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3000" b="0" i="0" u="none" strike="noStrike" kern="1200" cap="none" spc="0" baseline="0">
                <a:solidFill>
                  <a:srgbClr val="78090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endParaRPr lang="zh-CN" altLang="en-US" sz="3000" b="0" i="0" u="none" strike="noStrike" kern="1200" cap="none" spc="0" baseline="0">
              <a:solidFill>
                <a:srgbClr val="780906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"/>
          <p:cNvSpPr>
            <a:spLocks noGrp="1"/>
          </p:cNvSpPr>
          <p:nvPr>
            <p:ph type="body" idx="4294967295"/>
          </p:nvPr>
        </p:nvSpPr>
        <p:spPr>
          <a:xfrm>
            <a:off x="0" y="1171575"/>
            <a:ext cx="8294688" cy="4318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5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、交往的增多使世界各地的人民（       ）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①加深了相互间的理解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②减少了因闭塞、交流困难而导致的摩擦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③使得一些地域性的事物成为国际性的事物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④实现了永久的和平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A 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 ①②③  B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．①②④</a:t>
            </a:r>
            <a:endParaRPr lang="en-US" altLang="zh-CN" sz="2400" b="1" i="0" u="none" strike="noStrike" kern="0" cap="none" spc="0" baseline="0">
              <a:solidFill>
                <a:srgbClr val="0D087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．②③④  </a:t>
            </a:r>
            <a:r>
              <a:rPr lang="en-US" altLang="zh-CN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en-US" sz="2400" b="1" i="0" u="none" strike="noStrike" kern="0" cap="none" spc="0" baseline="0">
                <a:solidFill>
                  <a:srgbClr val="0D087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．①②③④</a:t>
            </a:r>
          </a:p>
        </p:txBody>
      </p:sp>
      <p:sp>
        <p:nvSpPr>
          <p:cNvPr id="92" name="矩形"/>
          <p:cNvSpPr/>
          <p:nvPr/>
        </p:nvSpPr>
        <p:spPr>
          <a:xfrm>
            <a:off x="5291117" y="1090612"/>
            <a:ext cx="700088" cy="5302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3000" b="0" i="0" u="none" strike="noStrike" kern="1200" cap="none" spc="0" baseline="0">
                <a:solidFill>
                  <a:srgbClr val="78090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endParaRPr lang="zh-CN" altLang="en-US" sz="3000" b="0" i="0" u="none" strike="noStrike" kern="1200" cap="none" spc="0" baseline="0">
              <a:solidFill>
                <a:srgbClr val="780906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"/>
          <p:cNvSpPr>
            <a:spLocks noGrp="1"/>
          </p:cNvSpPr>
          <p:nvPr>
            <p:ph type="body" idx="4294967295"/>
          </p:nvPr>
        </p:nvSpPr>
        <p:spPr>
          <a:xfrm>
            <a:off x="0" y="1330325"/>
            <a:ext cx="7886700" cy="41592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6</a:t>
            </a: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、上海合作组织青岛峰会</a:t>
            </a:r>
            <a:r>
              <a:rPr lang="en-US" altLang="zh-CN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2018</a:t>
            </a: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年</a:t>
            </a:r>
            <a:r>
              <a:rPr lang="en-US" altLang="zh-CN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6</a:t>
            </a: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9</a:t>
            </a: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日至</a:t>
            </a:r>
            <a:r>
              <a:rPr lang="en-US" altLang="zh-CN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sz="2400" b="1" i="0" u="none" strike="noStrike" kern="0" cap="none" spc="0" baseline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日在山东青岛召开。习近平主席说，我们一致指出，经济全球化和区域一体化是大势所趋。各方将维护世界贸易组织规则的权威性和有效性，巩固开放、包容、透明、非歧视、以规则为基础的多边贸易体制，反对任何形式的贸易保护主义。据此回答：</a:t>
            </a:r>
            <a:endParaRPr lang="en-US" altLang="zh-CN" sz="2400" b="1" i="0" u="none" strike="noStrike" kern="0" cap="none" spc="0" baseline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400" b="1" i="0" u="none" strike="noStrike" kern="0" cap="none" spc="0" baseline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2400" b="1" i="0" u="none" strike="noStrike" kern="0" cap="none" spc="0" baseline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）当今世界经济发展的主要特点是什么？</a:t>
            </a:r>
            <a:endParaRPr lang="en-US" altLang="zh-CN" sz="2400" b="1" i="0" u="none" strike="noStrike" kern="0" cap="none" spc="0" baseline="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400" b="1" i="0" u="none" strike="noStrike" kern="0" cap="none" spc="0" baseline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2400" b="1" i="0" u="none" strike="noStrike" kern="0" cap="none" spc="0" baseline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）如何看待世界经济全球化趋势？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文本框"/>
          <p:cNvSpPr>
            <a:spLocks noGrp="1"/>
          </p:cNvSpPr>
          <p:nvPr>
            <p:ph type="title" idx="4294967295"/>
          </p:nvPr>
        </p:nvSpPr>
        <p:spPr>
          <a:xfrm>
            <a:off x="0" y="636588"/>
            <a:ext cx="7886700" cy="762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1" i="0" u="none" strike="noStrike" kern="0" cap="none" spc="0" baseline="0">
                <a:solidFill>
                  <a:srgbClr val="C00000"/>
                </a:solidFill>
                <a:latin typeface="微软雅黑" panose="020B0503020204020204" pitchFamily="-128" charset="-122"/>
                <a:ea typeface="微软雅黑" panose="020B0503020204020204" pitchFamily="-128" charset="-122"/>
                <a:cs typeface="Arial" panose="020B0604020202020204" pitchFamily="34" charset="0"/>
                <a:sym typeface="黑体" panose="02010609060101010101" charset="-122"/>
              </a:rPr>
              <a:t>学习目标</a:t>
            </a:r>
            <a:r>
              <a:rPr lang="zh-CN" altLang="en-US" sz="3300" b="0" i="0" u="none" strike="noStrike" kern="0" cap="none" spc="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/>
            </a:r>
            <a:br>
              <a:rPr lang="zh-CN" altLang="en-US" sz="3300" b="0" i="0" u="none" strike="noStrike" kern="0" cap="none" spc="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</a:br>
            <a:endParaRPr lang="zh-CN" altLang="en-US" sz="3300" b="0" i="0" u="none" strike="noStrike" kern="0" cap="none" spc="0" baseline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7" name="文本框"/>
          <p:cNvSpPr>
            <a:spLocks noGrp="1"/>
          </p:cNvSpPr>
          <p:nvPr>
            <p:ph type="body" idx="4294967295"/>
          </p:nvPr>
        </p:nvSpPr>
        <p:spPr>
          <a:xfrm>
            <a:off x="0" y="1397000"/>
            <a:ext cx="7886700" cy="34575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1.</a:t>
            </a:r>
            <a:r>
              <a:rPr lang="zh-CN" altLang="en-US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了解地球变“小”的重要原因。交通工具，通讯工具的飞速发展也是地球变“小”的重要原因。 </a:t>
            </a:r>
            <a:endParaRPr lang="en-US" altLang="zh-CN" b="1" i="0" u="none" strike="noStrike" kern="0" cap="none" spc="0" baseline="0">
              <a:solidFill>
                <a:srgbClr val="7030A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2.</a:t>
            </a:r>
            <a:r>
              <a:rPr lang="zh-CN" altLang="en-US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理解交往便捷的意义。</a:t>
            </a:r>
            <a:endParaRPr lang="en-US" altLang="zh-CN" b="1" i="0" u="none" strike="noStrike" kern="0" cap="none" spc="0" baseline="0">
              <a:solidFill>
                <a:srgbClr val="7030A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3.</a:t>
            </a:r>
            <a:r>
              <a:rPr lang="zh-CN" altLang="en-US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初步认识全球化，知道各国经济你中有我，我中有你，形成相互依存的“地球村”生活。</a:t>
            </a:r>
            <a:endParaRPr lang="en-US" altLang="zh-CN" b="1" i="0" u="none" strike="noStrike" kern="0" cap="none" spc="0" baseline="0">
              <a:solidFill>
                <a:srgbClr val="7030A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en-US" altLang="zh-CN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4.</a:t>
            </a:r>
            <a:r>
              <a:rPr lang="zh-CN" altLang="en-US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学会做合格的“地球村” 村民。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文本框"/>
          <p:cNvSpPr>
            <a:spLocks noGrp="1"/>
          </p:cNvSpPr>
          <p:nvPr>
            <p:ph type="title" idx="4294967295"/>
          </p:nvPr>
        </p:nvSpPr>
        <p:spPr>
          <a:xfrm>
            <a:off x="0" y="1130300"/>
            <a:ext cx="7886700" cy="762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0" i="0" u="none" strike="noStrike" kern="0" cap="none" spc="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lang="zh-CN" altLang="en-US" sz="3300" b="0" i="0" u="none" strike="noStrike" kern="0" cap="none" spc="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</a:br>
            <a:endParaRPr lang="zh-CN" altLang="en-US" sz="3300" b="0" i="0" u="none" strike="noStrike" kern="0" cap="none" spc="0" baseline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5" name="文本框"/>
          <p:cNvSpPr>
            <a:spLocks noGrp="1"/>
          </p:cNvSpPr>
          <p:nvPr>
            <p:ph type="body" idx="4294967295"/>
          </p:nvPr>
        </p:nvSpPr>
        <p:spPr>
          <a:xfrm>
            <a:off x="0" y="2032000"/>
            <a:ext cx="7886700" cy="34575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/>
          <a:lstStyle/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0" i="0" u="none" strike="noStrike" kern="0" cap="none" spc="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400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2400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）世界经济日益呈现出全球化的发展趋势</a:t>
            </a:r>
            <a:endParaRPr lang="en-US" altLang="zh-CN" sz="2400" b="1" i="0" u="none" strike="noStrike" kern="0" cap="none" spc="0" baseline="0">
              <a:solidFill>
                <a:srgbClr val="7030A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Q"/>
            </a:pPr>
            <a:r>
              <a:rPr lang="zh-CN" altLang="en-US" sz="2400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400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2400" b="1" i="0" u="none" strike="noStrike" kern="0" cap="none" spc="0" baseline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Arial" panose="020B0604020202020204" pitchFamily="34" charset="0"/>
              </a:rPr>
              <a:t>）随着科学技术的进步、国际贸易的发展，各国之家的经济合作越来越多，世界各地之间的经济联系越来越密切，促进了经济全球化趋势的形成。经济全球化使得许多国家在分工协作中获得经济利益，同时，也会拉大国与国之间的发展差距。</a:t>
            </a:r>
            <a:endParaRPr lang="en-US" altLang="zh-CN" sz="2400" b="1" i="0" u="none" strike="noStrike" kern="0" cap="none" spc="0" baseline="0">
              <a:solidFill>
                <a:srgbClr val="7030A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66725" indent="-466725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endParaRPr lang="zh-CN" altLang="en-US" sz="2400" b="1" i="0" u="none" strike="noStrike" kern="0" cap="none" spc="0" baseline="0">
              <a:solidFill>
                <a:srgbClr val="7030A0"/>
              </a:solidFill>
              <a:latin typeface="Times New Roman" panose="020206030504050203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"/>
          <p:cNvSpPr>
            <a:spLocks noGrp="1"/>
          </p:cNvSpPr>
          <p:nvPr/>
        </p:nvSpPr>
        <p:spPr>
          <a:xfrm>
            <a:off x="738505" y="2656363"/>
            <a:ext cx="7886700" cy="7608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>
            <a:lvl1pPr marL="0" indent="0" algn="ctr" defTabSz="914400" fontAlgn="b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300" b="1" i="0" u="none" strike="noStrike" kern="0" cap="none" spc="0" baseline="0">
                <a:solidFill>
                  <a:srgbClr val="FF0000"/>
                </a:solidFill>
                <a:cs typeface="Arial" panose="020B0604020202020204" pitchFamily="34" charset="0"/>
              </a:rPr>
              <a:t>        </a:t>
            </a: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cs typeface="Arial" panose="020B0604020202020204" pitchFamily="34" charset="0"/>
              </a:rPr>
              <a:t>自主预习教材</a:t>
            </a:r>
            <a:r>
              <a:rPr lang="en-US" altLang="zh-CN" sz="3300" b="1" i="0" u="none" strike="noStrike" kern="0" cap="none" spc="0" baseline="0">
                <a:solidFill>
                  <a:srgbClr val="FF0000"/>
                </a:solidFill>
                <a:cs typeface="Arial" panose="020B0604020202020204" pitchFamily="34" charset="0"/>
              </a:rPr>
              <a:t>2-9</a:t>
            </a: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cs typeface="Arial" panose="020B0604020202020204" pitchFamily="34" charset="0"/>
              </a:rPr>
              <a:t>页的相关内容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3300" b="1" i="0" u="none" strike="noStrike" kern="0" cap="none" spc="0" baseline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cs typeface="Arial" panose="020B0604020202020204" pitchFamily="34" charset="0"/>
              </a:rPr>
              <a:t>                       思考：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3300" b="1" i="0" u="none" strike="noStrike" kern="0" cap="none" spc="0" baseline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1" i="0" u="none" strike="noStrike" kern="0" cap="none" spc="0" baseline="0">
                <a:solidFill>
                  <a:srgbClr val="FF0000"/>
                </a:solidFill>
                <a:cs typeface="Arial" panose="020B0604020202020204" pitchFamily="34" charset="0"/>
              </a:rPr>
              <a:t>   1.地球变“小”了的原因有哪些？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1" ker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2.交往的便捷有什么意义？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300" b="1" ker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3.</a:t>
            </a:r>
            <a:r>
              <a:rPr lang="zh-CN" altLang="en-US" sz="3300" b="1" ker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怎样认识“相互依存的经济生活”？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300" b="1" ker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4.</a:t>
            </a:r>
            <a:r>
              <a:rPr lang="zh-CN" altLang="en-US" sz="3300" b="1" ker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当今世界经济发展的总趋势是什么？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300" b="1" ker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</a:t>
            </a:r>
            <a:r>
              <a:rPr lang="en-US" altLang="zh-CN" sz="3300" b="1" ker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5.</a:t>
            </a:r>
            <a:r>
              <a:rPr lang="zh-CN" altLang="en-US" sz="3300" b="1" ker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经济全球化的发展趋势对我国经济发展有什么启示？</a:t>
            </a:r>
            <a:endParaRPr lang="zh-CN" altLang="en-US" sz="3300" b="1" i="0" u="none" strike="noStrike" kern="0" cap="none" spc="0" baseline="0">
              <a:solidFill>
                <a:srgbClr val="FF0000"/>
              </a:solidFill>
              <a:latin typeface="微软雅黑" panose="020B0503020204020204" pitchFamily="-128" charset="-122"/>
              <a:ea typeface="微软雅黑" panose="020B0503020204020204" pitchFamily="-128" charset="-122"/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3300" b="1" i="0" u="none" strike="noStrike" kern="0" cap="none" spc="0" baseline="0">
              <a:solidFill>
                <a:srgbClr val="FF0000"/>
              </a:solidFill>
              <a:latin typeface="微软雅黑" panose="020B0503020204020204" pitchFamily="-128" charset="-122"/>
              <a:ea typeface="微软雅黑" panose="020B0503020204020204" pitchFamily="-128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74" name="组合 84"/>
          <p:cNvGrpSpPr/>
          <p:nvPr/>
        </p:nvGrpSpPr>
        <p:grpSpPr>
          <a:xfrm>
            <a:off x="129420" y="58420"/>
            <a:ext cx="8678992" cy="6708775"/>
            <a:chOff x="929" y="1190"/>
            <a:chExt cx="9207" cy="8062"/>
          </a:xfrm>
        </p:grpSpPr>
        <p:pic>
          <p:nvPicPr>
            <p:cNvPr id="6860" name="图片 8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4" y="1190"/>
              <a:ext cx="6902" cy="39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1" name="图片 8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9" y="5171"/>
              <a:ext cx="897" cy="26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2" name="图片 8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29" y="1977"/>
              <a:ext cx="3572" cy="2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3" name="图片 8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9" y="2203"/>
              <a:ext cx="716" cy="4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4" name="图片 8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86" y="2203"/>
              <a:ext cx="716" cy="4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5" name="图片 9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40" y="2529"/>
              <a:ext cx="2151" cy="1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6" name="图片 9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52" y="2111"/>
              <a:ext cx="2375" cy="4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7" name="图片 9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381" y="3224"/>
              <a:ext cx="854" cy="8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8" name="图片 9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235" y="3529"/>
              <a:ext cx="1834" cy="2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9" name="图片 9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016" y="3529"/>
              <a:ext cx="219" cy="2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70" name="任意多边形 95"/>
            <p:cNvSpPr/>
            <p:nvPr/>
          </p:nvSpPr>
          <p:spPr>
            <a:xfrm>
              <a:off x="1176" y="5072"/>
              <a:ext cx="8079" cy="4143"/>
            </a:xfrm>
            <a:custGeom>
              <a:avLst/>
              <a:gdLst/>
              <a:ahLst/>
              <a:cxnLst/>
              <a:rect l="0" t="0" r="0" b="0"/>
              <a:pathLst>
                <a:path w="8079" h="4143">
                  <a:moveTo>
                    <a:pt x="7909" y="0"/>
                  </a:moveTo>
                  <a:lnTo>
                    <a:pt x="170" y="0"/>
                  </a:lnTo>
                  <a:lnTo>
                    <a:pt x="72" y="2"/>
                  </a:lnTo>
                  <a:lnTo>
                    <a:pt x="22" y="21"/>
                  </a:lnTo>
                  <a:lnTo>
                    <a:pt x="3" y="72"/>
                  </a:lnTo>
                  <a:lnTo>
                    <a:pt x="0" y="170"/>
                  </a:lnTo>
                  <a:lnTo>
                    <a:pt x="0" y="3973"/>
                  </a:lnTo>
                  <a:lnTo>
                    <a:pt x="3" y="4071"/>
                  </a:lnTo>
                  <a:lnTo>
                    <a:pt x="22" y="4121"/>
                  </a:lnTo>
                  <a:lnTo>
                    <a:pt x="72" y="4140"/>
                  </a:lnTo>
                  <a:lnTo>
                    <a:pt x="170" y="4143"/>
                  </a:lnTo>
                  <a:lnTo>
                    <a:pt x="7909" y="4143"/>
                  </a:lnTo>
                  <a:lnTo>
                    <a:pt x="8007" y="4140"/>
                  </a:lnTo>
                  <a:lnTo>
                    <a:pt x="8058" y="4121"/>
                  </a:lnTo>
                  <a:lnTo>
                    <a:pt x="8076" y="4071"/>
                  </a:lnTo>
                  <a:lnTo>
                    <a:pt x="8079" y="3973"/>
                  </a:lnTo>
                  <a:lnTo>
                    <a:pt x="8079" y="170"/>
                  </a:lnTo>
                  <a:lnTo>
                    <a:pt x="8076" y="72"/>
                  </a:lnTo>
                  <a:lnTo>
                    <a:pt x="8058" y="21"/>
                  </a:lnTo>
                  <a:lnTo>
                    <a:pt x="8007" y="2"/>
                  </a:lnTo>
                  <a:lnTo>
                    <a:pt x="7909" y="0"/>
                  </a:lnTo>
                  <a:close/>
                </a:path>
              </a:pathLst>
            </a:custGeom>
            <a:solidFill>
              <a:srgbClr val="FEEFE8"/>
            </a:solidFill>
            <a:ln w="9525">
              <a:noFill/>
            </a:ln>
          </p:spPr>
        </p:sp>
        <p:sp>
          <p:nvSpPr>
            <p:cNvPr id="6871" name="任意多边形 96"/>
            <p:cNvSpPr/>
            <p:nvPr/>
          </p:nvSpPr>
          <p:spPr>
            <a:xfrm>
              <a:off x="1133" y="5028"/>
              <a:ext cx="8164" cy="4224"/>
            </a:xfrm>
            <a:custGeom>
              <a:avLst/>
              <a:gdLst/>
              <a:ahLst/>
              <a:cxnLst/>
              <a:rect l="0" t="0" r="0" b="0"/>
              <a:pathLst>
                <a:path w="8164" h="4224">
                  <a:moveTo>
                    <a:pt x="85" y="4064"/>
                  </a:moveTo>
                  <a:lnTo>
                    <a:pt x="80" y="4053"/>
                  </a:lnTo>
                  <a:lnTo>
                    <a:pt x="65" y="4037"/>
                  </a:lnTo>
                  <a:lnTo>
                    <a:pt x="54" y="4033"/>
                  </a:lnTo>
                  <a:lnTo>
                    <a:pt x="31" y="4033"/>
                  </a:lnTo>
                  <a:lnTo>
                    <a:pt x="20" y="4037"/>
                  </a:lnTo>
                  <a:lnTo>
                    <a:pt x="4" y="4053"/>
                  </a:lnTo>
                  <a:lnTo>
                    <a:pt x="0" y="4064"/>
                  </a:lnTo>
                  <a:lnTo>
                    <a:pt x="0" y="4087"/>
                  </a:lnTo>
                  <a:lnTo>
                    <a:pt x="4" y="4098"/>
                  </a:lnTo>
                  <a:lnTo>
                    <a:pt x="20" y="4113"/>
                  </a:lnTo>
                  <a:lnTo>
                    <a:pt x="31" y="4118"/>
                  </a:lnTo>
                  <a:lnTo>
                    <a:pt x="54" y="4118"/>
                  </a:lnTo>
                  <a:lnTo>
                    <a:pt x="65" y="4113"/>
                  </a:lnTo>
                  <a:lnTo>
                    <a:pt x="80" y="4098"/>
                  </a:lnTo>
                  <a:lnTo>
                    <a:pt x="85" y="4087"/>
                  </a:lnTo>
                  <a:lnTo>
                    <a:pt x="85" y="4064"/>
                  </a:lnTo>
                  <a:moveTo>
                    <a:pt x="85" y="3907"/>
                  </a:moveTo>
                  <a:lnTo>
                    <a:pt x="82" y="3891"/>
                  </a:lnTo>
                  <a:lnTo>
                    <a:pt x="72" y="3877"/>
                  </a:lnTo>
                  <a:lnTo>
                    <a:pt x="59" y="3868"/>
                  </a:lnTo>
                  <a:lnTo>
                    <a:pt x="42" y="3865"/>
                  </a:lnTo>
                  <a:lnTo>
                    <a:pt x="26" y="3868"/>
                  </a:lnTo>
                  <a:lnTo>
                    <a:pt x="12" y="3877"/>
                  </a:lnTo>
                  <a:lnTo>
                    <a:pt x="3" y="3891"/>
                  </a:lnTo>
                  <a:lnTo>
                    <a:pt x="0" y="3907"/>
                  </a:lnTo>
                  <a:lnTo>
                    <a:pt x="3" y="3924"/>
                  </a:lnTo>
                  <a:lnTo>
                    <a:pt x="12" y="3938"/>
                  </a:lnTo>
                  <a:lnTo>
                    <a:pt x="26" y="3947"/>
                  </a:lnTo>
                  <a:lnTo>
                    <a:pt x="42" y="3950"/>
                  </a:lnTo>
                  <a:lnTo>
                    <a:pt x="59" y="3947"/>
                  </a:lnTo>
                  <a:lnTo>
                    <a:pt x="72" y="3938"/>
                  </a:lnTo>
                  <a:lnTo>
                    <a:pt x="82" y="3924"/>
                  </a:lnTo>
                  <a:lnTo>
                    <a:pt x="85" y="3907"/>
                  </a:lnTo>
                  <a:moveTo>
                    <a:pt x="85" y="3739"/>
                  </a:moveTo>
                  <a:lnTo>
                    <a:pt x="82" y="3723"/>
                  </a:lnTo>
                  <a:lnTo>
                    <a:pt x="72" y="3709"/>
                  </a:lnTo>
                  <a:lnTo>
                    <a:pt x="59" y="3700"/>
                  </a:lnTo>
                  <a:lnTo>
                    <a:pt x="42" y="3697"/>
                  </a:lnTo>
                  <a:lnTo>
                    <a:pt x="26" y="3700"/>
                  </a:lnTo>
                  <a:lnTo>
                    <a:pt x="12" y="3709"/>
                  </a:lnTo>
                  <a:lnTo>
                    <a:pt x="3" y="3723"/>
                  </a:lnTo>
                  <a:lnTo>
                    <a:pt x="0" y="3739"/>
                  </a:lnTo>
                  <a:lnTo>
                    <a:pt x="3" y="3756"/>
                  </a:lnTo>
                  <a:lnTo>
                    <a:pt x="12" y="3770"/>
                  </a:lnTo>
                  <a:lnTo>
                    <a:pt x="26" y="3779"/>
                  </a:lnTo>
                  <a:lnTo>
                    <a:pt x="42" y="3782"/>
                  </a:lnTo>
                  <a:lnTo>
                    <a:pt x="59" y="3779"/>
                  </a:lnTo>
                  <a:lnTo>
                    <a:pt x="72" y="3770"/>
                  </a:lnTo>
                  <a:lnTo>
                    <a:pt x="82" y="3756"/>
                  </a:lnTo>
                  <a:lnTo>
                    <a:pt x="85" y="3739"/>
                  </a:lnTo>
                  <a:moveTo>
                    <a:pt x="85" y="3572"/>
                  </a:moveTo>
                  <a:lnTo>
                    <a:pt x="82" y="3555"/>
                  </a:lnTo>
                  <a:lnTo>
                    <a:pt x="72" y="3541"/>
                  </a:lnTo>
                  <a:lnTo>
                    <a:pt x="59" y="3532"/>
                  </a:lnTo>
                  <a:lnTo>
                    <a:pt x="42" y="3529"/>
                  </a:lnTo>
                  <a:lnTo>
                    <a:pt x="26" y="3532"/>
                  </a:lnTo>
                  <a:lnTo>
                    <a:pt x="12" y="3541"/>
                  </a:lnTo>
                  <a:lnTo>
                    <a:pt x="3" y="3555"/>
                  </a:lnTo>
                  <a:lnTo>
                    <a:pt x="0" y="3572"/>
                  </a:lnTo>
                  <a:lnTo>
                    <a:pt x="3" y="3588"/>
                  </a:lnTo>
                  <a:lnTo>
                    <a:pt x="12" y="3602"/>
                  </a:lnTo>
                  <a:lnTo>
                    <a:pt x="26" y="3611"/>
                  </a:lnTo>
                  <a:lnTo>
                    <a:pt x="42" y="3614"/>
                  </a:lnTo>
                  <a:lnTo>
                    <a:pt x="59" y="3611"/>
                  </a:lnTo>
                  <a:lnTo>
                    <a:pt x="72" y="3602"/>
                  </a:lnTo>
                  <a:lnTo>
                    <a:pt x="82" y="3588"/>
                  </a:lnTo>
                  <a:lnTo>
                    <a:pt x="85" y="3572"/>
                  </a:lnTo>
                  <a:moveTo>
                    <a:pt x="85" y="3404"/>
                  </a:moveTo>
                  <a:lnTo>
                    <a:pt x="82" y="3387"/>
                  </a:lnTo>
                  <a:lnTo>
                    <a:pt x="72" y="3373"/>
                  </a:lnTo>
                  <a:lnTo>
                    <a:pt x="59" y="3364"/>
                  </a:lnTo>
                  <a:lnTo>
                    <a:pt x="42" y="3361"/>
                  </a:lnTo>
                  <a:lnTo>
                    <a:pt x="26" y="3364"/>
                  </a:lnTo>
                  <a:lnTo>
                    <a:pt x="12" y="3373"/>
                  </a:lnTo>
                  <a:lnTo>
                    <a:pt x="3" y="3387"/>
                  </a:lnTo>
                  <a:lnTo>
                    <a:pt x="0" y="3404"/>
                  </a:lnTo>
                  <a:lnTo>
                    <a:pt x="3" y="3420"/>
                  </a:lnTo>
                  <a:lnTo>
                    <a:pt x="12" y="3434"/>
                  </a:lnTo>
                  <a:lnTo>
                    <a:pt x="26" y="3443"/>
                  </a:lnTo>
                  <a:lnTo>
                    <a:pt x="42" y="3446"/>
                  </a:lnTo>
                  <a:lnTo>
                    <a:pt x="59" y="3443"/>
                  </a:lnTo>
                  <a:lnTo>
                    <a:pt x="72" y="3434"/>
                  </a:lnTo>
                  <a:lnTo>
                    <a:pt x="82" y="3420"/>
                  </a:lnTo>
                  <a:lnTo>
                    <a:pt x="85" y="3404"/>
                  </a:lnTo>
                  <a:moveTo>
                    <a:pt x="85" y="3236"/>
                  </a:moveTo>
                  <a:lnTo>
                    <a:pt x="82" y="3219"/>
                  </a:lnTo>
                  <a:lnTo>
                    <a:pt x="72" y="3206"/>
                  </a:lnTo>
                  <a:lnTo>
                    <a:pt x="59" y="3196"/>
                  </a:lnTo>
                  <a:lnTo>
                    <a:pt x="42" y="3193"/>
                  </a:lnTo>
                  <a:lnTo>
                    <a:pt x="26" y="3196"/>
                  </a:lnTo>
                  <a:lnTo>
                    <a:pt x="12" y="3206"/>
                  </a:lnTo>
                  <a:lnTo>
                    <a:pt x="3" y="3219"/>
                  </a:lnTo>
                  <a:lnTo>
                    <a:pt x="0" y="3236"/>
                  </a:lnTo>
                  <a:lnTo>
                    <a:pt x="3" y="3252"/>
                  </a:lnTo>
                  <a:lnTo>
                    <a:pt x="12" y="3266"/>
                  </a:lnTo>
                  <a:lnTo>
                    <a:pt x="26" y="3275"/>
                  </a:lnTo>
                  <a:lnTo>
                    <a:pt x="42" y="3278"/>
                  </a:lnTo>
                  <a:lnTo>
                    <a:pt x="59" y="3275"/>
                  </a:lnTo>
                  <a:lnTo>
                    <a:pt x="72" y="3266"/>
                  </a:lnTo>
                  <a:lnTo>
                    <a:pt x="82" y="3252"/>
                  </a:lnTo>
                  <a:lnTo>
                    <a:pt x="85" y="3236"/>
                  </a:lnTo>
                  <a:moveTo>
                    <a:pt x="85" y="3068"/>
                  </a:moveTo>
                  <a:lnTo>
                    <a:pt x="82" y="3051"/>
                  </a:lnTo>
                  <a:lnTo>
                    <a:pt x="72" y="3038"/>
                  </a:lnTo>
                  <a:lnTo>
                    <a:pt x="59" y="3028"/>
                  </a:lnTo>
                  <a:lnTo>
                    <a:pt x="42" y="3025"/>
                  </a:lnTo>
                  <a:lnTo>
                    <a:pt x="26" y="3028"/>
                  </a:lnTo>
                  <a:lnTo>
                    <a:pt x="12" y="3038"/>
                  </a:lnTo>
                  <a:lnTo>
                    <a:pt x="3" y="3051"/>
                  </a:lnTo>
                  <a:lnTo>
                    <a:pt x="0" y="3068"/>
                  </a:lnTo>
                  <a:lnTo>
                    <a:pt x="3" y="3084"/>
                  </a:lnTo>
                  <a:lnTo>
                    <a:pt x="12" y="3098"/>
                  </a:lnTo>
                  <a:lnTo>
                    <a:pt x="26" y="3107"/>
                  </a:lnTo>
                  <a:lnTo>
                    <a:pt x="42" y="3110"/>
                  </a:lnTo>
                  <a:lnTo>
                    <a:pt x="59" y="3107"/>
                  </a:lnTo>
                  <a:lnTo>
                    <a:pt x="72" y="3098"/>
                  </a:lnTo>
                  <a:lnTo>
                    <a:pt x="82" y="3084"/>
                  </a:lnTo>
                  <a:lnTo>
                    <a:pt x="85" y="3068"/>
                  </a:lnTo>
                  <a:moveTo>
                    <a:pt x="85" y="2900"/>
                  </a:moveTo>
                  <a:lnTo>
                    <a:pt x="82" y="2883"/>
                  </a:lnTo>
                  <a:lnTo>
                    <a:pt x="72" y="2870"/>
                  </a:lnTo>
                  <a:lnTo>
                    <a:pt x="59" y="2860"/>
                  </a:lnTo>
                  <a:lnTo>
                    <a:pt x="42" y="2857"/>
                  </a:lnTo>
                  <a:lnTo>
                    <a:pt x="26" y="2860"/>
                  </a:lnTo>
                  <a:lnTo>
                    <a:pt x="12" y="2870"/>
                  </a:lnTo>
                  <a:lnTo>
                    <a:pt x="3" y="2883"/>
                  </a:lnTo>
                  <a:lnTo>
                    <a:pt x="0" y="2900"/>
                  </a:lnTo>
                  <a:lnTo>
                    <a:pt x="3" y="2916"/>
                  </a:lnTo>
                  <a:lnTo>
                    <a:pt x="12" y="2930"/>
                  </a:lnTo>
                  <a:lnTo>
                    <a:pt x="26" y="2939"/>
                  </a:lnTo>
                  <a:lnTo>
                    <a:pt x="42" y="2942"/>
                  </a:lnTo>
                  <a:lnTo>
                    <a:pt x="59" y="2939"/>
                  </a:lnTo>
                  <a:lnTo>
                    <a:pt x="72" y="2930"/>
                  </a:lnTo>
                  <a:lnTo>
                    <a:pt x="82" y="2916"/>
                  </a:lnTo>
                  <a:lnTo>
                    <a:pt x="85" y="2900"/>
                  </a:lnTo>
                  <a:moveTo>
                    <a:pt x="85" y="2732"/>
                  </a:moveTo>
                  <a:lnTo>
                    <a:pt x="82" y="2715"/>
                  </a:lnTo>
                  <a:lnTo>
                    <a:pt x="72" y="2702"/>
                  </a:lnTo>
                  <a:lnTo>
                    <a:pt x="59" y="2692"/>
                  </a:lnTo>
                  <a:lnTo>
                    <a:pt x="42" y="2689"/>
                  </a:lnTo>
                  <a:lnTo>
                    <a:pt x="26" y="2692"/>
                  </a:lnTo>
                  <a:lnTo>
                    <a:pt x="12" y="2702"/>
                  </a:lnTo>
                  <a:lnTo>
                    <a:pt x="3" y="2715"/>
                  </a:lnTo>
                  <a:lnTo>
                    <a:pt x="0" y="2732"/>
                  </a:lnTo>
                  <a:lnTo>
                    <a:pt x="3" y="2748"/>
                  </a:lnTo>
                  <a:lnTo>
                    <a:pt x="12" y="2762"/>
                  </a:lnTo>
                  <a:lnTo>
                    <a:pt x="26" y="2771"/>
                  </a:lnTo>
                  <a:lnTo>
                    <a:pt x="42" y="2774"/>
                  </a:lnTo>
                  <a:lnTo>
                    <a:pt x="59" y="2771"/>
                  </a:lnTo>
                  <a:lnTo>
                    <a:pt x="72" y="2762"/>
                  </a:lnTo>
                  <a:lnTo>
                    <a:pt x="82" y="2748"/>
                  </a:lnTo>
                  <a:lnTo>
                    <a:pt x="85" y="2732"/>
                  </a:lnTo>
                  <a:moveTo>
                    <a:pt x="85" y="2564"/>
                  </a:moveTo>
                  <a:lnTo>
                    <a:pt x="82" y="2547"/>
                  </a:lnTo>
                  <a:lnTo>
                    <a:pt x="72" y="2534"/>
                  </a:lnTo>
                  <a:lnTo>
                    <a:pt x="59" y="2525"/>
                  </a:lnTo>
                  <a:lnTo>
                    <a:pt x="42" y="2521"/>
                  </a:lnTo>
                  <a:lnTo>
                    <a:pt x="26" y="2525"/>
                  </a:lnTo>
                  <a:lnTo>
                    <a:pt x="12" y="2534"/>
                  </a:lnTo>
                  <a:lnTo>
                    <a:pt x="3" y="2547"/>
                  </a:lnTo>
                  <a:lnTo>
                    <a:pt x="0" y="2564"/>
                  </a:lnTo>
                  <a:lnTo>
                    <a:pt x="3" y="2580"/>
                  </a:lnTo>
                  <a:lnTo>
                    <a:pt x="12" y="2594"/>
                  </a:lnTo>
                  <a:lnTo>
                    <a:pt x="26" y="2603"/>
                  </a:lnTo>
                  <a:lnTo>
                    <a:pt x="42" y="2606"/>
                  </a:lnTo>
                  <a:lnTo>
                    <a:pt x="59" y="2603"/>
                  </a:lnTo>
                  <a:lnTo>
                    <a:pt x="72" y="2594"/>
                  </a:lnTo>
                  <a:lnTo>
                    <a:pt x="82" y="2580"/>
                  </a:lnTo>
                  <a:lnTo>
                    <a:pt x="85" y="2564"/>
                  </a:lnTo>
                  <a:moveTo>
                    <a:pt x="85" y="2396"/>
                  </a:moveTo>
                  <a:lnTo>
                    <a:pt x="82" y="2379"/>
                  </a:lnTo>
                  <a:lnTo>
                    <a:pt x="72" y="2366"/>
                  </a:lnTo>
                  <a:lnTo>
                    <a:pt x="59" y="2357"/>
                  </a:lnTo>
                  <a:lnTo>
                    <a:pt x="42" y="2353"/>
                  </a:lnTo>
                  <a:lnTo>
                    <a:pt x="26" y="2357"/>
                  </a:lnTo>
                  <a:lnTo>
                    <a:pt x="12" y="2366"/>
                  </a:lnTo>
                  <a:lnTo>
                    <a:pt x="3" y="2379"/>
                  </a:lnTo>
                  <a:lnTo>
                    <a:pt x="0" y="2396"/>
                  </a:lnTo>
                  <a:lnTo>
                    <a:pt x="3" y="2412"/>
                  </a:lnTo>
                  <a:lnTo>
                    <a:pt x="12" y="2426"/>
                  </a:lnTo>
                  <a:lnTo>
                    <a:pt x="26" y="2435"/>
                  </a:lnTo>
                  <a:lnTo>
                    <a:pt x="42" y="2438"/>
                  </a:lnTo>
                  <a:lnTo>
                    <a:pt x="59" y="2435"/>
                  </a:lnTo>
                  <a:lnTo>
                    <a:pt x="72" y="2426"/>
                  </a:lnTo>
                  <a:lnTo>
                    <a:pt x="82" y="2412"/>
                  </a:lnTo>
                  <a:lnTo>
                    <a:pt x="85" y="2396"/>
                  </a:lnTo>
                  <a:moveTo>
                    <a:pt x="85" y="2228"/>
                  </a:moveTo>
                  <a:lnTo>
                    <a:pt x="82" y="2211"/>
                  </a:lnTo>
                  <a:lnTo>
                    <a:pt x="72" y="2198"/>
                  </a:lnTo>
                  <a:lnTo>
                    <a:pt x="59" y="2189"/>
                  </a:lnTo>
                  <a:lnTo>
                    <a:pt x="42" y="2185"/>
                  </a:lnTo>
                  <a:lnTo>
                    <a:pt x="26" y="2189"/>
                  </a:lnTo>
                  <a:lnTo>
                    <a:pt x="12" y="2198"/>
                  </a:lnTo>
                  <a:lnTo>
                    <a:pt x="3" y="2211"/>
                  </a:lnTo>
                  <a:lnTo>
                    <a:pt x="0" y="2228"/>
                  </a:lnTo>
                  <a:lnTo>
                    <a:pt x="3" y="2244"/>
                  </a:lnTo>
                  <a:lnTo>
                    <a:pt x="12" y="2258"/>
                  </a:lnTo>
                  <a:lnTo>
                    <a:pt x="26" y="2267"/>
                  </a:lnTo>
                  <a:lnTo>
                    <a:pt x="42" y="2270"/>
                  </a:lnTo>
                  <a:lnTo>
                    <a:pt x="59" y="2267"/>
                  </a:lnTo>
                  <a:lnTo>
                    <a:pt x="72" y="2258"/>
                  </a:lnTo>
                  <a:lnTo>
                    <a:pt x="82" y="2244"/>
                  </a:lnTo>
                  <a:lnTo>
                    <a:pt x="85" y="2228"/>
                  </a:lnTo>
                  <a:moveTo>
                    <a:pt x="85" y="2060"/>
                  </a:moveTo>
                  <a:lnTo>
                    <a:pt x="82" y="2043"/>
                  </a:lnTo>
                  <a:lnTo>
                    <a:pt x="72" y="2030"/>
                  </a:lnTo>
                  <a:lnTo>
                    <a:pt x="59" y="2021"/>
                  </a:lnTo>
                  <a:lnTo>
                    <a:pt x="42" y="2017"/>
                  </a:lnTo>
                  <a:lnTo>
                    <a:pt x="26" y="2021"/>
                  </a:lnTo>
                  <a:lnTo>
                    <a:pt x="12" y="2030"/>
                  </a:lnTo>
                  <a:lnTo>
                    <a:pt x="3" y="2043"/>
                  </a:lnTo>
                  <a:lnTo>
                    <a:pt x="0" y="2060"/>
                  </a:lnTo>
                  <a:lnTo>
                    <a:pt x="3" y="2076"/>
                  </a:lnTo>
                  <a:lnTo>
                    <a:pt x="12" y="2090"/>
                  </a:lnTo>
                  <a:lnTo>
                    <a:pt x="26" y="2099"/>
                  </a:lnTo>
                  <a:lnTo>
                    <a:pt x="42" y="2102"/>
                  </a:lnTo>
                  <a:lnTo>
                    <a:pt x="59" y="2099"/>
                  </a:lnTo>
                  <a:lnTo>
                    <a:pt x="72" y="2090"/>
                  </a:lnTo>
                  <a:lnTo>
                    <a:pt x="82" y="2076"/>
                  </a:lnTo>
                  <a:lnTo>
                    <a:pt x="85" y="2060"/>
                  </a:lnTo>
                  <a:moveTo>
                    <a:pt x="85" y="1892"/>
                  </a:moveTo>
                  <a:lnTo>
                    <a:pt x="82" y="1875"/>
                  </a:lnTo>
                  <a:lnTo>
                    <a:pt x="72" y="1862"/>
                  </a:lnTo>
                  <a:lnTo>
                    <a:pt x="59" y="1853"/>
                  </a:lnTo>
                  <a:lnTo>
                    <a:pt x="42" y="1849"/>
                  </a:lnTo>
                  <a:lnTo>
                    <a:pt x="26" y="1853"/>
                  </a:lnTo>
                  <a:lnTo>
                    <a:pt x="12" y="1862"/>
                  </a:lnTo>
                  <a:lnTo>
                    <a:pt x="3" y="1875"/>
                  </a:lnTo>
                  <a:lnTo>
                    <a:pt x="0" y="1892"/>
                  </a:lnTo>
                  <a:lnTo>
                    <a:pt x="3" y="1908"/>
                  </a:lnTo>
                  <a:lnTo>
                    <a:pt x="12" y="1922"/>
                  </a:lnTo>
                  <a:lnTo>
                    <a:pt x="26" y="1931"/>
                  </a:lnTo>
                  <a:lnTo>
                    <a:pt x="42" y="1934"/>
                  </a:lnTo>
                  <a:lnTo>
                    <a:pt x="59" y="1931"/>
                  </a:lnTo>
                  <a:lnTo>
                    <a:pt x="72" y="1922"/>
                  </a:lnTo>
                  <a:lnTo>
                    <a:pt x="82" y="1908"/>
                  </a:lnTo>
                  <a:lnTo>
                    <a:pt x="85" y="1892"/>
                  </a:lnTo>
                  <a:moveTo>
                    <a:pt x="85" y="1724"/>
                  </a:moveTo>
                  <a:lnTo>
                    <a:pt x="82" y="1707"/>
                  </a:lnTo>
                  <a:lnTo>
                    <a:pt x="72" y="1694"/>
                  </a:lnTo>
                  <a:lnTo>
                    <a:pt x="59" y="1685"/>
                  </a:lnTo>
                  <a:lnTo>
                    <a:pt x="42" y="1681"/>
                  </a:lnTo>
                  <a:lnTo>
                    <a:pt x="26" y="1685"/>
                  </a:lnTo>
                  <a:lnTo>
                    <a:pt x="12" y="1694"/>
                  </a:lnTo>
                  <a:lnTo>
                    <a:pt x="3" y="1707"/>
                  </a:lnTo>
                  <a:lnTo>
                    <a:pt x="0" y="1724"/>
                  </a:lnTo>
                  <a:lnTo>
                    <a:pt x="3" y="1740"/>
                  </a:lnTo>
                  <a:lnTo>
                    <a:pt x="12" y="1754"/>
                  </a:lnTo>
                  <a:lnTo>
                    <a:pt x="26" y="1763"/>
                  </a:lnTo>
                  <a:lnTo>
                    <a:pt x="42" y="1766"/>
                  </a:lnTo>
                  <a:lnTo>
                    <a:pt x="59" y="1763"/>
                  </a:lnTo>
                  <a:lnTo>
                    <a:pt x="72" y="1754"/>
                  </a:lnTo>
                  <a:lnTo>
                    <a:pt x="82" y="1740"/>
                  </a:lnTo>
                  <a:lnTo>
                    <a:pt x="85" y="1724"/>
                  </a:lnTo>
                  <a:moveTo>
                    <a:pt x="85" y="1556"/>
                  </a:moveTo>
                  <a:lnTo>
                    <a:pt x="82" y="1539"/>
                  </a:lnTo>
                  <a:lnTo>
                    <a:pt x="72" y="1526"/>
                  </a:lnTo>
                  <a:lnTo>
                    <a:pt x="59" y="1517"/>
                  </a:lnTo>
                  <a:lnTo>
                    <a:pt x="42" y="1513"/>
                  </a:lnTo>
                  <a:lnTo>
                    <a:pt x="26" y="1517"/>
                  </a:lnTo>
                  <a:lnTo>
                    <a:pt x="12" y="1526"/>
                  </a:lnTo>
                  <a:lnTo>
                    <a:pt x="3" y="1539"/>
                  </a:lnTo>
                  <a:lnTo>
                    <a:pt x="0" y="1556"/>
                  </a:lnTo>
                  <a:lnTo>
                    <a:pt x="3" y="1572"/>
                  </a:lnTo>
                  <a:lnTo>
                    <a:pt x="12" y="1586"/>
                  </a:lnTo>
                  <a:lnTo>
                    <a:pt x="26" y="1595"/>
                  </a:lnTo>
                  <a:lnTo>
                    <a:pt x="42" y="1598"/>
                  </a:lnTo>
                  <a:lnTo>
                    <a:pt x="59" y="1595"/>
                  </a:lnTo>
                  <a:lnTo>
                    <a:pt x="72" y="1586"/>
                  </a:lnTo>
                  <a:lnTo>
                    <a:pt x="82" y="1572"/>
                  </a:lnTo>
                  <a:lnTo>
                    <a:pt x="85" y="1556"/>
                  </a:lnTo>
                  <a:moveTo>
                    <a:pt x="85" y="1388"/>
                  </a:moveTo>
                  <a:lnTo>
                    <a:pt x="82" y="1371"/>
                  </a:lnTo>
                  <a:lnTo>
                    <a:pt x="72" y="1358"/>
                  </a:lnTo>
                  <a:lnTo>
                    <a:pt x="59" y="1349"/>
                  </a:lnTo>
                  <a:lnTo>
                    <a:pt x="42" y="1345"/>
                  </a:lnTo>
                  <a:lnTo>
                    <a:pt x="26" y="1349"/>
                  </a:lnTo>
                  <a:lnTo>
                    <a:pt x="12" y="1358"/>
                  </a:lnTo>
                  <a:lnTo>
                    <a:pt x="3" y="1371"/>
                  </a:lnTo>
                  <a:lnTo>
                    <a:pt x="0" y="1388"/>
                  </a:lnTo>
                  <a:lnTo>
                    <a:pt x="3" y="1404"/>
                  </a:lnTo>
                  <a:lnTo>
                    <a:pt x="12" y="1418"/>
                  </a:lnTo>
                  <a:lnTo>
                    <a:pt x="26" y="1427"/>
                  </a:lnTo>
                  <a:lnTo>
                    <a:pt x="42" y="1430"/>
                  </a:lnTo>
                  <a:lnTo>
                    <a:pt x="59" y="1427"/>
                  </a:lnTo>
                  <a:lnTo>
                    <a:pt x="72" y="1418"/>
                  </a:lnTo>
                  <a:lnTo>
                    <a:pt x="82" y="1404"/>
                  </a:lnTo>
                  <a:lnTo>
                    <a:pt x="85" y="1388"/>
                  </a:lnTo>
                  <a:moveTo>
                    <a:pt x="85" y="1220"/>
                  </a:moveTo>
                  <a:lnTo>
                    <a:pt x="82" y="1203"/>
                  </a:lnTo>
                  <a:lnTo>
                    <a:pt x="72" y="1190"/>
                  </a:lnTo>
                  <a:lnTo>
                    <a:pt x="59" y="1181"/>
                  </a:lnTo>
                  <a:lnTo>
                    <a:pt x="42" y="1177"/>
                  </a:lnTo>
                  <a:lnTo>
                    <a:pt x="26" y="1181"/>
                  </a:lnTo>
                  <a:lnTo>
                    <a:pt x="12" y="1190"/>
                  </a:lnTo>
                  <a:lnTo>
                    <a:pt x="3" y="1203"/>
                  </a:lnTo>
                  <a:lnTo>
                    <a:pt x="0" y="1220"/>
                  </a:lnTo>
                  <a:lnTo>
                    <a:pt x="3" y="1237"/>
                  </a:lnTo>
                  <a:lnTo>
                    <a:pt x="12" y="1250"/>
                  </a:lnTo>
                  <a:lnTo>
                    <a:pt x="26" y="1259"/>
                  </a:lnTo>
                  <a:lnTo>
                    <a:pt x="42" y="1262"/>
                  </a:lnTo>
                  <a:lnTo>
                    <a:pt x="59" y="1259"/>
                  </a:lnTo>
                  <a:lnTo>
                    <a:pt x="72" y="1250"/>
                  </a:lnTo>
                  <a:lnTo>
                    <a:pt x="82" y="1237"/>
                  </a:lnTo>
                  <a:lnTo>
                    <a:pt x="85" y="1220"/>
                  </a:lnTo>
                  <a:moveTo>
                    <a:pt x="85" y="1052"/>
                  </a:moveTo>
                  <a:lnTo>
                    <a:pt x="82" y="1035"/>
                  </a:lnTo>
                  <a:lnTo>
                    <a:pt x="72" y="1022"/>
                  </a:lnTo>
                  <a:lnTo>
                    <a:pt x="59" y="1013"/>
                  </a:lnTo>
                  <a:lnTo>
                    <a:pt x="42" y="1009"/>
                  </a:lnTo>
                  <a:lnTo>
                    <a:pt x="26" y="1013"/>
                  </a:lnTo>
                  <a:lnTo>
                    <a:pt x="12" y="1022"/>
                  </a:lnTo>
                  <a:lnTo>
                    <a:pt x="3" y="1035"/>
                  </a:lnTo>
                  <a:lnTo>
                    <a:pt x="0" y="1052"/>
                  </a:lnTo>
                  <a:lnTo>
                    <a:pt x="3" y="1069"/>
                  </a:lnTo>
                  <a:lnTo>
                    <a:pt x="12" y="1082"/>
                  </a:lnTo>
                  <a:lnTo>
                    <a:pt x="26" y="1091"/>
                  </a:lnTo>
                  <a:lnTo>
                    <a:pt x="42" y="1094"/>
                  </a:lnTo>
                  <a:lnTo>
                    <a:pt x="59" y="1091"/>
                  </a:lnTo>
                  <a:lnTo>
                    <a:pt x="72" y="1082"/>
                  </a:lnTo>
                  <a:lnTo>
                    <a:pt x="82" y="1069"/>
                  </a:lnTo>
                  <a:lnTo>
                    <a:pt x="85" y="1052"/>
                  </a:lnTo>
                  <a:moveTo>
                    <a:pt x="85" y="884"/>
                  </a:moveTo>
                  <a:lnTo>
                    <a:pt x="82" y="867"/>
                  </a:lnTo>
                  <a:lnTo>
                    <a:pt x="72" y="854"/>
                  </a:lnTo>
                  <a:lnTo>
                    <a:pt x="59" y="845"/>
                  </a:lnTo>
                  <a:lnTo>
                    <a:pt x="42" y="841"/>
                  </a:lnTo>
                  <a:lnTo>
                    <a:pt x="26" y="845"/>
                  </a:lnTo>
                  <a:lnTo>
                    <a:pt x="12" y="854"/>
                  </a:lnTo>
                  <a:lnTo>
                    <a:pt x="3" y="867"/>
                  </a:lnTo>
                  <a:lnTo>
                    <a:pt x="0" y="884"/>
                  </a:lnTo>
                  <a:lnTo>
                    <a:pt x="3" y="901"/>
                  </a:lnTo>
                  <a:lnTo>
                    <a:pt x="12" y="914"/>
                  </a:lnTo>
                  <a:lnTo>
                    <a:pt x="26" y="923"/>
                  </a:lnTo>
                  <a:lnTo>
                    <a:pt x="42" y="927"/>
                  </a:lnTo>
                  <a:lnTo>
                    <a:pt x="59" y="923"/>
                  </a:lnTo>
                  <a:lnTo>
                    <a:pt x="72" y="914"/>
                  </a:lnTo>
                  <a:lnTo>
                    <a:pt x="82" y="901"/>
                  </a:lnTo>
                  <a:lnTo>
                    <a:pt x="85" y="884"/>
                  </a:lnTo>
                  <a:moveTo>
                    <a:pt x="85" y="716"/>
                  </a:moveTo>
                  <a:lnTo>
                    <a:pt x="82" y="699"/>
                  </a:lnTo>
                  <a:lnTo>
                    <a:pt x="72" y="686"/>
                  </a:lnTo>
                  <a:lnTo>
                    <a:pt x="59" y="677"/>
                  </a:lnTo>
                  <a:lnTo>
                    <a:pt x="42" y="674"/>
                  </a:lnTo>
                  <a:lnTo>
                    <a:pt x="26" y="677"/>
                  </a:lnTo>
                  <a:lnTo>
                    <a:pt x="12" y="686"/>
                  </a:lnTo>
                  <a:lnTo>
                    <a:pt x="3" y="699"/>
                  </a:lnTo>
                  <a:lnTo>
                    <a:pt x="0" y="716"/>
                  </a:lnTo>
                  <a:lnTo>
                    <a:pt x="3" y="733"/>
                  </a:lnTo>
                  <a:lnTo>
                    <a:pt x="12" y="746"/>
                  </a:lnTo>
                  <a:lnTo>
                    <a:pt x="26" y="755"/>
                  </a:lnTo>
                  <a:lnTo>
                    <a:pt x="42" y="759"/>
                  </a:lnTo>
                  <a:lnTo>
                    <a:pt x="59" y="755"/>
                  </a:lnTo>
                  <a:lnTo>
                    <a:pt x="72" y="746"/>
                  </a:lnTo>
                  <a:lnTo>
                    <a:pt x="82" y="733"/>
                  </a:lnTo>
                  <a:lnTo>
                    <a:pt x="85" y="716"/>
                  </a:lnTo>
                  <a:moveTo>
                    <a:pt x="85" y="548"/>
                  </a:moveTo>
                  <a:lnTo>
                    <a:pt x="82" y="532"/>
                  </a:lnTo>
                  <a:lnTo>
                    <a:pt x="72" y="518"/>
                  </a:lnTo>
                  <a:lnTo>
                    <a:pt x="59" y="509"/>
                  </a:lnTo>
                  <a:lnTo>
                    <a:pt x="42" y="506"/>
                  </a:lnTo>
                  <a:lnTo>
                    <a:pt x="26" y="509"/>
                  </a:lnTo>
                  <a:lnTo>
                    <a:pt x="12" y="518"/>
                  </a:lnTo>
                  <a:lnTo>
                    <a:pt x="3" y="532"/>
                  </a:lnTo>
                  <a:lnTo>
                    <a:pt x="0" y="548"/>
                  </a:lnTo>
                  <a:lnTo>
                    <a:pt x="3" y="565"/>
                  </a:lnTo>
                  <a:lnTo>
                    <a:pt x="12" y="578"/>
                  </a:lnTo>
                  <a:lnTo>
                    <a:pt x="26" y="587"/>
                  </a:lnTo>
                  <a:lnTo>
                    <a:pt x="42" y="591"/>
                  </a:lnTo>
                  <a:lnTo>
                    <a:pt x="59" y="587"/>
                  </a:lnTo>
                  <a:lnTo>
                    <a:pt x="72" y="578"/>
                  </a:lnTo>
                  <a:lnTo>
                    <a:pt x="82" y="565"/>
                  </a:lnTo>
                  <a:lnTo>
                    <a:pt x="85" y="548"/>
                  </a:lnTo>
                  <a:moveTo>
                    <a:pt x="85" y="369"/>
                  </a:moveTo>
                  <a:lnTo>
                    <a:pt x="80" y="358"/>
                  </a:lnTo>
                  <a:lnTo>
                    <a:pt x="65" y="342"/>
                  </a:lnTo>
                  <a:lnTo>
                    <a:pt x="54" y="338"/>
                  </a:lnTo>
                  <a:lnTo>
                    <a:pt x="31" y="338"/>
                  </a:lnTo>
                  <a:lnTo>
                    <a:pt x="20" y="342"/>
                  </a:lnTo>
                  <a:lnTo>
                    <a:pt x="4" y="358"/>
                  </a:lnTo>
                  <a:lnTo>
                    <a:pt x="0" y="369"/>
                  </a:lnTo>
                  <a:lnTo>
                    <a:pt x="0" y="391"/>
                  </a:lnTo>
                  <a:lnTo>
                    <a:pt x="4" y="402"/>
                  </a:lnTo>
                  <a:lnTo>
                    <a:pt x="20" y="418"/>
                  </a:lnTo>
                  <a:lnTo>
                    <a:pt x="31" y="423"/>
                  </a:lnTo>
                  <a:lnTo>
                    <a:pt x="54" y="423"/>
                  </a:lnTo>
                  <a:lnTo>
                    <a:pt x="65" y="418"/>
                  </a:lnTo>
                  <a:lnTo>
                    <a:pt x="80" y="402"/>
                  </a:lnTo>
                  <a:lnTo>
                    <a:pt x="85" y="391"/>
                  </a:lnTo>
                  <a:lnTo>
                    <a:pt x="85" y="369"/>
                  </a:lnTo>
                  <a:moveTo>
                    <a:pt x="255" y="4169"/>
                  </a:moveTo>
                  <a:lnTo>
                    <a:pt x="250" y="4158"/>
                  </a:lnTo>
                  <a:lnTo>
                    <a:pt x="243" y="4150"/>
                  </a:lnTo>
                  <a:lnTo>
                    <a:pt x="235" y="4142"/>
                  </a:lnTo>
                  <a:lnTo>
                    <a:pt x="224" y="4138"/>
                  </a:lnTo>
                  <a:lnTo>
                    <a:pt x="212" y="4138"/>
                  </a:lnTo>
                  <a:lnTo>
                    <a:pt x="201" y="4138"/>
                  </a:lnTo>
                  <a:lnTo>
                    <a:pt x="190" y="4142"/>
                  </a:lnTo>
                  <a:lnTo>
                    <a:pt x="182" y="4150"/>
                  </a:lnTo>
                  <a:lnTo>
                    <a:pt x="174" y="4158"/>
                  </a:lnTo>
                  <a:lnTo>
                    <a:pt x="170" y="4169"/>
                  </a:lnTo>
                  <a:lnTo>
                    <a:pt x="170" y="4180"/>
                  </a:lnTo>
                  <a:lnTo>
                    <a:pt x="170" y="4191"/>
                  </a:lnTo>
                  <a:lnTo>
                    <a:pt x="174" y="4202"/>
                  </a:lnTo>
                  <a:lnTo>
                    <a:pt x="182" y="4210"/>
                  </a:lnTo>
                  <a:lnTo>
                    <a:pt x="182" y="4210"/>
                  </a:lnTo>
                  <a:lnTo>
                    <a:pt x="182" y="4210"/>
                  </a:lnTo>
                  <a:lnTo>
                    <a:pt x="190" y="4218"/>
                  </a:lnTo>
                  <a:lnTo>
                    <a:pt x="201" y="4223"/>
                  </a:lnTo>
                  <a:lnTo>
                    <a:pt x="212" y="4223"/>
                  </a:lnTo>
                  <a:lnTo>
                    <a:pt x="224" y="4223"/>
                  </a:lnTo>
                  <a:lnTo>
                    <a:pt x="235" y="4218"/>
                  </a:lnTo>
                  <a:lnTo>
                    <a:pt x="242" y="4210"/>
                  </a:lnTo>
                  <a:lnTo>
                    <a:pt x="243" y="4210"/>
                  </a:lnTo>
                  <a:lnTo>
                    <a:pt x="243" y="4210"/>
                  </a:lnTo>
                  <a:lnTo>
                    <a:pt x="250" y="4202"/>
                  </a:lnTo>
                  <a:lnTo>
                    <a:pt x="255" y="4191"/>
                  </a:lnTo>
                  <a:lnTo>
                    <a:pt x="255" y="4180"/>
                  </a:lnTo>
                  <a:lnTo>
                    <a:pt x="255" y="4169"/>
                  </a:lnTo>
                  <a:moveTo>
                    <a:pt x="427" y="4180"/>
                  </a:moveTo>
                  <a:lnTo>
                    <a:pt x="424" y="4164"/>
                  </a:lnTo>
                  <a:lnTo>
                    <a:pt x="414" y="4150"/>
                  </a:lnTo>
                  <a:lnTo>
                    <a:pt x="401" y="4141"/>
                  </a:lnTo>
                  <a:lnTo>
                    <a:pt x="384" y="4138"/>
                  </a:lnTo>
                  <a:lnTo>
                    <a:pt x="368" y="4141"/>
                  </a:lnTo>
                  <a:lnTo>
                    <a:pt x="354" y="4150"/>
                  </a:lnTo>
                  <a:lnTo>
                    <a:pt x="345" y="4164"/>
                  </a:lnTo>
                  <a:lnTo>
                    <a:pt x="342" y="4180"/>
                  </a:lnTo>
                  <a:lnTo>
                    <a:pt x="345" y="4197"/>
                  </a:lnTo>
                  <a:lnTo>
                    <a:pt x="354" y="4210"/>
                  </a:lnTo>
                  <a:lnTo>
                    <a:pt x="368" y="4219"/>
                  </a:lnTo>
                  <a:lnTo>
                    <a:pt x="384" y="4223"/>
                  </a:lnTo>
                  <a:lnTo>
                    <a:pt x="401" y="4219"/>
                  </a:lnTo>
                  <a:lnTo>
                    <a:pt x="414" y="4210"/>
                  </a:lnTo>
                  <a:lnTo>
                    <a:pt x="424" y="4197"/>
                  </a:lnTo>
                  <a:lnTo>
                    <a:pt x="427" y="4180"/>
                  </a:lnTo>
                  <a:moveTo>
                    <a:pt x="599" y="4180"/>
                  </a:moveTo>
                  <a:lnTo>
                    <a:pt x="596" y="4164"/>
                  </a:lnTo>
                  <a:lnTo>
                    <a:pt x="586" y="4150"/>
                  </a:lnTo>
                  <a:lnTo>
                    <a:pt x="573" y="4141"/>
                  </a:lnTo>
                  <a:lnTo>
                    <a:pt x="556" y="4138"/>
                  </a:lnTo>
                  <a:lnTo>
                    <a:pt x="540" y="4141"/>
                  </a:lnTo>
                  <a:lnTo>
                    <a:pt x="526" y="4150"/>
                  </a:lnTo>
                  <a:lnTo>
                    <a:pt x="517" y="4164"/>
                  </a:lnTo>
                  <a:lnTo>
                    <a:pt x="514" y="4180"/>
                  </a:lnTo>
                  <a:lnTo>
                    <a:pt x="517" y="4197"/>
                  </a:lnTo>
                  <a:lnTo>
                    <a:pt x="526" y="4210"/>
                  </a:lnTo>
                  <a:lnTo>
                    <a:pt x="540" y="4219"/>
                  </a:lnTo>
                  <a:lnTo>
                    <a:pt x="556" y="4223"/>
                  </a:lnTo>
                  <a:lnTo>
                    <a:pt x="573" y="4219"/>
                  </a:lnTo>
                  <a:lnTo>
                    <a:pt x="586" y="4210"/>
                  </a:lnTo>
                  <a:lnTo>
                    <a:pt x="596" y="4197"/>
                  </a:lnTo>
                  <a:lnTo>
                    <a:pt x="599" y="4180"/>
                  </a:lnTo>
                  <a:moveTo>
                    <a:pt x="771" y="4180"/>
                  </a:moveTo>
                  <a:lnTo>
                    <a:pt x="768" y="4164"/>
                  </a:lnTo>
                  <a:lnTo>
                    <a:pt x="758" y="4150"/>
                  </a:lnTo>
                  <a:lnTo>
                    <a:pt x="745" y="4141"/>
                  </a:lnTo>
                  <a:lnTo>
                    <a:pt x="728" y="4138"/>
                  </a:lnTo>
                  <a:lnTo>
                    <a:pt x="712" y="4141"/>
                  </a:lnTo>
                  <a:lnTo>
                    <a:pt x="698" y="4150"/>
                  </a:lnTo>
                  <a:lnTo>
                    <a:pt x="689" y="4164"/>
                  </a:lnTo>
                  <a:lnTo>
                    <a:pt x="686" y="4180"/>
                  </a:lnTo>
                  <a:lnTo>
                    <a:pt x="689" y="4197"/>
                  </a:lnTo>
                  <a:lnTo>
                    <a:pt x="698" y="4210"/>
                  </a:lnTo>
                  <a:lnTo>
                    <a:pt x="712" y="4219"/>
                  </a:lnTo>
                  <a:lnTo>
                    <a:pt x="728" y="4223"/>
                  </a:lnTo>
                  <a:lnTo>
                    <a:pt x="745" y="4219"/>
                  </a:lnTo>
                  <a:lnTo>
                    <a:pt x="758" y="4210"/>
                  </a:lnTo>
                  <a:lnTo>
                    <a:pt x="768" y="4197"/>
                  </a:lnTo>
                  <a:lnTo>
                    <a:pt x="771" y="4180"/>
                  </a:lnTo>
                  <a:moveTo>
                    <a:pt x="943" y="4180"/>
                  </a:moveTo>
                  <a:lnTo>
                    <a:pt x="940" y="4164"/>
                  </a:lnTo>
                  <a:lnTo>
                    <a:pt x="930" y="4150"/>
                  </a:lnTo>
                  <a:lnTo>
                    <a:pt x="917" y="4141"/>
                  </a:lnTo>
                  <a:lnTo>
                    <a:pt x="900" y="4138"/>
                  </a:lnTo>
                  <a:lnTo>
                    <a:pt x="884" y="4141"/>
                  </a:lnTo>
                  <a:lnTo>
                    <a:pt x="870" y="4150"/>
                  </a:lnTo>
                  <a:lnTo>
                    <a:pt x="861" y="4164"/>
                  </a:lnTo>
                  <a:lnTo>
                    <a:pt x="858" y="4180"/>
                  </a:lnTo>
                  <a:lnTo>
                    <a:pt x="861" y="4197"/>
                  </a:lnTo>
                  <a:lnTo>
                    <a:pt x="870" y="4210"/>
                  </a:lnTo>
                  <a:lnTo>
                    <a:pt x="884" y="4219"/>
                  </a:lnTo>
                  <a:lnTo>
                    <a:pt x="900" y="4223"/>
                  </a:lnTo>
                  <a:lnTo>
                    <a:pt x="917" y="4219"/>
                  </a:lnTo>
                  <a:lnTo>
                    <a:pt x="930" y="4210"/>
                  </a:lnTo>
                  <a:lnTo>
                    <a:pt x="940" y="4197"/>
                  </a:lnTo>
                  <a:lnTo>
                    <a:pt x="943" y="4180"/>
                  </a:lnTo>
                  <a:moveTo>
                    <a:pt x="1115" y="4180"/>
                  </a:moveTo>
                  <a:lnTo>
                    <a:pt x="1111" y="4164"/>
                  </a:lnTo>
                  <a:lnTo>
                    <a:pt x="1102" y="4150"/>
                  </a:lnTo>
                  <a:lnTo>
                    <a:pt x="1089" y="4141"/>
                  </a:lnTo>
                  <a:lnTo>
                    <a:pt x="1072" y="4138"/>
                  </a:lnTo>
                  <a:lnTo>
                    <a:pt x="1056" y="4141"/>
                  </a:lnTo>
                  <a:lnTo>
                    <a:pt x="1042" y="4150"/>
                  </a:lnTo>
                  <a:lnTo>
                    <a:pt x="1033" y="4164"/>
                  </a:lnTo>
                  <a:lnTo>
                    <a:pt x="1030" y="4180"/>
                  </a:lnTo>
                  <a:lnTo>
                    <a:pt x="1033" y="4197"/>
                  </a:lnTo>
                  <a:lnTo>
                    <a:pt x="1042" y="4210"/>
                  </a:lnTo>
                  <a:lnTo>
                    <a:pt x="1056" y="4219"/>
                  </a:lnTo>
                  <a:lnTo>
                    <a:pt x="1072" y="4223"/>
                  </a:lnTo>
                  <a:lnTo>
                    <a:pt x="1089" y="4219"/>
                  </a:lnTo>
                  <a:lnTo>
                    <a:pt x="1102" y="4210"/>
                  </a:lnTo>
                  <a:lnTo>
                    <a:pt x="1111" y="4197"/>
                  </a:lnTo>
                  <a:lnTo>
                    <a:pt x="1115" y="4180"/>
                  </a:lnTo>
                  <a:moveTo>
                    <a:pt x="1287" y="4180"/>
                  </a:moveTo>
                  <a:lnTo>
                    <a:pt x="1283" y="4164"/>
                  </a:lnTo>
                  <a:lnTo>
                    <a:pt x="1274" y="4150"/>
                  </a:lnTo>
                  <a:lnTo>
                    <a:pt x="1261" y="4141"/>
                  </a:lnTo>
                  <a:lnTo>
                    <a:pt x="1244" y="4138"/>
                  </a:lnTo>
                  <a:lnTo>
                    <a:pt x="1228" y="4141"/>
                  </a:lnTo>
                  <a:lnTo>
                    <a:pt x="1214" y="4150"/>
                  </a:lnTo>
                  <a:lnTo>
                    <a:pt x="1205" y="4164"/>
                  </a:lnTo>
                  <a:lnTo>
                    <a:pt x="1202" y="4180"/>
                  </a:lnTo>
                  <a:lnTo>
                    <a:pt x="1205" y="4197"/>
                  </a:lnTo>
                  <a:lnTo>
                    <a:pt x="1214" y="4210"/>
                  </a:lnTo>
                  <a:lnTo>
                    <a:pt x="1228" y="4219"/>
                  </a:lnTo>
                  <a:lnTo>
                    <a:pt x="1244" y="4223"/>
                  </a:lnTo>
                  <a:lnTo>
                    <a:pt x="1261" y="4219"/>
                  </a:lnTo>
                  <a:lnTo>
                    <a:pt x="1274" y="4210"/>
                  </a:lnTo>
                  <a:lnTo>
                    <a:pt x="1283" y="4197"/>
                  </a:lnTo>
                  <a:lnTo>
                    <a:pt x="1287" y="4180"/>
                  </a:lnTo>
                  <a:moveTo>
                    <a:pt x="1459" y="4180"/>
                  </a:moveTo>
                  <a:lnTo>
                    <a:pt x="1455" y="4164"/>
                  </a:lnTo>
                  <a:lnTo>
                    <a:pt x="1446" y="4150"/>
                  </a:lnTo>
                  <a:lnTo>
                    <a:pt x="1433" y="4141"/>
                  </a:lnTo>
                  <a:lnTo>
                    <a:pt x="1416" y="4138"/>
                  </a:lnTo>
                  <a:lnTo>
                    <a:pt x="1400" y="4141"/>
                  </a:lnTo>
                  <a:lnTo>
                    <a:pt x="1386" y="4150"/>
                  </a:lnTo>
                  <a:lnTo>
                    <a:pt x="1377" y="4164"/>
                  </a:lnTo>
                  <a:lnTo>
                    <a:pt x="1374" y="4180"/>
                  </a:lnTo>
                  <a:lnTo>
                    <a:pt x="1377" y="4197"/>
                  </a:lnTo>
                  <a:lnTo>
                    <a:pt x="1386" y="4210"/>
                  </a:lnTo>
                  <a:lnTo>
                    <a:pt x="1400" y="4219"/>
                  </a:lnTo>
                  <a:lnTo>
                    <a:pt x="1416" y="4223"/>
                  </a:lnTo>
                  <a:lnTo>
                    <a:pt x="1433" y="4219"/>
                  </a:lnTo>
                  <a:lnTo>
                    <a:pt x="1446" y="4210"/>
                  </a:lnTo>
                  <a:lnTo>
                    <a:pt x="1455" y="4197"/>
                  </a:lnTo>
                  <a:lnTo>
                    <a:pt x="1459" y="4180"/>
                  </a:lnTo>
                  <a:moveTo>
                    <a:pt x="1631" y="4180"/>
                  </a:moveTo>
                  <a:lnTo>
                    <a:pt x="1627" y="4164"/>
                  </a:lnTo>
                  <a:lnTo>
                    <a:pt x="1618" y="4150"/>
                  </a:lnTo>
                  <a:lnTo>
                    <a:pt x="1605" y="4141"/>
                  </a:lnTo>
                  <a:lnTo>
                    <a:pt x="1588" y="4138"/>
                  </a:lnTo>
                  <a:lnTo>
                    <a:pt x="1572" y="4141"/>
                  </a:lnTo>
                  <a:lnTo>
                    <a:pt x="1558" y="4150"/>
                  </a:lnTo>
                  <a:lnTo>
                    <a:pt x="1549" y="4164"/>
                  </a:lnTo>
                  <a:lnTo>
                    <a:pt x="1546" y="4180"/>
                  </a:lnTo>
                  <a:lnTo>
                    <a:pt x="1549" y="4197"/>
                  </a:lnTo>
                  <a:lnTo>
                    <a:pt x="1558" y="4210"/>
                  </a:lnTo>
                  <a:lnTo>
                    <a:pt x="1572" y="4219"/>
                  </a:lnTo>
                  <a:lnTo>
                    <a:pt x="1588" y="4223"/>
                  </a:lnTo>
                  <a:lnTo>
                    <a:pt x="1605" y="4219"/>
                  </a:lnTo>
                  <a:lnTo>
                    <a:pt x="1618" y="4210"/>
                  </a:lnTo>
                  <a:lnTo>
                    <a:pt x="1627" y="4197"/>
                  </a:lnTo>
                  <a:lnTo>
                    <a:pt x="1631" y="4180"/>
                  </a:lnTo>
                  <a:moveTo>
                    <a:pt x="1762" y="31"/>
                  </a:moveTo>
                  <a:lnTo>
                    <a:pt x="1757" y="20"/>
                  </a:lnTo>
                  <a:lnTo>
                    <a:pt x="1741" y="4"/>
                  </a:lnTo>
                  <a:lnTo>
                    <a:pt x="1730" y="0"/>
                  </a:lnTo>
                  <a:lnTo>
                    <a:pt x="1708" y="0"/>
                  </a:lnTo>
                  <a:lnTo>
                    <a:pt x="1697" y="4"/>
                  </a:lnTo>
                  <a:lnTo>
                    <a:pt x="1681" y="20"/>
                  </a:lnTo>
                  <a:lnTo>
                    <a:pt x="1677" y="31"/>
                  </a:lnTo>
                  <a:lnTo>
                    <a:pt x="1677" y="53"/>
                  </a:lnTo>
                  <a:lnTo>
                    <a:pt x="1681" y="64"/>
                  </a:lnTo>
                  <a:lnTo>
                    <a:pt x="1697" y="80"/>
                  </a:lnTo>
                  <a:lnTo>
                    <a:pt x="1708" y="85"/>
                  </a:lnTo>
                  <a:lnTo>
                    <a:pt x="1730" y="85"/>
                  </a:lnTo>
                  <a:lnTo>
                    <a:pt x="1741" y="80"/>
                  </a:lnTo>
                  <a:lnTo>
                    <a:pt x="1757" y="64"/>
                  </a:lnTo>
                  <a:lnTo>
                    <a:pt x="1762" y="53"/>
                  </a:lnTo>
                  <a:lnTo>
                    <a:pt x="1762" y="31"/>
                  </a:lnTo>
                  <a:moveTo>
                    <a:pt x="1803" y="4180"/>
                  </a:moveTo>
                  <a:lnTo>
                    <a:pt x="1799" y="4164"/>
                  </a:lnTo>
                  <a:lnTo>
                    <a:pt x="1790" y="4150"/>
                  </a:lnTo>
                  <a:lnTo>
                    <a:pt x="1777" y="4141"/>
                  </a:lnTo>
                  <a:lnTo>
                    <a:pt x="1760" y="4138"/>
                  </a:lnTo>
                  <a:lnTo>
                    <a:pt x="1744" y="4141"/>
                  </a:lnTo>
                  <a:lnTo>
                    <a:pt x="1730" y="4150"/>
                  </a:lnTo>
                  <a:lnTo>
                    <a:pt x="1721" y="4164"/>
                  </a:lnTo>
                  <a:lnTo>
                    <a:pt x="1718" y="4180"/>
                  </a:lnTo>
                  <a:lnTo>
                    <a:pt x="1721" y="4197"/>
                  </a:lnTo>
                  <a:lnTo>
                    <a:pt x="1730" y="4210"/>
                  </a:lnTo>
                  <a:lnTo>
                    <a:pt x="1744" y="4219"/>
                  </a:lnTo>
                  <a:lnTo>
                    <a:pt x="1760" y="4223"/>
                  </a:lnTo>
                  <a:lnTo>
                    <a:pt x="1777" y="4219"/>
                  </a:lnTo>
                  <a:lnTo>
                    <a:pt x="1790" y="4210"/>
                  </a:lnTo>
                  <a:lnTo>
                    <a:pt x="1799" y="4197"/>
                  </a:lnTo>
                  <a:lnTo>
                    <a:pt x="1803" y="4180"/>
                  </a:lnTo>
                  <a:moveTo>
                    <a:pt x="1930" y="42"/>
                  </a:moveTo>
                  <a:lnTo>
                    <a:pt x="1927" y="26"/>
                  </a:lnTo>
                  <a:lnTo>
                    <a:pt x="1918" y="12"/>
                  </a:lnTo>
                  <a:lnTo>
                    <a:pt x="1904" y="3"/>
                  </a:lnTo>
                  <a:lnTo>
                    <a:pt x="1888" y="0"/>
                  </a:lnTo>
                  <a:lnTo>
                    <a:pt x="1871" y="3"/>
                  </a:lnTo>
                  <a:lnTo>
                    <a:pt x="1858" y="12"/>
                  </a:lnTo>
                  <a:lnTo>
                    <a:pt x="1848" y="26"/>
                  </a:lnTo>
                  <a:lnTo>
                    <a:pt x="1845" y="42"/>
                  </a:lnTo>
                  <a:lnTo>
                    <a:pt x="1848" y="59"/>
                  </a:lnTo>
                  <a:lnTo>
                    <a:pt x="1858" y="72"/>
                  </a:lnTo>
                  <a:lnTo>
                    <a:pt x="1871" y="81"/>
                  </a:lnTo>
                  <a:lnTo>
                    <a:pt x="1888" y="85"/>
                  </a:lnTo>
                  <a:lnTo>
                    <a:pt x="1904" y="81"/>
                  </a:lnTo>
                  <a:lnTo>
                    <a:pt x="1918" y="72"/>
                  </a:lnTo>
                  <a:lnTo>
                    <a:pt x="1927" y="59"/>
                  </a:lnTo>
                  <a:lnTo>
                    <a:pt x="1930" y="42"/>
                  </a:lnTo>
                  <a:moveTo>
                    <a:pt x="1975" y="4180"/>
                  </a:moveTo>
                  <a:lnTo>
                    <a:pt x="1971" y="4164"/>
                  </a:lnTo>
                  <a:lnTo>
                    <a:pt x="1962" y="4150"/>
                  </a:lnTo>
                  <a:lnTo>
                    <a:pt x="1949" y="4141"/>
                  </a:lnTo>
                  <a:lnTo>
                    <a:pt x="1932" y="4138"/>
                  </a:lnTo>
                  <a:lnTo>
                    <a:pt x="1916" y="4141"/>
                  </a:lnTo>
                  <a:lnTo>
                    <a:pt x="1902" y="4150"/>
                  </a:lnTo>
                  <a:lnTo>
                    <a:pt x="1893" y="4164"/>
                  </a:lnTo>
                  <a:lnTo>
                    <a:pt x="1890" y="4180"/>
                  </a:lnTo>
                  <a:lnTo>
                    <a:pt x="1893" y="4197"/>
                  </a:lnTo>
                  <a:lnTo>
                    <a:pt x="1902" y="4210"/>
                  </a:lnTo>
                  <a:lnTo>
                    <a:pt x="1916" y="4219"/>
                  </a:lnTo>
                  <a:lnTo>
                    <a:pt x="1932" y="4223"/>
                  </a:lnTo>
                  <a:lnTo>
                    <a:pt x="1949" y="4219"/>
                  </a:lnTo>
                  <a:lnTo>
                    <a:pt x="1962" y="4210"/>
                  </a:lnTo>
                  <a:lnTo>
                    <a:pt x="1971" y="4197"/>
                  </a:lnTo>
                  <a:lnTo>
                    <a:pt x="1975" y="4180"/>
                  </a:lnTo>
                  <a:moveTo>
                    <a:pt x="2099" y="42"/>
                  </a:moveTo>
                  <a:lnTo>
                    <a:pt x="2095" y="26"/>
                  </a:lnTo>
                  <a:lnTo>
                    <a:pt x="2086" y="12"/>
                  </a:lnTo>
                  <a:lnTo>
                    <a:pt x="2073" y="3"/>
                  </a:lnTo>
                  <a:lnTo>
                    <a:pt x="2056" y="0"/>
                  </a:lnTo>
                  <a:lnTo>
                    <a:pt x="2039" y="3"/>
                  </a:lnTo>
                  <a:lnTo>
                    <a:pt x="2026" y="12"/>
                  </a:lnTo>
                  <a:lnTo>
                    <a:pt x="2017" y="26"/>
                  </a:lnTo>
                  <a:lnTo>
                    <a:pt x="2013" y="42"/>
                  </a:lnTo>
                  <a:lnTo>
                    <a:pt x="2017" y="59"/>
                  </a:lnTo>
                  <a:lnTo>
                    <a:pt x="2026" y="72"/>
                  </a:lnTo>
                  <a:lnTo>
                    <a:pt x="2039" y="81"/>
                  </a:lnTo>
                  <a:lnTo>
                    <a:pt x="2056" y="85"/>
                  </a:lnTo>
                  <a:lnTo>
                    <a:pt x="2073" y="81"/>
                  </a:lnTo>
                  <a:lnTo>
                    <a:pt x="2086" y="72"/>
                  </a:lnTo>
                  <a:lnTo>
                    <a:pt x="2095" y="59"/>
                  </a:lnTo>
                  <a:lnTo>
                    <a:pt x="2099" y="42"/>
                  </a:lnTo>
                  <a:moveTo>
                    <a:pt x="2147" y="4180"/>
                  </a:moveTo>
                  <a:lnTo>
                    <a:pt x="2143" y="4164"/>
                  </a:lnTo>
                  <a:lnTo>
                    <a:pt x="2134" y="4150"/>
                  </a:lnTo>
                  <a:lnTo>
                    <a:pt x="2121" y="4141"/>
                  </a:lnTo>
                  <a:lnTo>
                    <a:pt x="2104" y="4138"/>
                  </a:lnTo>
                  <a:lnTo>
                    <a:pt x="2088" y="4141"/>
                  </a:lnTo>
                  <a:lnTo>
                    <a:pt x="2074" y="4150"/>
                  </a:lnTo>
                  <a:lnTo>
                    <a:pt x="2065" y="4164"/>
                  </a:lnTo>
                  <a:lnTo>
                    <a:pt x="2062" y="4180"/>
                  </a:lnTo>
                  <a:lnTo>
                    <a:pt x="2065" y="4197"/>
                  </a:lnTo>
                  <a:lnTo>
                    <a:pt x="2074" y="4210"/>
                  </a:lnTo>
                  <a:lnTo>
                    <a:pt x="2088" y="4219"/>
                  </a:lnTo>
                  <a:lnTo>
                    <a:pt x="2104" y="4223"/>
                  </a:lnTo>
                  <a:lnTo>
                    <a:pt x="2121" y="4219"/>
                  </a:lnTo>
                  <a:lnTo>
                    <a:pt x="2134" y="4210"/>
                  </a:lnTo>
                  <a:lnTo>
                    <a:pt x="2143" y="4197"/>
                  </a:lnTo>
                  <a:lnTo>
                    <a:pt x="2147" y="4180"/>
                  </a:lnTo>
                  <a:moveTo>
                    <a:pt x="2267" y="42"/>
                  </a:moveTo>
                  <a:lnTo>
                    <a:pt x="2264" y="26"/>
                  </a:lnTo>
                  <a:lnTo>
                    <a:pt x="2255" y="12"/>
                  </a:lnTo>
                  <a:lnTo>
                    <a:pt x="2241" y="3"/>
                  </a:lnTo>
                  <a:lnTo>
                    <a:pt x="2224" y="0"/>
                  </a:lnTo>
                  <a:lnTo>
                    <a:pt x="2208" y="3"/>
                  </a:lnTo>
                  <a:lnTo>
                    <a:pt x="2194" y="12"/>
                  </a:lnTo>
                  <a:lnTo>
                    <a:pt x="2185" y="26"/>
                  </a:lnTo>
                  <a:lnTo>
                    <a:pt x="2182" y="42"/>
                  </a:lnTo>
                  <a:lnTo>
                    <a:pt x="2185" y="59"/>
                  </a:lnTo>
                  <a:lnTo>
                    <a:pt x="2194" y="72"/>
                  </a:lnTo>
                  <a:lnTo>
                    <a:pt x="2208" y="81"/>
                  </a:lnTo>
                  <a:lnTo>
                    <a:pt x="2224" y="85"/>
                  </a:lnTo>
                  <a:lnTo>
                    <a:pt x="2241" y="81"/>
                  </a:lnTo>
                  <a:lnTo>
                    <a:pt x="2255" y="72"/>
                  </a:lnTo>
                  <a:lnTo>
                    <a:pt x="2264" y="59"/>
                  </a:lnTo>
                  <a:lnTo>
                    <a:pt x="2267" y="42"/>
                  </a:lnTo>
                  <a:moveTo>
                    <a:pt x="2319" y="4180"/>
                  </a:moveTo>
                  <a:lnTo>
                    <a:pt x="2315" y="4164"/>
                  </a:lnTo>
                  <a:lnTo>
                    <a:pt x="2306" y="4150"/>
                  </a:lnTo>
                  <a:lnTo>
                    <a:pt x="2293" y="4141"/>
                  </a:lnTo>
                  <a:lnTo>
                    <a:pt x="2276" y="4138"/>
                  </a:lnTo>
                  <a:lnTo>
                    <a:pt x="2260" y="4141"/>
                  </a:lnTo>
                  <a:lnTo>
                    <a:pt x="2246" y="4150"/>
                  </a:lnTo>
                  <a:lnTo>
                    <a:pt x="2237" y="4164"/>
                  </a:lnTo>
                  <a:lnTo>
                    <a:pt x="2234" y="4180"/>
                  </a:lnTo>
                  <a:lnTo>
                    <a:pt x="2237" y="4197"/>
                  </a:lnTo>
                  <a:lnTo>
                    <a:pt x="2246" y="4210"/>
                  </a:lnTo>
                  <a:lnTo>
                    <a:pt x="2260" y="4219"/>
                  </a:lnTo>
                  <a:lnTo>
                    <a:pt x="2276" y="4223"/>
                  </a:lnTo>
                  <a:lnTo>
                    <a:pt x="2293" y="4219"/>
                  </a:lnTo>
                  <a:lnTo>
                    <a:pt x="2306" y="4210"/>
                  </a:lnTo>
                  <a:lnTo>
                    <a:pt x="2315" y="4197"/>
                  </a:lnTo>
                  <a:lnTo>
                    <a:pt x="2319" y="4180"/>
                  </a:lnTo>
                  <a:moveTo>
                    <a:pt x="2435" y="42"/>
                  </a:moveTo>
                  <a:lnTo>
                    <a:pt x="2432" y="26"/>
                  </a:lnTo>
                  <a:lnTo>
                    <a:pt x="2423" y="12"/>
                  </a:lnTo>
                  <a:lnTo>
                    <a:pt x="2409" y="3"/>
                  </a:lnTo>
                  <a:lnTo>
                    <a:pt x="2393" y="0"/>
                  </a:lnTo>
                  <a:lnTo>
                    <a:pt x="2376" y="3"/>
                  </a:lnTo>
                  <a:lnTo>
                    <a:pt x="2363" y="12"/>
                  </a:lnTo>
                  <a:lnTo>
                    <a:pt x="2354" y="26"/>
                  </a:lnTo>
                  <a:lnTo>
                    <a:pt x="2350" y="42"/>
                  </a:lnTo>
                  <a:lnTo>
                    <a:pt x="2354" y="59"/>
                  </a:lnTo>
                  <a:lnTo>
                    <a:pt x="2363" y="72"/>
                  </a:lnTo>
                  <a:lnTo>
                    <a:pt x="2376" y="81"/>
                  </a:lnTo>
                  <a:lnTo>
                    <a:pt x="2393" y="85"/>
                  </a:lnTo>
                  <a:lnTo>
                    <a:pt x="2409" y="81"/>
                  </a:lnTo>
                  <a:lnTo>
                    <a:pt x="2423" y="72"/>
                  </a:lnTo>
                  <a:lnTo>
                    <a:pt x="2432" y="59"/>
                  </a:lnTo>
                  <a:lnTo>
                    <a:pt x="2435" y="42"/>
                  </a:lnTo>
                  <a:moveTo>
                    <a:pt x="2491" y="4180"/>
                  </a:moveTo>
                  <a:lnTo>
                    <a:pt x="2487" y="4164"/>
                  </a:lnTo>
                  <a:lnTo>
                    <a:pt x="2478" y="4150"/>
                  </a:lnTo>
                  <a:lnTo>
                    <a:pt x="2465" y="4141"/>
                  </a:lnTo>
                  <a:lnTo>
                    <a:pt x="2448" y="4138"/>
                  </a:lnTo>
                  <a:lnTo>
                    <a:pt x="2431" y="4141"/>
                  </a:lnTo>
                  <a:lnTo>
                    <a:pt x="2418" y="4150"/>
                  </a:lnTo>
                  <a:lnTo>
                    <a:pt x="2409" y="4164"/>
                  </a:lnTo>
                  <a:lnTo>
                    <a:pt x="2406" y="4180"/>
                  </a:lnTo>
                  <a:lnTo>
                    <a:pt x="2409" y="4197"/>
                  </a:lnTo>
                  <a:lnTo>
                    <a:pt x="2418" y="4210"/>
                  </a:lnTo>
                  <a:lnTo>
                    <a:pt x="2431" y="4219"/>
                  </a:lnTo>
                  <a:lnTo>
                    <a:pt x="2448" y="4223"/>
                  </a:lnTo>
                  <a:lnTo>
                    <a:pt x="2465" y="4219"/>
                  </a:lnTo>
                  <a:lnTo>
                    <a:pt x="2478" y="4210"/>
                  </a:lnTo>
                  <a:lnTo>
                    <a:pt x="2487" y="4197"/>
                  </a:lnTo>
                  <a:lnTo>
                    <a:pt x="2491" y="4180"/>
                  </a:lnTo>
                  <a:moveTo>
                    <a:pt x="2604" y="42"/>
                  </a:moveTo>
                  <a:lnTo>
                    <a:pt x="2600" y="26"/>
                  </a:lnTo>
                  <a:lnTo>
                    <a:pt x="2591" y="12"/>
                  </a:lnTo>
                  <a:lnTo>
                    <a:pt x="2578" y="3"/>
                  </a:lnTo>
                  <a:lnTo>
                    <a:pt x="2561" y="0"/>
                  </a:lnTo>
                  <a:lnTo>
                    <a:pt x="2545" y="3"/>
                  </a:lnTo>
                  <a:lnTo>
                    <a:pt x="2531" y="12"/>
                  </a:lnTo>
                  <a:lnTo>
                    <a:pt x="2522" y="26"/>
                  </a:lnTo>
                  <a:lnTo>
                    <a:pt x="2519" y="42"/>
                  </a:lnTo>
                  <a:lnTo>
                    <a:pt x="2522" y="59"/>
                  </a:lnTo>
                  <a:lnTo>
                    <a:pt x="2531" y="72"/>
                  </a:lnTo>
                  <a:lnTo>
                    <a:pt x="2545" y="81"/>
                  </a:lnTo>
                  <a:lnTo>
                    <a:pt x="2561" y="85"/>
                  </a:lnTo>
                  <a:lnTo>
                    <a:pt x="2578" y="81"/>
                  </a:lnTo>
                  <a:lnTo>
                    <a:pt x="2591" y="72"/>
                  </a:lnTo>
                  <a:lnTo>
                    <a:pt x="2600" y="59"/>
                  </a:lnTo>
                  <a:lnTo>
                    <a:pt x="2604" y="42"/>
                  </a:lnTo>
                  <a:moveTo>
                    <a:pt x="2663" y="4180"/>
                  </a:moveTo>
                  <a:lnTo>
                    <a:pt x="2659" y="4164"/>
                  </a:lnTo>
                  <a:lnTo>
                    <a:pt x="2650" y="4150"/>
                  </a:lnTo>
                  <a:lnTo>
                    <a:pt x="2637" y="4141"/>
                  </a:lnTo>
                  <a:lnTo>
                    <a:pt x="2620" y="4138"/>
                  </a:lnTo>
                  <a:lnTo>
                    <a:pt x="2603" y="4141"/>
                  </a:lnTo>
                  <a:lnTo>
                    <a:pt x="2590" y="4150"/>
                  </a:lnTo>
                  <a:lnTo>
                    <a:pt x="2581" y="4164"/>
                  </a:lnTo>
                  <a:lnTo>
                    <a:pt x="2577" y="4180"/>
                  </a:lnTo>
                  <a:lnTo>
                    <a:pt x="2581" y="4197"/>
                  </a:lnTo>
                  <a:lnTo>
                    <a:pt x="2590" y="4210"/>
                  </a:lnTo>
                  <a:lnTo>
                    <a:pt x="2603" y="4219"/>
                  </a:lnTo>
                  <a:lnTo>
                    <a:pt x="2620" y="4223"/>
                  </a:lnTo>
                  <a:lnTo>
                    <a:pt x="2637" y="4219"/>
                  </a:lnTo>
                  <a:lnTo>
                    <a:pt x="2650" y="4210"/>
                  </a:lnTo>
                  <a:lnTo>
                    <a:pt x="2659" y="4197"/>
                  </a:lnTo>
                  <a:lnTo>
                    <a:pt x="2663" y="4180"/>
                  </a:lnTo>
                  <a:moveTo>
                    <a:pt x="2772" y="42"/>
                  </a:moveTo>
                  <a:lnTo>
                    <a:pt x="2769" y="26"/>
                  </a:lnTo>
                  <a:lnTo>
                    <a:pt x="2760" y="12"/>
                  </a:lnTo>
                  <a:lnTo>
                    <a:pt x="2746" y="3"/>
                  </a:lnTo>
                  <a:lnTo>
                    <a:pt x="2730" y="0"/>
                  </a:lnTo>
                  <a:lnTo>
                    <a:pt x="2713" y="3"/>
                  </a:lnTo>
                  <a:lnTo>
                    <a:pt x="2700" y="12"/>
                  </a:lnTo>
                  <a:lnTo>
                    <a:pt x="2691" y="26"/>
                  </a:lnTo>
                  <a:lnTo>
                    <a:pt x="2687" y="42"/>
                  </a:lnTo>
                  <a:lnTo>
                    <a:pt x="2691" y="59"/>
                  </a:lnTo>
                  <a:lnTo>
                    <a:pt x="2700" y="72"/>
                  </a:lnTo>
                  <a:lnTo>
                    <a:pt x="2713" y="81"/>
                  </a:lnTo>
                  <a:lnTo>
                    <a:pt x="2730" y="85"/>
                  </a:lnTo>
                  <a:lnTo>
                    <a:pt x="2746" y="81"/>
                  </a:lnTo>
                  <a:lnTo>
                    <a:pt x="2760" y="72"/>
                  </a:lnTo>
                  <a:lnTo>
                    <a:pt x="2769" y="59"/>
                  </a:lnTo>
                  <a:lnTo>
                    <a:pt x="2772" y="42"/>
                  </a:lnTo>
                  <a:moveTo>
                    <a:pt x="2835" y="4180"/>
                  </a:moveTo>
                  <a:lnTo>
                    <a:pt x="2831" y="4164"/>
                  </a:lnTo>
                  <a:lnTo>
                    <a:pt x="2822" y="4150"/>
                  </a:lnTo>
                  <a:lnTo>
                    <a:pt x="2809" y="4141"/>
                  </a:lnTo>
                  <a:lnTo>
                    <a:pt x="2792" y="4138"/>
                  </a:lnTo>
                  <a:lnTo>
                    <a:pt x="2775" y="4141"/>
                  </a:lnTo>
                  <a:lnTo>
                    <a:pt x="2762" y="4150"/>
                  </a:lnTo>
                  <a:lnTo>
                    <a:pt x="2753" y="4164"/>
                  </a:lnTo>
                  <a:lnTo>
                    <a:pt x="2749" y="4180"/>
                  </a:lnTo>
                  <a:lnTo>
                    <a:pt x="2753" y="4197"/>
                  </a:lnTo>
                  <a:lnTo>
                    <a:pt x="2762" y="4210"/>
                  </a:lnTo>
                  <a:lnTo>
                    <a:pt x="2775" y="4219"/>
                  </a:lnTo>
                  <a:lnTo>
                    <a:pt x="2792" y="4223"/>
                  </a:lnTo>
                  <a:lnTo>
                    <a:pt x="2809" y="4219"/>
                  </a:lnTo>
                  <a:lnTo>
                    <a:pt x="2822" y="4210"/>
                  </a:lnTo>
                  <a:lnTo>
                    <a:pt x="2831" y="4197"/>
                  </a:lnTo>
                  <a:lnTo>
                    <a:pt x="2835" y="4180"/>
                  </a:lnTo>
                  <a:moveTo>
                    <a:pt x="2941" y="42"/>
                  </a:moveTo>
                  <a:lnTo>
                    <a:pt x="2937" y="26"/>
                  </a:lnTo>
                  <a:lnTo>
                    <a:pt x="2928" y="12"/>
                  </a:lnTo>
                  <a:lnTo>
                    <a:pt x="2915" y="3"/>
                  </a:lnTo>
                  <a:lnTo>
                    <a:pt x="2898" y="0"/>
                  </a:lnTo>
                  <a:lnTo>
                    <a:pt x="2882" y="3"/>
                  </a:lnTo>
                  <a:lnTo>
                    <a:pt x="2868" y="12"/>
                  </a:lnTo>
                  <a:lnTo>
                    <a:pt x="2859" y="26"/>
                  </a:lnTo>
                  <a:lnTo>
                    <a:pt x="2856" y="42"/>
                  </a:lnTo>
                  <a:lnTo>
                    <a:pt x="2859" y="59"/>
                  </a:lnTo>
                  <a:lnTo>
                    <a:pt x="2868" y="72"/>
                  </a:lnTo>
                  <a:lnTo>
                    <a:pt x="2882" y="81"/>
                  </a:lnTo>
                  <a:lnTo>
                    <a:pt x="2898" y="85"/>
                  </a:lnTo>
                  <a:lnTo>
                    <a:pt x="2915" y="81"/>
                  </a:lnTo>
                  <a:lnTo>
                    <a:pt x="2928" y="72"/>
                  </a:lnTo>
                  <a:lnTo>
                    <a:pt x="2937" y="59"/>
                  </a:lnTo>
                  <a:lnTo>
                    <a:pt x="2941" y="42"/>
                  </a:lnTo>
                  <a:moveTo>
                    <a:pt x="3006" y="4180"/>
                  </a:moveTo>
                  <a:lnTo>
                    <a:pt x="3003" y="4164"/>
                  </a:lnTo>
                  <a:lnTo>
                    <a:pt x="2994" y="4150"/>
                  </a:lnTo>
                  <a:lnTo>
                    <a:pt x="2980" y="4141"/>
                  </a:lnTo>
                  <a:lnTo>
                    <a:pt x="2964" y="4138"/>
                  </a:lnTo>
                  <a:lnTo>
                    <a:pt x="2947" y="4141"/>
                  </a:lnTo>
                  <a:lnTo>
                    <a:pt x="2934" y="4150"/>
                  </a:lnTo>
                  <a:lnTo>
                    <a:pt x="2925" y="4164"/>
                  </a:lnTo>
                  <a:lnTo>
                    <a:pt x="2921" y="4180"/>
                  </a:lnTo>
                  <a:lnTo>
                    <a:pt x="2925" y="4197"/>
                  </a:lnTo>
                  <a:lnTo>
                    <a:pt x="2934" y="4210"/>
                  </a:lnTo>
                  <a:lnTo>
                    <a:pt x="2947" y="4219"/>
                  </a:lnTo>
                  <a:lnTo>
                    <a:pt x="2964" y="4223"/>
                  </a:lnTo>
                  <a:lnTo>
                    <a:pt x="2980" y="4219"/>
                  </a:lnTo>
                  <a:lnTo>
                    <a:pt x="2994" y="4210"/>
                  </a:lnTo>
                  <a:lnTo>
                    <a:pt x="3003" y="4197"/>
                  </a:lnTo>
                  <a:lnTo>
                    <a:pt x="3006" y="4180"/>
                  </a:lnTo>
                  <a:moveTo>
                    <a:pt x="3109" y="42"/>
                  </a:moveTo>
                  <a:lnTo>
                    <a:pt x="3106" y="26"/>
                  </a:lnTo>
                  <a:lnTo>
                    <a:pt x="3097" y="12"/>
                  </a:lnTo>
                  <a:lnTo>
                    <a:pt x="3083" y="3"/>
                  </a:lnTo>
                  <a:lnTo>
                    <a:pt x="3067" y="0"/>
                  </a:lnTo>
                  <a:lnTo>
                    <a:pt x="3050" y="3"/>
                  </a:lnTo>
                  <a:lnTo>
                    <a:pt x="3037" y="12"/>
                  </a:lnTo>
                  <a:lnTo>
                    <a:pt x="3027" y="26"/>
                  </a:lnTo>
                  <a:lnTo>
                    <a:pt x="3024" y="42"/>
                  </a:lnTo>
                  <a:lnTo>
                    <a:pt x="3027" y="59"/>
                  </a:lnTo>
                  <a:lnTo>
                    <a:pt x="3037" y="72"/>
                  </a:lnTo>
                  <a:lnTo>
                    <a:pt x="3050" y="81"/>
                  </a:lnTo>
                  <a:lnTo>
                    <a:pt x="3067" y="85"/>
                  </a:lnTo>
                  <a:lnTo>
                    <a:pt x="3083" y="81"/>
                  </a:lnTo>
                  <a:lnTo>
                    <a:pt x="3097" y="72"/>
                  </a:lnTo>
                  <a:lnTo>
                    <a:pt x="3106" y="59"/>
                  </a:lnTo>
                  <a:lnTo>
                    <a:pt x="3109" y="42"/>
                  </a:lnTo>
                  <a:moveTo>
                    <a:pt x="3178" y="4180"/>
                  </a:moveTo>
                  <a:lnTo>
                    <a:pt x="3175" y="4164"/>
                  </a:lnTo>
                  <a:lnTo>
                    <a:pt x="3166" y="4150"/>
                  </a:lnTo>
                  <a:lnTo>
                    <a:pt x="3152" y="4141"/>
                  </a:lnTo>
                  <a:lnTo>
                    <a:pt x="3136" y="4138"/>
                  </a:lnTo>
                  <a:lnTo>
                    <a:pt x="3119" y="4141"/>
                  </a:lnTo>
                  <a:lnTo>
                    <a:pt x="3106" y="4150"/>
                  </a:lnTo>
                  <a:lnTo>
                    <a:pt x="3097" y="4164"/>
                  </a:lnTo>
                  <a:lnTo>
                    <a:pt x="3093" y="4180"/>
                  </a:lnTo>
                  <a:lnTo>
                    <a:pt x="3097" y="4197"/>
                  </a:lnTo>
                  <a:lnTo>
                    <a:pt x="3106" y="4210"/>
                  </a:lnTo>
                  <a:lnTo>
                    <a:pt x="3119" y="4219"/>
                  </a:lnTo>
                  <a:lnTo>
                    <a:pt x="3136" y="4223"/>
                  </a:lnTo>
                  <a:lnTo>
                    <a:pt x="3152" y="4219"/>
                  </a:lnTo>
                  <a:lnTo>
                    <a:pt x="3166" y="4210"/>
                  </a:lnTo>
                  <a:lnTo>
                    <a:pt x="3175" y="4197"/>
                  </a:lnTo>
                  <a:lnTo>
                    <a:pt x="3178" y="4180"/>
                  </a:lnTo>
                  <a:moveTo>
                    <a:pt x="3278" y="42"/>
                  </a:moveTo>
                  <a:lnTo>
                    <a:pt x="3274" y="26"/>
                  </a:lnTo>
                  <a:lnTo>
                    <a:pt x="3265" y="12"/>
                  </a:lnTo>
                  <a:lnTo>
                    <a:pt x="3252" y="3"/>
                  </a:lnTo>
                  <a:lnTo>
                    <a:pt x="3235" y="0"/>
                  </a:lnTo>
                  <a:lnTo>
                    <a:pt x="3218" y="3"/>
                  </a:lnTo>
                  <a:lnTo>
                    <a:pt x="3205" y="12"/>
                  </a:lnTo>
                  <a:lnTo>
                    <a:pt x="3196" y="26"/>
                  </a:lnTo>
                  <a:lnTo>
                    <a:pt x="3193" y="42"/>
                  </a:lnTo>
                  <a:lnTo>
                    <a:pt x="3196" y="59"/>
                  </a:lnTo>
                  <a:lnTo>
                    <a:pt x="3205" y="72"/>
                  </a:lnTo>
                  <a:lnTo>
                    <a:pt x="3218" y="81"/>
                  </a:lnTo>
                  <a:lnTo>
                    <a:pt x="3235" y="85"/>
                  </a:lnTo>
                  <a:lnTo>
                    <a:pt x="3252" y="81"/>
                  </a:lnTo>
                  <a:lnTo>
                    <a:pt x="3265" y="72"/>
                  </a:lnTo>
                  <a:lnTo>
                    <a:pt x="3274" y="59"/>
                  </a:lnTo>
                  <a:lnTo>
                    <a:pt x="3278" y="42"/>
                  </a:lnTo>
                  <a:moveTo>
                    <a:pt x="3350" y="4180"/>
                  </a:moveTo>
                  <a:lnTo>
                    <a:pt x="3347" y="4164"/>
                  </a:lnTo>
                  <a:lnTo>
                    <a:pt x="3338" y="4150"/>
                  </a:lnTo>
                  <a:lnTo>
                    <a:pt x="3324" y="4141"/>
                  </a:lnTo>
                  <a:lnTo>
                    <a:pt x="3308" y="4138"/>
                  </a:lnTo>
                  <a:lnTo>
                    <a:pt x="3291" y="4141"/>
                  </a:lnTo>
                  <a:lnTo>
                    <a:pt x="3278" y="4150"/>
                  </a:lnTo>
                  <a:lnTo>
                    <a:pt x="3269" y="4164"/>
                  </a:lnTo>
                  <a:lnTo>
                    <a:pt x="3265" y="4180"/>
                  </a:lnTo>
                  <a:lnTo>
                    <a:pt x="3269" y="4197"/>
                  </a:lnTo>
                  <a:lnTo>
                    <a:pt x="3278" y="4210"/>
                  </a:lnTo>
                  <a:lnTo>
                    <a:pt x="3291" y="4219"/>
                  </a:lnTo>
                  <a:lnTo>
                    <a:pt x="3308" y="4223"/>
                  </a:lnTo>
                  <a:lnTo>
                    <a:pt x="3324" y="4219"/>
                  </a:lnTo>
                  <a:lnTo>
                    <a:pt x="3338" y="4210"/>
                  </a:lnTo>
                  <a:lnTo>
                    <a:pt x="3347" y="4197"/>
                  </a:lnTo>
                  <a:lnTo>
                    <a:pt x="3350" y="4180"/>
                  </a:lnTo>
                  <a:moveTo>
                    <a:pt x="3446" y="42"/>
                  </a:moveTo>
                  <a:lnTo>
                    <a:pt x="3443" y="26"/>
                  </a:lnTo>
                  <a:lnTo>
                    <a:pt x="3434" y="12"/>
                  </a:lnTo>
                  <a:lnTo>
                    <a:pt x="3420" y="3"/>
                  </a:lnTo>
                  <a:lnTo>
                    <a:pt x="3403" y="0"/>
                  </a:lnTo>
                  <a:lnTo>
                    <a:pt x="3387" y="3"/>
                  </a:lnTo>
                  <a:lnTo>
                    <a:pt x="3373" y="12"/>
                  </a:lnTo>
                  <a:lnTo>
                    <a:pt x="3364" y="26"/>
                  </a:lnTo>
                  <a:lnTo>
                    <a:pt x="3361" y="42"/>
                  </a:lnTo>
                  <a:lnTo>
                    <a:pt x="3364" y="59"/>
                  </a:lnTo>
                  <a:lnTo>
                    <a:pt x="3373" y="72"/>
                  </a:lnTo>
                  <a:lnTo>
                    <a:pt x="3387" y="81"/>
                  </a:lnTo>
                  <a:lnTo>
                    <a:pt x="3403" y="85"/>
                  </a:lnTo>
                  <a:lnTo>
                    <a:pt x="3420" y="81"/>
                  </a:lnTo>
                  <a:lnTo>
                    <a:pt x="3434" y="72"/>
                  </a:lnTo>
                  <a:lnTo>
                    <a:pt x="3443" y="59"/>
                  </a:lnTo>
                  <a:lnTo>
                    <a:pt x="3446" y="42"/>
                  </a:lnTo>
                  <a:moveTo>
                    <a:pt x="3522" y="4180"/>
                  </a:moveTo>
                  <a:lnTo>
                    <a:pt x="3519" y="4164"/>
                  </a:lnTo>
                  <a:lnTo>
                    <a:pt x="3510" y="4150"/>
                  </a:lnTo>
                  <a:lnTo>
                    <a:pt x="3496" y="4141"/>
                  </a:lnTo>
                  <a:lnTo>
                    <a:pt x="3480" y="4138"/>
                  </a:lnTo>
                  <a:lnTo>
                    <a:pt x="3463" y="4141"/>
                  </a:lnTo>
                  <a:lnTo>
                    <a:pt x="3450" y="4150"/>
                  </a:lnTo>
                  <a:lnTo>
                    <a:pt x="3441" y="4164"/>
                  </a:lnTo>
                  <a:lnTo>
                    <a:pt x="3437" y="4180"/>
                  </a:lnTo>
                  <a:lnTo>
                    <a:pt x="3441" y="4197"/>
                  </a:lnTo>
                  <a:lnTo>
                    <a:pt x="3450" y="4210"/>
                  </a:lnTo>
                  <a:lnTo>
                    <a:pt x="3463" y="4219"/>
                  </a:lnTo>
                  <a:lnTo>
                    <a:pt x="3480" y="4223"/>
                  </a:lnTo>
                  <a:lnTo>
                    <a:pt x="3496" y="4219"/>
                  </a:lnTo>
                  <a:lnTo>
                    <a:pt x="3510" y="4210"/>
                  </a:lnTo>
                  <a:lnTo>
                    <a:pt x="3519" y="4197"/>
                  </a:lnTo>
                  <a:lnTo>
                    <a:pt x="3522" y="4180"/>
                  </a:lnTo>
                  <a:moveTo>
                    <a:pt x="3614" y="42"/>
                  </a:moveTo>
                  <a:lnTo>
                    <a:pt x="3611" y="26"/>
                  </a:lnTo>
                  <a:lnTo>
                    <a:pt x="3602" y="12"/>
                  </a:lnTo>
                  <a:lnTo>
                    <a:pt x="3588" y="3"/>
                  </a:lnTo>
                  <a:lnTo>
                    <a:pt x="3572" y="0"/>
                  </a:lnTo>
                  <a:lnTo>
                    <a:pt x="3555" y="3"/>
                  </a:lnTo>
                  <a:lnTo>
                    <a:pt x="3542" y="12"/>
                  </a:lnTo>
                  <a:lnTo>
                    <a:pt x="3533" y="26"/>
                  </a:lnTo>
                  <a:lnTo>
                    <a:pt x="3529" y="42"/>
                  </a:lnTo>
                  <a:lnTo>
                    <a:pt x="3533" y="59"/>
                  </a:lnTo>
                  <a:lnTo>
                    <a:pt x="3542" y="72"/>
                  </a:lnTo>
                  <a:lnTo>
                    <a:pt x="3555" y="81"/>
                  </a:lnTo>
                  <a:lnTo>
                    <a:pt x="3572" y="85"/>
                  </a:lnTo>
                  <a:lnTo>
                    <a:pt x="3588" y="81"/>
                  </a:lnTo>
                  <a:lnTo>
                    <a:pt x="3602" y="72"/>
                  </a:lnTo>
                  <a:lnTo>
                    <a:pt x="3611" y="59"/>
                  </a:lnTo>
                  <a:lnTo>
                    <a:pt x="3614" y="42"/>
                  </a:lnTo>
                  <a:moveTo>
                    <a:pt x="3694" y="4180"/>
                  </a:moveTo>
                  <a:lnTo>
                    <a:pt x="3691" y="4164"/>
                  </a:lnTo>
                  <a:lnTo>
                    <a:pt x="3682" y="4150"/>
                  </a:lnTo>
                  <a:lnTo>
                    <a:pt x="3668" y="4141"/>
                  </a:lnTo>
                  <a:lnTo>
                    <a:pt x="3652" y="4138"/>
                  </a:lnTo>
                  <a:lnTo>
                    <a:pt x="3635" y="4141"/>
                  </a:lnTo>
                  <a:lnTo>
                    <a:pt x="3622" y="4150"/>
                  </a:lnTo>
                  <a:lnTo>
                    <a:pt x="3613" y="4164"/>
                  </a:lnTo>
                  <a:lnTo>
                    <a:pt x="3609" y="4180"/>
                  </a:lnTo>
                  <a:lnTo>
                    <a:pt x="3613" y="4197"/>
                  </a:lnTo>
                  <a:lnTo>
                    <a:pt x="3622" y="4210"/>
                  </a:lnTo>
                  <a:lnTo>
                    <a:pt x="3635" y="4219"/>
                  </a:lnTo>
                  <a:lnTo>
                    <a:pt x="3652" y="4223"/>
                  </a:lnTo>
                  <a:lnTo>
                    <a:pt x="3668" y="4219"/>
                  </a:lnTo>
                  <a:lnTo>
                    <a:pt x="3682" y="4210"/>
                  </a:lnTo>
                  <a:lnTo>
                    <a:pt x="3691" y="4197"/>
                  </a:lnTo>
                  <a:lnTo>
                    <a:pt x="3694" y="4180"/>
                  </a:lnTo>
                  <a:moveTo>
                    <a:pt x="3783" y="42"/>
                  </a:moveTo>
                  <a:lnTo>
                    <a:pt x="3779" y="26"/>
                  </a:lnTo>
                  <a:lnTo>
                    <a:pt x="3770" y="12"/>
                  </a:lnTo>
                  <a:lnTo>
                    <a:pt x="3757" y="3"/>
                  </a:lnTo>
                  <a:lnTo>
                    <a:pt x="3740" y="0"/>
                  </a:lnTo>
                  <a:lnTo>
                    <a:pt x="3724" y="3"/>
                  </a:lnTo>
                  <a:lnTo>
                    <a:pt x="3710" y="12"/>
                  </a:lnTo>
                  <a:lnTo>
                    <a:pt x="3701" y="26"/>
                  </a:lnTo>
                  <a:lnTo>
                    <a:pt x="3698" y="42"/>
                  </a:lnTo>
                  <a:lnTo>
                    <a:pt x="3701" y="59"/>
                  </a:lnTo>
                  <a:lnTo>
                    <a:pt x="3710" y="72"/>
                  </a:lnTo>
                  <a:lnTo>
                    <a:pt x="3724" y="81"/>
                  </a:lnTo>
                  <a:lnTo>
                    <a:pt x="3740" y="85"/>
                  </a:lnTo>
                  <a:lnTo>
                    <a:pt x="3757" y="81"/>
                  </a:lnTo>
                  <a:lnTo>
                    <a:pt x="3770" y="72"/>
                  </a:lnTo>
                  <a:lnTo>
                    <a:pt x="3779" y="59"/>
                  </a:lnTo>
                  <a:lnTo>
                    <a:pt x="3783" y="42"/>
                  </a:lnTo>
                  <a:moveTo>
                    <a:pt x="3866" y="4180"/>
                  </a:moveTo>
                  <a:lnTo>
                    <a:pt x="3863" y="4164"/>
                  </a:lnTo>
                  <a:lnTo>
                    <a:pt x="3854" y="4150"/>
                  </a:lnTo>
                  <a:lnTo>
                    <a:pt x="3840" y="4141"/>
                  </a:lnTo>
                  <a:lnTo>
                    <a:pt x="3824" y="4138"/>
                  </a:lnTo>
                  <a:lnTo>
                    <a:pt x="3807" y="4141"/>
                  </a:lnTo>
                  <a:lnTo>
                    <a:pt x="3794" y="4150"/>
                  </a:lnTo>
                  <a:lnTo>
                    <a:pt x="3785" y="4164"/>
                  </a:lnTo>
                  <a:lnTo>
                    <a:pt x="3781" y="4180"/>
                  </a:lnTo>
                  <a:lnTo>
                    <a:pt x="3785" y="4197"/>
                  </a:lnTo>
                  <a:lnTo>
                    <a:pt x="3794" y="4210"/>
                  </a:lnTo>
                  <a:lnTo>
                    <a:pt x="3807" y="4219"/>
                  </a:lnTo>
                  <a:lnTo>
                    <a:pt x="3824" y="4223"/>
                  </a:lnTo>
                  <a:lnTo>
                    <a:pt x="3840" y="4219"/>
                  </a:lnTo>
                  <a:lnTo>
                    <a:pt x="3854" y="4210"/>
                  </a:lnTo>
                  <a:lnTo>
                    <a:pt x="3863" y="4197"/>
                  </a:lnTo>
                  <a:lnTo>
                    <a:pt x="3866" y="4180"/>
                  </a:lnTo>
                  <a:moveTo>
                    <a:pt x="3951" y="42"/>
                  </a:moveTo>
                  <a:lnTo>
                    <a:pt x="3948" y="26"/>
                  </a:lnTo>
                  <a:lnTo>
                    <a:pt x="3939" y="12"/>
                  </a:lnTo>
                  <a:lnTo>
                    <a:pt x="3925" y="3"/>
                  </a:lnTo>
                  <a:lnTo>
                    <a:pt x="3909" y="0"/>
                  </a:lnTo>
                  <a:lnTo>
                    <a:pt x="3892" y="3"/>
                  </a:lnTo>
                  <a:lnTo>
                    <a:pt x="3879" y="12"/>
                  </a:lnTo>
                  <a:lnTo>
                    <a:pt x="3870" y="26"/>
                  </a:lnTo>
                  <a:lnTo>
                    <a:pt x="3866" y="42"/>
                  </a:lnTo>
                  <a:lnTo>
                    <a:pt x="3870" y="59"/>
                  </a:lnTo>
                  <a:lnTo>
                    <a:pt x="3879" y="72"/>
                  </a:lnTo>
                  <a:lnTo>
                    <a:pt x="3892" y="81"/>
                  </a:lnTo>
                  <a:lnTo>
                    <a:pt x="3909" y="85"/>
                  </a:lnTo>
                  <a:lnTo>
                    <a:pt x="3925" y="81"/>
                  </a:lnTo>
                  <a:lnTo>
                    <a:pt x="3939" y="72"/>
                  </a:lnTo>
                  <a:lnTo>
                    <a:pt x="3948" y="59"/>
                  </a:lnTo>
                  <a:lnTo>
                    <a:pt x="3951" y="42"/>
                  </a:lnTo>
                  <a:moveTo>
                    <a:pt x="4038" y="4180"/>
                  </a:moveTo>
                  <a:lnTo>
                    <a:pt x="4035" y="4164"/>
                  </a:lnTo>
                  <a:lnTo>
                    <a:pt x="4026" y="4150"/>
                  </a:lnTo>
                  <a:lnTo>
                    <a:pt x="4012" y="4141"/>
                  </a:lnTo>
                  <a:lnTo>
                    <a:pt x="3996" y="4138"/>
                  </a:lnTo>
                  <a:lnTo>
                    <a:pt x="3979" y="4141"/>
                  </a:lnTo>
                  <a:lnTo>
                    <a:pt x="3966" y="4150"/>
                  </a:lnTo>
                  <a:lnTo>
                    <a:pt x="3957" y="4164"/>
                  </a:lnTo>
                  <a:lnTo>
                    <a:pt x="3953" y="4180"/>
                  </a:lnTo>
                  <a:lnTo>
                    <a:pt x="3957" y="4197"/>
                  </a:lnTo>
                  <a:lnTo>
                    <a:pt x="3966" y="4210"/>
                  </a:lnTo>
                  <a:lnTo>
                    <a:pt x="3979" y="4219"/>
                  </a:lnTo>
                  <a:lnTo>
                    <a:pt x="3996" y="4223"/>
                  </a:lnTo>
                  <a:lnTo>
                    <a:pt x="4012" y="4219"/>
                  </a:lnTo>
                  <a:lnTo>
                    <a:pt x="4026" y="4210"/>
                  </a:lnTo>
                  <a:lnTo>
                    <a:pt x="4035" y="4197"/>
                  </a:lnTo>
                  <a:lnTo>
                    <a:pt x="4038" y="4180"/>
                  </a:lnTo>
                  <a:moveTo>
                    <a:pt x="4120" y="42"/>
                  </a:moveTo>
                  <a:lnTo>
                    <a:pt x="4116" y="26"/>
                  </a:lnTo>
                  <a:lnTo>
                    <a:pt x="4107" y="12"/>
                  </a:lnTo>
                  <a:lnTo>
                    <a:pt x="4094" y="3"/>
                  </a:lnTo>
                  <a:lnTo>
                    <a:pt x="4077" y="0"/>
                  </a:lnTo>
                  <a:lnTo>
                    <a:pt x="4061" y="3"/>
                  </a:lnTo>
                  <a:lnTo>
                    <a:pt x="4047" y="12"/>
                  </a:lnTo>
                  <a:lnTo>
                    <a:pt x="4038" y="26"/>
                  </a:lnTo>
                  <a:lnTo>
                    <a:pt x="4035" y="42"/>
                  </a:lnTo>
                  <a:lnTo>
                    <a:pt x="4038" y="59"/>
                  </a:lnTo>
                  <a:lnTo>
                    <a:pt x="4047" y="72"/>
                  </a:lnTo>
                  <a:lnTo>
                    <a:pt x="4061" y="81"/>
                  </a:lnTo>
                  <a:lnTo>
                    <a:pt x="4077" y="85"/>
                  </a:lnTo>
                  <a:lnTo>
                    <a:pt x="4094" y="81"/>
                  </a:lnTo>
                  <a:lnTo>
                    <a:pt x="4107" y="72"/>
                  </a:lnTo>
                  <a:lnTo>
                    <a:pt x="4116" y="59"/>
                  </a:lnTo>
                  <a:lnTo>
                    <a:pt x="4120" y="42"/>
                  </a:lnTo>
                  <a:moveTo>
                    <a:pt x="4210" y="4180"/>
                  </a:moveTo>
                  <a:lnTo>
                    <a:pt x="4207" y="4164"/>
                  </a:lnTo>
                  <a:lnTo>
                    <a:pt x="4198" y="4150"/>
                  </a:lnTo>
                  <a:lnTo>
                    <a:pt x="4184" y="4141"/>
                  </a:lnTo>
                  <a:lnTo>
                    <a:pt x="4168" y="4138"/>
                  </a:lnTo>
                  <a:lnTo>
                    <a:pt x="4151" y="4141"/>
                  </a:lnTo>
                  <a:lnTo>
                    <a:pt x="4138" y="4150"/>
                  </a:lnTo>
                  <a:lnTo>
                    <a:pt x="4129" y="4164"/>
                  </a:lnTo>
                  <a:lnTo>
                    <a:pt x="4125" y="4180"/>
                  </a:lnTo>
                  <a:lnTo>
                    <a:pt x="4129" y="4197"/>
                  </a:lnTo>
                  <a:lnTo>
                    <a:pt x="4138" y="4210"/>
                  </a:lnTo>
                  <a:lnTo>
                    <a:pt x="4151" y="4219"/>
                  </a:lnTo>
                  <a:lnTo>
                    <a:pt x="4168" y="4223"/>
                  </a:lnTo>
                  <a:lnTo>
                    <a:pt x="4184" y="4219"/>
                  </a:lnTo>
                  <a:lnTo>
                    <a:pt x="4198" y="4210"/>
                  </a:lnTo>
                  <a:lnTo>
                    <a:pt x="4207" y="4197"/>
                  </a:lnTo>
                  <a:lnTo>
                    <a:pt x="4210" y="4180"/>
                  </a:lnTo>
                  <a:moveTo>
                    <a:pt x="4288" y="42"/>
                  </a:moveTo>
                  <a:lnTo>
                    <a:pt x="4285" y="26"/>
                  </a:lnTo>
                  <a:lnTo>
                    <a:pt x="4276" y="12"/>
                  </a:lnTo>
                  <a:lnTo>
                    <a:pt x="4262" y="3"/>
                  </a:lnTo>
                  <a:lnTo>
                    <a:pt x="4246" y="0"/>
                  </a:lnTo>
                  <a:lnTo>
                    <a:pt x="4229" y="3"/>
                  </a:lnTo>
                  <a:lnTo>
                    <a:pt x="4216" y="12"/>
                  </a:lnTo>
                  <a:lnTo>
                    <a:pt x="4206" y="26"/>
                  </a:lnTo>
                  <a:lnTo>
                    <a:pt x="4203" y="42"/>
                  </a:lnTo>
                  <a:lnTo>
                    <a:pt x="4206" y="59"/>
                  </a:lnTo>
                  <a:lnTo>
                    <a:pt x="4216" y="72"/>
                  </a:lnTo>
                  <a:lnTo>
                    <a:pt x="4229" y="81"/>
                  </a:lnTo>
                  <a:lnTo>
                    <a:pt x="4246" y="85"/>
                  </a:lnTo>
                  <a:lnTo>
                    <a:pt x="4262" y="81"/>
                  </a:lnTo>
                  <a:lnTo>
                    <a:pt x="4276" y="72"/>
                  </a:lnTo>
                  <a:lnTo>
                    <a:pt x="4285" y="59"/>
                  </a:lnTo>
                  <a:lnTo>
                    <a:pt x="4288" y="42"/>
                  </a:lnTo>
                  <a:moveTo>
                    <a:pt x="4382" y="4180"/>
                  </a:moveTo>
                  <a:lnTo>
                    <a:pt x="4379" y="4164"/>
                  </a:lnTo>
                  <a:lnTo>
                    <a:pt x="4370" y="4150"/>
                  </a:lnTo>
                  <a:lnTo>
                    <a:pt x="4356" y="4141"/>
                  </a:lnTo>
                  <a:lnTo>
                    <a:pt x="4340" y="4138"/>
                  </a:lnTo>
                  <a:lnTo>
                    <a:pt x="4323" y="4141"/>
                  </a:lnTo>
                  <a:lnTo>
                    <a:pt x="4310" y="4150"/>
                  </a:lnTo>
                  <a:lnTo>
                    <a:pt x="4301" y="4164"/>
                  </a:lnTo>
                  <a:lnTo>
                    <a:pt x="4297" y="4180"/>
                  </a:lnTo>
                  <a:lnTo>
                    <a:pt x="4301" y="4197"/>
                  </a:lnTo>
                  <a:lnTo>
                    <a:pt x="4310" y="4210"/>
                  </a:lnTo>
                  <a:lnTo>
                    <a:pt x="4323" y="4219"/>
                  </a:lnTo>
                  <a:lnTo>
                    <a:pt x="4340" y="4223"/>
                  </a:lnTo>
                  <a:lnTo>
                    <a:pt x="4356" y="4219"/>
                  </a:lnTo>
                  <a:lnTo>
                    <a:pt x="4370" y="4210"/>
                  </a:lnTo>
                  <a:lnTo>
                    <a:pt x="4379" y="4197"/>
                  </a:lnTo>
                  <a:lnTo>
                    <a:pt x="4382" y="4180"/>
                  </a:lnTo>
                  <a:moveTo>
                    <a:pt x="4457" y="42"/>
                  </a:moveTo>
                  <a:lnTo>
                    <a:pt x="4453" y="26"/>
                  </a:lnTo>
                  <a:lnTo>
                    <a:pt x="4444" y="12"/>
                  </a:lnTo>
                  <a:lnTo>
                    <a:pt x="4431" y="3"/>
                  </a:lnTo>
                  <a:lnTo>
                    <a:pt x="4414" y="0"/>
                  </a:lnTo>
                  <a:lnTo>
                    <a:pt x="4397" y="3"/>
                  </a:lnTo>
                  <a:lnTo>
                    <a:pt x="4384" y="12"/>
                  </a:lnTo>
                  <a:lnTo>
                    <a:pt x="4375" y="26"/>
                  </a:lnTo>
                  <a:lnTo>
                    <a:pt x="4372" y="42"/>
                  </a:lnTo>
                  <a:lnTo>
                    <a:pt x="4375" y="59"/>
                  </a:lnTo>
                  <a:lnTo>
                    <a:pt x="4384" y="72"/>
                  </a:lnTo>
                  <a:lnTo>
                    <a:pt x="4397" y="81"/>
                  </a:lnTo>
                  <a:lnTo>
                    <a:pt x="4414" y="85"/>
                  </a:lnTo>
                  <a:lnTo>
                    <a:pt x="4431" y="81"/>
                  </a:lnTo>
                  <a:lnTo>
                    <a:pt x="4444" y="72"/>
                  </a:lnTo>
                  <a:lnTo>
                    <a:pt x="4453" y="59"/>
                  </a:lnTo>
                  <a:lnTo>
                    <a:pt x="4457" y="42"/>
                  </a:lnTo>
                  <a:moveTo>
                    <a:pt x="4554" y="4180"/>
                  </a:moveTo>
                  <a:lnTo>
                    <a:pt x="4551" y="4164"/>
                  </a:lnTo>
                  <a:lnTo>
                    <a:pt x="4542" y="4150"/>
                  </a:lnTo>
                  <a:lnTo>
                    <a:pt x="4528" y="4141"/>
                  </a:lnTo>
                  <a:lnTo>
                    <a:pt x="4512" y="4138"/>
                  </a:lnTo>
                  <a:lnTo>
                    <a:pt x="4495" y="4141"/>
                  </a:lnTo>
                  <a:lnTo>
                    <a:pt x="4482" y="4150"/>
                  </a:lnTo>
                  <a:lnTo>
                    <a:pt x="4472" y="4164"/>
                  </a:lnTo>
                  <a:lnTo>
                    <a:pt x="4469" y="4180"/>
                  </a:lnTo>
                  <a:lnTo>
                    <a:pt x="4472" y="4197"/>
                  </a:lnTo>
                  <a:lnTo>
                    <a:pt x="4482" y="4210"/>
                  </a:lnTo>
                  <a:lnTo>
                    <a:pt x="4495" y="4219"/>
                  </a:lnTo>
                  <a:lnTo>
                    <a:pt x="4512" y="4223"/>
                  </a:lnTo>
                  <a:lnTo>
                    <a:pt x="4528" y="4219"/>
                  </a:lnTo>
                  <a:lnTo>
                    <a:pt x="4542" y="4210"/>
                  </a:lnTo>
                  <a:lnTo>
                    <a:pt x="4551" y="4197"/>
                  </a:lnTo>
                  <a:lnTo>
                    <a:pt x="4554" y="4180"/>
                  </a:lnTo>
                  <a:moveTo>
                    <a:pt x="4625" y="42"/>
                  </a:moveTo>
                  <a:lnTo>
                    <a:pt x="4622" y="26"/>
                  </a:lnTo>
                  <a:lnTo>
                    <a:pt x="4613" y="12"/>
                  </a:lnTo>
                  <a:lnTo>
                    <a:pt x="4599" y="3"/>
                  </a:lnTo>
                  <a:lnTo>
                    <a:pt x="4582" y="0"/>
                  </a:lnTo>
                  <a:lnTo>
                    <a:pt x="4566" y="3"/>
                  </a:lnTo>
                  <a:lnTo>
                    <a:pt x="4552" y="12"/>
                  </a:lnTo>
                  <a:lnTo>
                    <a:pt x="4543" y="26"/>
                  </a:lnTo>
                  <a:lnTo>
                    <a:pt x="4540" y="42"/>
                  </a:lnTo>
                  <a:lnTo>
                    <a:pt x="4543" y="59"/>
                  </a:lnTo>
                  <a:lnTo>
                    <a:pt x="4552" y="72"/>
                  </a:lnTo>
                  <a:lnTo>
                    <a:pt x="4566" y="81"/>
                  </a:lnTo>
                  <a:lnTo>
                    <a:pt x="4582" y="85"/>
                  </a:lnTo>
                  <a:lnTo>
                    <a:pt x="4599" y="81"/>
                  </a:lnTo>
                  <a:lnTo>
                    <a:pt x="4613" y="72"/>
                  </a:lnTo>
                  <a:lnTo>
                    <a:pt x="4622" y="59"/>
                  </a:lnTo>
                  <a:lnTo>
                    <a:pt x="4625" y="42"/>
                  </a:lnTo>
                  <a:moveTo>
                    <a:pt x="4726" y="4180"/>
                  </a:moveTo>
                  <a:lnTo>
                    <a:pt x="4723" y="4164"/>
                  </a:lnTo>
                  <a:lnTo>
                    <a:pt x="4714" y="4150"/>
                  </a:lnTo>
                  <a:lnTo>
                    <a:pt x="4700" y="4141"/>
                  </a:lnTo>
                  <a:lnTo>
                    <a:pt x="4684" y="4138"/>
                  </a:lnTo>
                  <a:lnTo>
                    <a:pt x="4667" y="4141"/>
                  </a:lnTo>
                  <a:lnTo>
                    <a:pt x="4654" y="4150"/>
                  </a:lnTo>
                  <a:lnTo>
                    <a:pt x="4644" y="4164"/>
                  </a:lnTo>
                  <a:lnTo>
                    <a:pt x="4641" y="4180"/>
                  </a:lnTo>
                  <a:lnTo>
                    <a:pt x="4644" y="4197"/>
                  </a:lnTo>
                  <a:lnTo>
                    <a:pt x="4654" y="4210"/>
                  </a:lnTo>
                  <a:lnTo>
                    <a:pt x="4667" y="4219"/>
                  </a:lnTo>
                  <a:lnTo>
                    <a:pt x="4684" y="4223"/>
                  </a:lnTo>
                  <a:lnTo>
                    <a:pt x="4700" y="4219"/>
                  </a:lnTo>
                  <a:lnTo>
                    <a:pt x="4714" y="4210"/>
                  </a:lnTo>
                  <a:lnTo>
                    <a:pt x="4723" y="4197"/>
                  </a:lnTo>
                  <a:lnTo>
                    <a:pt x="4726" y="4180"/>
                  </a:lnTo>
                  <a:moveTo>
                    <a:pt x="4793" y="42"/>
                  </a:moveTo>
                  <a:lnTo>
                    <a:pt x="4790" y="26"/>
                  </a:lnTo>
                  <a:lnTo>
                    <a:pt x="4781" y="12"/>
                  </a:lnTo>
                  <a:lnTo>
                    <a:pt x="4767" y="3"/>
                  </a:lnTo>
                  <a:lnTo>
                    <a:pt x="4751" y="0"/>
                  </a:lnTo>
                  <a:lnTo>
                    <a:pt x="4734" y="3"/>
                  </a:lnTo>
                  <a:lnTo>
                    <a:pt x="4721" y="12"/>
                  </a:lnTo>
                  <a:lnTo>
                    <a:pt x="4712" y="26"/>
                  </a:lnTo>
                  <a:lnTo>
                    <a:pt x="4708" y="42"/>
                  </a:lnTo>
                  <a:lnTo>
                    <a:pt x="4712" y="59"/>
                  </a:lnTo>
                  <a:lnTo>
                    <a:pt x="4721" y="72"/>
                  </a:lnTo>
                  <a:lnTo>
                    <a:pt x="4734" y="81"/>
                  </a:lnTo>
                  <a:lnTo>
                    <a:pt x="4751" y="85"/>
                  </a:lnTo>
                  <a:lnTo>
                    <a:pt x="4767" y="81"/>
                  </a:lnTo>
                  <a:lnTo>
                    <a:pt x="4781" y="72"/>
                  </a:lnTo>
                  <a:lnTo>
                    <a:pt x="4790" y="59"/>
                  </a:lnTo>
                  <a:lnTo>
                    <a:pt x="4793" y="42"/>
                  </a:lnTo>
                  <a:moveTo>
                    <a:pt x="4898" y="4180"/>
                  </a:moveTo>
                  <a:lnTo>
                    <a:pt x="4895" y="4164"/>
                  </a:lnTo>
                  <a:lnTo>
                    <a:pt x="4886" y="4150"/>
                  </a:lnTo>
                  <a:lnTo>
                    <a:pt x="4872" y="4141"/>
                  </a:lnTo>
                  <a:lnTo>
                    <a:pt x="4856" y="4138"/>
                  </a:lnTo>
                  <a:lnTo>
                    <a:pt x="4839" y="4141"/>
                  </a:lnTo>
                  <a:lnTo>
                    <a:pt x="4826" y="4150"/>
                  </a:lnTo>
                  <a:lnTo>
                    <a:pt x="4816" y="4164"/>
                  </a:lnTo>
                  <a:lnTo>
                    <a:pt x="4813" y="4180"/>
                  </a:lnTo>
                  <a:lnTo>
                    <a:pt x="4816" y="4197"/>
                  </a:lnTo>
                  <a:lnTo>
                    <a:pt x="4826" y="4210"/>
                  </a:lnTo>
                  <a:lnTo>
                    <a:pt x="4839" y="4219"/>
                  </a:lnTo>
                  <a:lnTo>
                    <a:pt x="4856" y="4223"/>
                  </a:lnTo>
                  <a:lnTo>
                    <a:pt x="4872" y="4219"/>
                  </a:lnTo>
                  <a:lnTo>
                    <a:pt x="4886" y="4210"/>
                  </a:lnTo>
                  <a:lnTo>
                    <a:pt x="4895" y="4197"/>
                  </a:lnTo>
                  <a:lnTo>
                    <a:pt x="4898" y="4180"/>
                  </a:lnTo>
                  <a:moveTo>
                    <a:pt x="4962" y="42"/>
                  </a:moveTo>
                  <a:lnTo>
                    <a:pt x="4958" y="26"/>
                  </a:lnTo>
                  <a:lnTo>
                    <a:pt x="4949" y="12"/>
                  </a:lnTo>
                  <a:lnTo>
                    <a:pt x="4936" y="3"/>
                  </a:lnTo>
                  <a:lnTo>
                    <a:pt x="4919" y="0"/>
                  </a:lnTo>
                  <a:lnTo>
                    <a:pt x="4903" y="3"/>
                  </a:lnTo>
                  <a:lnTo>
                    <a:pt x="4889" y="12"/>
                  </a:lnTo>
                  <a:lnTo>
                    <a:pt x="4880" y="26"/>
                  </a:lnTo>
                  <a:lnTo>
                    <a:pt x="4877" y="42"/>
                  </a:lnTo>
                  <a:lnTo>
                    <a:pt x="4880" y="59"/>
                  </a:lnTo>
                  <a:lnTo>
                    <a:pt x="4889" y="72"/>
                  </a:lnTo>
                  <a:lnTo>
                    <a:pt x="4903" y="81"/>
                  </a:lnTo>
                  <a:lnTo>
                    <a:pt x="4919" y="85"/>
                  </a:lnTo>
                  <a:lnTo>
                    <a:pt x="4936" y="81"/>
                  </a:lnTo>
                  <a:lnTo>
                    <a:pt x="4949" y="72"/>
                  </a:lnTo>
                  <a:lnTo>
                    <a:pt x="4958" y="59"/>
                  </a:lnTo>
                  <a:lnTo>
                    <a:pt x="4962" y="42"/>
                  </a:lnTo>
                  <a:moveTo>
                    <a:pt x="5070" y="4180"/>
                  </a:moveTo>
                  <a:lnTo>
                    <a:pt x="5067" y="4164"/>
                  </a:lnTo>
                  <a:lnTo>
                    <a:pt x="5058" y="4150"/>
                  </a:lnTo>
                  <a:lnTo>
                    <a:pt x="5044" y="4141"/>
                  </a:lnTo>
                  <a:lnTo>
                    <a:pt x="5028" y="4138"/>
                  </a:lnTo>
                  <a:lnTo>
                    <a:pt x="5011" y="4141"/>
                  </a:lnTo>
                  <a:lnTo>
                    <a:pt x="4997" y="4150"/>
                  </a:lnTo>
                  <a:lnTo>
                    <a:pt x="4988" y="4164"/>
                  </a:lnTo>
                  <a:lnTo>
                    <a:pt x="4985" y="4180"/>
                  </a:lnTo>
                  <a:lnTo>
                    <a:pt x="4988" y="4197"/>
                  </a:lnTo>
                  <a:lnTo>
                    <a:pt x="4997" y="4210"/>
                  </a:lnTo>
                  <a:lnTo>
                    <a:pt x="5011" y="4219"/>
                  </a:lnTo>
                  <a:lnTo>
                    <a:pt x="5028" y="4223"/>
                  </a:lnTo>
                  <a:lnTo>
                    <a:pt x="5044" y="4219"/>
                  </a:lnTo>
                  <a:lnTo>
                    <a:pt x="5058" y="4210"/>
                  </a:lnTo>
                  <a:lnTo>
                    <a:pt x="5067" y="4197"/>
                  </a:lnTo>
                  <a:lnTo>
                    <a:pt x="5070" y="4180"/>
                  </a:lnTo>
                  <a:moveTo>
                    <a:pt x="5130" y="42"/>
                  </a:moveTo>
                  <a:lnTo>
                    <a:pt x="5127" y="26"/>
                  </a:lnTo>
                  <a:lnTo>
                    <a:pt x="5118" y="12"/>
                  </a:lnTo>
                  <a:lnTo>
                    <a:pt x="5104" y="3"/>
                  </a:lnTo>
                  <a:lnTo>
                    <a:pt x="5088" y="0"/>
                  </a:lnTo>
                  <a:lnTo>
                    <a:pt x="5071" y="3"/>
                  </a:lnTo>
                  <a:lnTo>
                    <a:pt x="5058" y="12"/>
                  </a:lnTo>
                  <a:lnTo>
                    <a:pt x="5049" y="26"/>
                  </a:lnTo>
                  <a:lnTo>
                    <a:pt x="5045" y="42"/>
                  </a:lnTo>
                  <a:lnTo>
                    <a:pt x="5049" y="59"/>
                  </a:lnTo>
                  <a:lnTo>
                    <a:pt x="5058" y="72"/>
                  </a:lnTo>
                  <a:lnTo>
                    <a:pt x="5071" y="81"/>
                  </a:lnTo>
                  <a:lnTo>
                    <a:pt x="5088" y="85"/>
                  </a:lnTo>
                  <a:lnTo>
                    <a:pt x="5104" y="81"/>
                  </a:lnTo>
                  <a:lnTo>
                    <a:pt x="5118" y="72"/>
                  </a:lnTo>
                  <a:lnTo>
                    <a:pt x="5127" y="59"/>
                  </a:lnTo>
                  <a:lnTo>
                    <a:pt x="5130" y="42"/>
                  </a:lnTo>
                  <a:moveTo>
                    <a:pt x="5242" y="4180"/>
                  </a:moveTo>
                  <a:lnTo>
                    <a:pt x="5239" y="4164"/>
                  </a:lnTo>
                  <a:lnTo>
                    <a:pt x="5230" y="4150"/>
                  </a:lnTo>
                  <a:lnTo>
                    <a:pt x="5216" y="4141"/>
                  </a:lnTo>
                  <a:lnTo>
                    <a:pt x="5200" y="4138"/>
                  </a:lnTo>
                  <a:lnTo>
                    <a:pt x="5183" y="4141"/>
                  </a:lnTo>
                  <a:lnTo>
                    <a:pt x="5169" y="4150"/>
                  </a:lnTo>
                  <a:lnTo>
                    <a:pt x="5160" y="4164"/>
                  </a:lnTo>
                  <a:lnTo>
                    <a:pt x="5157" y="4180"/>
                  </a:lnTo>
                  <a:lnTo>
                    <a:pt x="5160" y="4197"/>
                  </a:lnTo>
                  <a:lnTo>
                    <a:pt x="5169" y="4210"/>
                  </a:lnTo>
                  <a:lnTo>
                    <a:pt x="5183" y="4219"/>
                  </a:lnTo>
                  <a:lnTo>
                    <a:pt x="5200" y="4223"/>
                  </a:lnTo>
                  <a:lnTo>
                    <a:pt x="5216" y="4219"/>
                  </a:lnTo>
                  <a:lnTo>
                    <a:pt x="5230" y="4210"/>
                  </a:lnTo>
                  <a:lnTo>
                    <a:pt x="5239" y="4197"/>
                  </a:lnTo>
                  <a:lnTo>
                    <a:pt x="5242" y="4180"/>
                  </a:lnTo>
                  <a:moveTo>
                    <a:pt x="5299" y="42"/>
                  </a:moveTo>
                  <a:lnTo>
                    <a:pt x="5295" y="26"/>
                  </a:lnTo>
                  <a:lnTo>
                    <a:pt x="5286" y="12"/>
                  </a:lnTo>
                  <a:lnTo>
                    <a:pt x="5273" y="3"/>
                  </a:lnTo>
                  <a:lnTo>
                    <a:pt x="5256" y="0"/>
                  </a:lnTo>
                  <a:lnTo>
                    <a:pt x="5240" y="3"/>
                  </a:lnTo>
                  <a:lnTo>
                    <a:pt x="5226" y="12"/>
                  </a:lnTo>
                  <a:lnTo>
                    <a:pt x="5217" y="26"/>
                  </a:lnTo>
                  <a:lnTo>
                    <a:pt x="5214" y="42"/>
                  </a:lnTo>
                  <a:lnTo>
                    <a:pt x="5217" y="59"/>
                  </a:lnTo>
                  <a:lnTo>
                    <a:pt x="5226" y="72"/>
                  </a:lnTo>
                  <a:lnTo>
                    <a:pt x="5240" y="81"/>
                  </a:lnTo>
                  <a:lnTo>
                    <a:pt x="5256" y="85"/>
                  </a:lnTo>
                  <a:lnTo>
                    <a:pt x="5273" y="81"/>
                  </a:lnTo>
                  <a:lnTo>
                    <a:pt x="5286" y="72"/>
                  </a:lnTo>
                  <a:lnTo>
                    <a:pt x="5295" y="59"/>
                  </a:lnTo>
                  <a:lnTo>
                    <a:pt x="5299" y="42"/>
                  </a:lnTo>
                  <a:moveTo>
                    <a:pt x="5414" y="4180"/>
                  </a:moveTo>
                  <a:lnTo>
                    <a:pt x="5411" y="4164"/>
                  </a:lnTo>
                  <a:lnTo>
                    <a:pt x="5402" y="4150"/>
                  </a:lnTo>
                  <a:lnTo>
                    <a:pt x="5388" y="4141"/>
                  </a:lnTo>
                  <a:lnTo>
                    <a:pt x="5372" y="4138"/>
                  </a:lnTo>
                  <a:lnTo>
                    <a:pt x="5355" y="4141"/>
                  </a:lnTo>
                  <a:lnTo>
                    <a:pt x="5341" y="4150"/>
                  </a:lnTo>
                  <a:lnTo>
                    <a:pt x="5332" y="4164"/>
                  </a:lnTo>
                  <a:lnTo>
                    <a:pt x="5329" y="4180"/>
                  </a:lnTo>
                  <a:lnTo>
                    <a:pt x="5332" y="4197"/>
                  </a:lnTo>
                  <a:lnTo>
                    <a:pt x="5341" y="4210"/>
                  </a:lnTo>
                  <a:lnTo>
                    <a:pt x="5355" y="4219"/>
                  </a:lnTo>
                  <a:lnTo>
                    <a:pt x="5372" y="4223"/>
                  </a:lnTo>
                  <a:lnTo>
                    <a:pt x="5388" y="4219"/>
                  </a:lnTo>
                  <a:lnTo>
                    <a:pt x="5402" y="4210"/>
                  </a:lnTo>
                  <a:lnTo>
                    <a:pt x="5411" y="4197"/>
                  </a:lnTo>
                  <a:lnTo>
                    <a:pt x="5414" y="4180"/>
                  </a:lnTo>
                  <a:moveTo>
                    <a:pt x="5467" y="42"/>
                  </a:moveTo>
                  <a:lnTo>
                    <a:pt x="5464" y="26"/>
                  </a:lnTo>
                  <a:lnTo>
                    <a:pt x="5455" y="12"/>
                  </a:lnTo>
                  <a:lnTo>
                    <a:pt x="5441" y="3"/>
                  </a:lnTo>
                  <a:lnTo>
                    <a:pt x="5425" y="0"/>
                  </a:lnTo>
                  <a:lnTo>
                    <a:pt x="5408" y="3"/>
                  </a:lnTo>
                  <a:lnTo>
                    <a:pt x="5395" y="12"/>
                  </a:lnTo>
                  <a:lnTo>
                    <a:pt x="5385" y="26"/>
                  </a:lnTo>
                  <a:lnTo>
                    <a:pt x="5382" y="42"/>
                  </a:lnTo>
                  <a:lnTo>
                    <a:pt x="5385" y="59"/>
                  </a:lnTo>
                  <a:lnTo>
                    <a:pt x="5395" y="72"/>
                  </a:lnTo>
                  <a:lnTo>
                    <a:pt x="5408" y="81"/>
                  </a:lnTo>
                  <a:lnTo>
                    <a:pt x="5425" y="85"/>
                  </a:lnTo>
                  <a:lnTo>
                    <a:pt x="5441" y="81"/>
                  </a:lnTo>
                  <a:lnTo>
                    <a:pt x="5455" y="72"/>
                  </a:lnTo>
                  <a:lnTo>
                    <a:pt x="5464" y="59"/>
                  </a:lnTo>
                  <a:lnTo>
                    <a:pt x="5467" y="42"/>
                  </a:lnTo>
                  <a:moveTo>
                    <a:pt x="5586" y="4180"/>
                  </a:moveTo>
                  <a:lnTo>
                    <a:pt x="5583" y="4164"/>
                  </a:lnTo>
                  <a:lnTo>
                    <a:pt x="5574" y="4150"/>
                  </a:lnTo>
                  <a:lnTo>
                    <a:pt x="5560" y="4141"/>
                  </a:lnTo>
                  <a:lnTo>
                    <a:pt x="5543" y="4138"/>
                  </a:lnTo>
                  <a:lnTo>
                    <a:pt x="5527" y="4141"/>
                  </a:lnTo>
                  <a:lnTo>
                    <a:pt x="5513" y="4150"/>
                  </a:lnTo>
                  <a:lnTo>
                    <a:pt x="5504" y="4164"/>
                  </a:lnTo>
                  <a:lnTo>
                    <a:pt x="5501" y="4180"/>
                  </a:lnTo>
                  <a:lnTo>
                    <a:pt x="5504" y="4197"/>
                  </a:lnTo>
                  <a:lnTo>
                    <a:pt x="5513" y="4210"/>
                  </a:lnTo>
                  <a:lnTo>
                    <a:pt x="5527" y="4219"/>
                  </a:lnTo>
                  <a:lnTo>
                    <a:pt x="5543" y="4223"/>
                  </a:lnTo>
                  <a:lnTo>
                    <a:pt x="5560" y="4219"/>
                  </a:lnTo>
                  <a:lnTo>
                    <a:pt x="5574" y="4210"/>
                  </a:lnTo>
                  <a:lnTo>
                    <a:pt x="5583" y="4197"/>
                  </a:lnTo>
                  <a:lnTo>
                    <a:pt x="5586" y="4180"/>
                  </a:lnTo>
                  <a:moveTo>
                    <a:pt x="5636" y="42"/>
                  </a:moveTo>
                  <a:lnTo>
                    <a:pt x="5632" y="26"/>
                  </a:lnTo>
                  <a:lnTo>
                    <a:pt x="5623" y="12"/>
                  </a:lnTo>
                  <a:lnTo>
                    <a:pt x="5610" y="3"/>
                  </a:lnTo>
                  <a:lnTo>
                    <a:pt x="5593" y="0"/>
                  </a:lnTo>
                  <a:lnTo>
                    <a:pt x="5576" y="3"/>
                  </a:lnTo>
                  <a:lnTo>
                    <a:pt x="5563" y="12"/>
                  </a:lnTo>
                  <a:lnTo>
                    <a:pt x="5554" y="26"/>
                  </a:lnTo>
                  <a:lnTo>
                    <a:pt x="5551" y="42"/>
                  </a:lnTo>
                  <a:lnTo>
                    <a:pt x="5554" y="59"/>
                  </a:lnTo>
                  <a:lnTo>
                    <a:pt x="5563" y="72"/>
                  </a:lnTo>
                  <a:lnTo>
                    <a:pt x="5576" y="81"/>
                  </a:lnTo>
                  <a:lnTo>
                    <a:pt x="5593" y="85"/>
                  </a:lnTo>
                  <a:lnTo>
                    <a:pt x="5610" y="81"/>
                  </a:lnTo>
                  <a:lnTo>
                    <a:pt x="5623" y="72"/>
                  </a:lnTo>
                  <a:lnTo>
                    <a:pt x="5632" y="59"/>
                  </a:lnTo>
                  <a:lnTo>
                    <a:pt x="5636" y="42"/>
                  </a:lnTo>
                  <a:moveTo>
                    <a:pt x="5758" y="4180"/>
                  </a:moveTo>
                  <a:lnTo>
                    <a:pt x="5755" y="4164"/>
                  </a:lnTo>
                  <a:lnTo>
                    <a:pt x="5746" y="4150"/>
                  </a:lnTo>
                  <a:lnTo>
                    <a:pt x="5732" y="4141"/>
                  </a:lnTo>
                  <a:lnTo>
                    <a:pt x="5715" y="4138"/>
                  </a:lnTo>
                  <a:lnTo>
                    <a:pt x="5699" y="4141"/>
                  </a:lnTo>
                  <a:lnTo>
                    <a:pt x="5685" y="4150"/>
                  </a:lnTo>
                  <a:lnTo>
                    <a:pt x="5676" y="4164"/>
                  </a:lnTo>
                  <a:lnTo>
                    <a:pt x="5673" y="4180"/>
                  </a:lnTo>
                  <a:lnTo>
                    <a:pt x="5676" y="4197"/>
                  </a:lnTo>
                  <a:lnTo>
                    <a:pt x="5685" y="4210"/>
                  </a:lnTo>
                  <a:lnTo>
                    <a:pt x="5699" y="4219"/>
                  </a:lnTo>
                  <a:lnTo>
                    <a:pt x="5715" y="4223"/>
                  </a:lnTo>
                  <a:lnTo>
                    <a:pt x="5732" y="4219"/>
                  </a:lnTo>
                  <a:lnTo>
                    <a:pt x="5746" y="4210"/>
                  </a:lnTo>
                  <a:lnTo>
                    <a:pt x="5755" y="4197"/>
                  </a:lnTo>
                  <a:lnTo>
                    <a:pt x="5758" y="4180"/>
                  </a:lnTo>
                  <a:moveTo>
                    <a:pt x="5804" y="42"/>
                  </a:moveTo>
                  <a:lnTo>
                    <a:pt x="5801" y="26"/>
                  </a:lnTo>
                  <a:lnTo>
                    <a:pt x="5792" y="12"/>
                  </a:lnTo>
                  <a:lnTo>
                    <a:pt x="5778" y="3"/>
                  </a:lnTo>
                  <a:lnTo>
                    <a:pt x="5761" y="0"/>
                  </a:lnTo>
                  <a:lnTo>
                    <a:pt x="5745" y="3"/>
                  </a:lnTo>
                  <a:lnTo>
                    <a:pt x="5731" y="12"/>
                  </a:lnTo>
                  <a:lnTo>
                    <a:pt x="5722" y="26"/>
                  </a:lnTo>
                  <a:lnTo>
                    <a:pt x="5719" y="42"/>
                  </a:lnTo>
                  <a:lnTo>
                    <a:pt x="5722" y="59"/>
                  </a:lnTo>
                  <a:lnTo>
                    <a:pt x="5731" y="72"/>
                  </a:lnTo>
                  <a:lnTo>
                    <a:pt x="5745" y="81"/>
                  </a:lnTo>
                  <a:lnTo>
                    <a:pt x="5761" y="85"/>
                  </a:lnTo>
                  <a:lnTo>
                    <a:pt x="5778" y="81"/>
                  </a:lnTo>
                  <a:lnTo>
                    <a:pt x="5792" y="72"/>
                  </a:lnTo>
                  <a:lnTo>
                    <a:pt x="5801" y="59"/>
                  </a:lnTo>
                  <a:lnTo>
                    <a:pt x="5804" y="42"/>
                  </a:lnTo>
                  <a:moveTo>
                    <a:pt x="5930" y="4180"/>
                  </a:moveTo>
                  <a:lnTo>
                    <a:pt x="5927" y="4164"/>
                  </a:lnTo>
                  <a:lnTo>
                    <a:pt x="5917" y="4150"/>
                  </a:lnTo>
                  <a:lnTo>
                    <a:pt x="5904" y="4141"/>
                  </a:lnTo>
                  <a:lnTo>
                    <a:pt x="5887" y="4138"/>
                  </a:lnTo>
                  <a:lnTo>
                    <a:pt x="5871" y="4141"/>
                  </a:lnTo>
                  <a:lnTo>
                    <a:pt x="5857" y="4150"/>
                  </a:lnTo>
                  <a:lnTo>
                    <a:pt x="5848" y="4164"/>
                  </a:lnTo>
                  <a:lnTo>
                    <a:pt x="5845" y="4180"/>
                  </a:lnTo>
                  <a:lnTo>
                    <a:pt x="5848" y="4197"/>
                  </a:lnTo>
                  <a:lnTo>
                    <a:pt x="5857" y="4210"/>
                  </a:lnTo>
                  <a:lnTo>
                    <a:pt x="5871" y="4219"/>
                  </a:lnTo>
                  <a:lnTo>
                    <a:pt x="5887" y="4223"/>
                  </a:lnTo>
                  <a:lnTo>
                    <a:pt x="5904" y="4219"/>
                  </a:lnTo>
                  <a:lnTo>
                    <a:pt x="5917" y="4210"/>
                  </a:lnTo>
                  <a:lnTo>
                    <a:pt x="5927" y="4197"/>
                  </a:lnTo>
                  <a:lnTo>
                    <a:pt x="5930" y="4180"/>
                  </a:lnTo>
                  <a:moveTo>
                    <a:pt x="5972" y="42"/>
                  </a:moveTo>
                  <a:lnTo>
                    <a:pt x="5969" y="26"/>
                  </a:lnTo>
                  <a:lnTo>
                    <a:pt x="5960" y="12"/>
                  </a:lnTo>
                  <a:lnTo>
                    <a:pt x="5946" y="3"/>
                  </a:lnTo>
                  <a:lnTo>
                    <a:pt x="5930" y="0"/>
                  </a:lnTo>
                  <a:lnTo>
                    <a:pt x="5913" y="3"/>
                  </a:lnTo>
                  <a:lnTo>
                    <a:pt x="5900" y="12"/>
                  </a:lnTo>
                  <a:lnTo>
                    <a:pt x="5891" y="26"/>
                  </a:lnTo>
                  <a:lnTo>
                    <a:pt x="5887" y="42"/>
                  </a:lnTo>
                  <a:lnTo>
                    <a:pt x="5891" y="59"/>
                  </a:lnTo>
                  <a:lnTo>
                    <a:pt x="5900" y="72"/>
                  </a:lnTo>
                  <a:lnTo>
                    <a:pt x="5913" y="81"/>
                  </a:lnTo>
                  <a:lnTo>
                    <a:pt x="5930" y="85"/>
                  </a:lnTo>
                  <a:lnTo>
                    <a:pt x="5946" y="81"/>
                  </a:lnTo>
                  <a:lnTo>
                    <a:pt x="5960" y="72"/>
                  </a:lnTo>
                  <a:lnTo>
                    <a:pt x="5969" y="59"/>
                  </a:lnTo>
                  <a:lnTo>
                    <a:pt x="5972" y="42"/>
                  </a:lnTo>
                  <a:moveTo>
                    <a:pt x="6102" y="4180"/>
                  </a:moveTo>
                  <a:lnTo>
                    <a:pt x="6099" y="4164"/>
                  </a:lnTo>
                  <a:lnTo>
                    <a:pt x="6089" y="4150"/>
                  </a:lnTo>
                  <a:lnTo>
                    <a:pt x="6076" y="4141"/>
                  </a:lnTo>
                  <a:lnTo>
                    <a:pt x="6059" y="4138"/>
                  </a:lnTo>
                  <a:lnTo>
                    <a:pt x="6043" y="4141"/>
                  </a:lnTo>
                  <a:lnTo>
                    <a:pt x="6029" y="4150"/>
                  </a:lnTo>
                  <a:lnTo>
                    <a:pt x="6020" y="4164"/>
                  </a:lnTo>
                  <a:lnTo>
                    <a:pt x="6017" y="4180"/>
                  </a:lnTo>
                  <a:lnTo>
                    <a:pt x="6020" y="4197"/>
                  </a:lnTo>
                  <a:lnTo>
                    <a:pt x="6029" y="4210"/>
                  </a:lnTo>
                  <a:lnTo>
                    <a:pt x="6043" y="4219"/>
                  </a:lnTo>
                  <a:lnTo>
                    <a:pt x="6059" y="4223"/>
                  </a:lnTo>
                  <a:lnTo>
                    <a:pt x="6076" y="4219"/>
                  </a:lnTo>
                  <a:lnTo>
                    <a:pt x="6089" y="4210"/>
                  </a:lnTo>
                  <a:lnTo>
                    <a:pt x="6099" y="4197"/>
                  </a:lnTo>
                  <a:lnTo>
                    <a:pt x="6102" y="4180"/>
                  </a:lnTo>
                  <a:moveTo>
                    <a:pt x="6141" y="42"/>
                  </a:moveTo>
                  <a:lnTo>
                    <a:pt x="6137" y="26"/>
                  </a:lnTo>
                  <a:lnTo>
                    <a:pt x="6128" y="12"/>
                  </a:lnTo>
                  <a:lnTo>
                    <a:pt x="6115" y="3"/>
                  </a:lnTo>
                  <a:lnTo>
                    <a:pt x="6098" y="0"/>
                  </a:lnTo>
                  <a:lnTo>
                    <a:pt x="6082" y="3"/>
                  </a:lnTo>
                  <a:lnTo>
                    <a:pt x="6068" y="12"/>
                  </a:lnTo>
                  <a:lnTo>
                    <a:pt x="6059" y="26"/>
                  </a:lnTo>
                  <a:lnTo>
                    <a:pt x="6056" y="42"/>
                  </a:lnTo>
                  <a:lnTo>
                    <a:pt x="6059" y="59"/>
                  </a:lnTo>
                  <a:lnTo>
                    <a:pt x="6068" y="72"/>
                  </a:lnTo>
                  <a:lnTo>
                    <a:pt x="6082" y="81"/>
                  </a:lnTo>
                  <a:lnTo>
                    <a:pt x="6098" y="85"/>
                  </a:lnTo>
                  <a:lnTo>
                    <a:pt x="6115" y="81"/>
                  </a:lnTo>
                  <a:lnTo>
                    <a:pt x="6128" y="72"/>
                  </a:lnTo>
                  <a:lnTo>
                    <a:pt x="6137" y="59"/>
                  </a:lnTo>
                  <a:lnTo>
                    <a:pt x="6141" y="42"/>
                  </a:lnTo>
                  <a:moveTo>
                    <a:pt x="6274" y="4180"/>
                  </a:moveTo>
                  <a:lnTo>
                    <a:pt x="6271" y="4164"/>
                  </a:lnTo>
                  <a:lnTo>
                    <a:pt x="6261" y="4150"/>
                  </a:lnTo>
                  <a:lnTo>
                    <a:pt x="6248" y="4141"/>
                  </a:lnTo>
                  <a:lnTo>
                    <a:pt x="6231" y="4138"/>
                  </a:lnTo>
                  <a:lnTo>
                    <a:pt x="6215" y="4141"/>
                  </a:lnTo>
                  <a:lnTo>
                    <a:pt x="6201" y="4150"/>
                  </a:lnTo>
                  <a:lnTo>
                    <a:pt x="6192" y="4164"/>
                  </a:lnTo>
                  <a:lnTo>
                    <a:pt x="6189" y="4180"/>
                  </a:lnTo>
                  <a:lnTo>
                    <a:pt x="6192" y="4197"/>
                  </a:lnTo>
                  <a:lnTo>
                    <a:pt x="6201" y="4210"/>
                  </a:lnTo>
                  <a:lnTo>
                    <a:pt x="6215" y="4219"/>
                  </a:lnTo>
                  <a:lnTo>
                    <a:pt x="6231" y="4223"/>
                  </a:lnTo>
                  <a:lnTo>
                    <a:pt x="6248" y="4219"/>
                  </a:lnTo>
                  <a:lnTo>
                    <a:pt x="6261" y="4210"/>
                  </a:lnTo>
                  <a:lnTo>
                    <a:pt x="6271" y="4197"/>
                  </a:lnTo>
                  <a:lnTo>
                    <a:pt x="6274" y="4180"/>
                  </a:lnTo>
                  <a:moveTo>
                    <a:pt x="6309" y="42"/>
                  </a:moveTo>
                  <a:lnTo>
                    <a:pt x="6306" y="26"/>
                  </a:lnTo>
                  <a:lnTo>
                    <a:pt x="6297" y="12"/>
                  </a:lnTo>
                  <a:lnTo>
                    <a:pt x="6283" y="3"/>
                  </a:lnTo>
                  <a:lnTo>
                    <a:pt x="6267" y="0"/>
                  </a:lnTo>
                  <a:lnTo>
                    <a:pt x="6250" y="3"/>
                  </a:lnTo>
                  <a:lnTo>
                    <a:pt x="6237" y="12"/>
                  </a:lnTo>
                  <a:lnTo>
                    <a:pt x="6228" y="26"/>
                  </a:lnTo>
                  <a:lnTo>
                    <a:pt x="6224" y="42"/>
                  </a:lnTo>
                  <a:lnTo>
                    <a:pt x="6228" y="59"/>
                  </a:lnTo>
                  <a:lnTo>
                    <a:pt x="6237" y="72"/>
                  </a:lnTo>
                  <a:lnTo>
                    <a:pt x="6250" y="81"/>
                  </a:lnTo>
                  <a:lnTo>
                    <a:pt x="6267" y="85"/>
                  </a:lnTo>
                  <a:lnTo>
                    <a:pt x="6283" y="81"/>
                  </a:lnTo>
                  <a:lnTo>
                    <a:pt x="6297" y="72"/>
                  </a:lnTo>
                  <a:lnTo>
                    <a:pt x="6306" y="59"/>
                  </a:lnTo>
                  <a:lnTo>
                    <a:pt x="6309" y="42"/>
                  </a:lnTo>
                  <a:moveTo>
                    <a:pt x="6446" y="4180"/>
                  </a:moveTo>
                  <a:lnTo>
                    <a:pt x="6443" y="4164"/>
                  </a:lnTo>
                  <a:lnTo>
                    <a:pt x="6433" y="4150"/>
                  </a:lnTo>
                  <a:lnTo>
                    <a:pt x="6420" y="4141"/>
                  </a:lnTo>
                  <a:lnTo>
                    <a:pt x="6403" y="4138"/>
                  </a:lnTo>
                  <a:lnTo>
                    <a:pt x="6387" y="4141"/>
                  </a:lnTo>
                  <a:lnTo>
                    <a:pt x="6373" y="4150"/>
                  </a:lnTo>
                  <a:lnTo>
                    <a:pt x="6364" y="4164"/>
                  </a:lnTo>
                  <a:lnTo>
                    <a:pt x="6361" y="4180"/>
                  </a:lnTo>
                  <a:lnTo>
                    <a:pt x="6364" y="4197"/>
                  </a:lnTo>
                  <a:lnTo>
                    <a:pt x="6373" y="4210"/>
                  </a:lnTo>
                  <a:lnTo>
                    <a:pt x="6387" y="4219"/>
                  </a:lnTo>
                  <a:lnTo>
                    <a:pt x="6403" y="4223"/>
                  </a:lnTo>
                  <a:lnTo>
                    <a:pt x="6420" y="4219"/>
                  </a:lnTo>
                  <a:lnTo>
                    <a:pt x="6433" y="4210"/>
                  </a:lnTo>
                  <a:lnTo>
                    <a:pt x="6443" y="4197"/>
                  </a:lnTo>
                  <a:lnTo>
                    <a:pt x="6446" y="4180"/>
                  </a:lnTo>
                  <a:moveTo>
                    <a:pt x="6478" y="42"/>
                  </a:moveTo>
                  <a:lnTo>
                    <a:pt x="6474" y="26"/>
                  </a:lnTo>
                  <a:lnTo>
                    <a:pt x="6465" y="12"/>
                  </a:lnTo>
                  <a:lnTo>
                    <a:pt x="6452" y="3"/>
                  </a:lnTo>
                  <a:lnTo>
                    <a:pt x="6435" y="0"/>
                  </a:lnTo>
                  <a:lnTo>
                    <a:pt x="6419" y="3"/>
                  </a:lnTo>
                  <a:lnTo>
                    <a:pt x="6405" y="12"/>
                  </a:lnTo>
                  <a:lnTo>
                    <a:pt x="6396" y="26"/>
                  </a:lnTo>
                  <a:lnTo>
                    <a:pt x="6393" y="42"/>
                  </a:lnTo>
                  <a:lnTo>
                    <a:pt x="6396" y="59"/>
                  </a:lnTo>
                  <a:lnTo>
                    <a:pt x="6405" y="72"/>
                  </a:lnTo>
                  <a:lnTo>
                    <a:pt x="6419" y="81"/>
                  </a:lnTo>
                  <a:lnTo>
                    <a:pt x="6435" y="85"/>
                  </a:lnTo>
                  <a:lnTo>
                    <a:pt x="6452" y="81"/>
                  </a:lnTo>
                  <a:lnTo>
                    <a:pt x="6465" y="72"/>
                  </a:lnTo>
                  <a:lnTo>
                    <a:pt x="6474" y="59"/>
                  </a:lnTo>
                  <a:lnTo>
                    <a:pt x="6478" y="42"/>
                  </a:lnTo>
                  <a:moveTo>
                    <a:pt x="6618" y="4180"/>
                  </a:moveTo>
                  <a:lnTo>
                    <a:pt x="6614" y="4164"/>
                  </a:lnTo>
                  <a:lnTo>
                    <a:pt x="6605" y="4150"/>
                  </a:lnTo>
                  <a:lnTo>
                    <a:pt x="6592" y="4141"/>
                  </a:lnTo>
                  <a:lnTo>
                    <a:pt x="6575" y="4138"/>
                  </a:lnTo>
                  <a:lnTo>
                    <a:pt x="6559" y="4141"/>
                  </a:lnTo>
                  <a:lnTo>
                    <a:pt x="6545" y="4150"/>
                  </a:lnTo>
                  <a:lnTo>
                    <a:pt x="6536" y="4164"/>
                  </a:lnTo>
                  <a:lnTo>
                    <a:pt x="6533" y="4180"/>
                  </a:lnTo>
                  <a:lnTo>
                    <a:pt x="6536" y="4197"/>
                  </a:lnTo>
                  <a:lnTo>
                    <a:pt x="6545" y="4210"/>
                  </a:lnTo>
                  <a:lnTo>
                    <a:pt x="6559" y="4219"/>
                  </a:lnTo>
                  <a:lnTo>
                    <a:pt x="6575" y="4223"/>
                  </a:lnTo>
                  <a:lnTo>
                    <a:pt x="6592" y="4219"/>
                  </a:lnTo>
                  <a:lnTo>
                    <a:pt x="6605" y="4210"/>
                  </a:lnTo>
                  <a:lnTo>
                    <a:pt x="6614" y="4197"/>
                  </a:lnTo>
                  <a:lnTo>
                    <a:pt x="6618" y="4180"/>
                  </a:lnTo>
                  <a:moveTo>
                    <a:pt x="6646" y="42"/>
                  </a:moveTo>
                  <a:lnTo>
                    <a:pt x="6643" y="26"/>
                  </a:lnTo>
                  <a:lnTo>
                    <a:pt x="6634" y="12"/>
                  </a:lnTo>
                  <a:lnTo>
                    <a:pt x="6620" y="3"/>
                  </a:lnTo>
                  <a:lnTo>
                    <a:pt x="6604" y="0"/>
                  </a:lnTo>
                  <a:lnTo>
                    <a:pt x="6587" y="3"/>
                  </a:lnTo>
                  <a:lnTo>
                    <a:pt x="6574" y="12"/>
                  </a:lnTo>
                  <a:lnTo>
                    <a:pt x="6564" y="26"/>
                  </a:lnTo>
                  <a:lnTo>
                    <a:pt x="6561" y="42"/>
                  </a:lnTo>
                  <a:lnTo>
                    <a:pt x="6564" y="59"/>
                  </a:lnTo>
                  <a:lnTo>
                    <a:pt x="6574" y="72"/>
                  </a:lnTo>
                  <a:lnTo>
                    <a:pt x="6587" y="81"/>
                  </a:lnTo>
                  <a:lnTo>
                    <a:pt x="6604" y="85"/>
                  </a:lnTo>
                  <a:lnTo>
                    <a:pt x="6620" y="81"/>
                  </a:lnTo>
                  <a:lnTo>
                    <a:pt x="6634" y="72"/>
                  </a:lnTo>
                  <a:lnTo>
                    <a:pt x="6643" y="59"/>
                  </a:lnTo>
                  <a:lnTo>
                    <a:pt x="6646" y="42"/>
                  </a:lnTo>
                  <a:moveTo>
                    <a:pt x="6790" y="4180"/>
                  </a:moveTo>
                  <a:lnTo>
                    <a:pt x="6786" y="4164"/>
                  </a:lnTo>
                  <a:lnTo>
                    <a:pt x="6777" y="4150"/>
                  </a:lnTo>
                  <a:lnTo>
                    <a:pt x="6764" y="4141"/>
                  </a:lnTo>
                  <a:lnTo>
                    <a:pt x="6747" y="4138"/>
                  </a:lnTo>
                  <a:lnTo>
                    <a:pt x="6731" y="4141"/>
                  </a:lnTo>
                  <a:lnTo>
                    <a:pt x="6717" y="4150"/>
                  </a:lnTo>
                  <a:lnTo>
                    <a:pt x="6708" y="4164"/>
                  </a:lnTo>
                  <a:lnTo>
                    <a:pt x="6705" y="4180"/>
                  </a:lnTo>
                  <a:lnTo>
                    <a:pt x="6708" y="4197"/>
                  </a:lnTo>
                  <a:lnTo>
                    <a:pt x="6717" y="4210"/>
                  </a:lnTo>
                  <a:lnTo>
                    <a:pt x="6731" y="4219"/>
                  </a:lnTo>
                  <a:lnTo>
                    <a:pt x="6747" y="4223"/>
                  </a:lnTo>
                  <a:lnTo>
                    <a:pt x="6764" y="4219"/>
                  </a:lnTo>
                  <a:lnTo>
                    <a:pt x="6777" y="4210"/>
                  </a:lnTo>
                  <a:lnTo>
                    <a:pt x="6786" y="4197"/>
                  </a:lnTo>
                  <a:lnTo>
                    <a:pt x="6790" y="4180"/>
                  </a:lnTo>
                  <a:moveTo>
                    <a:pt x="6815" y="42"/>
                  </a:moveTo>
                  <a:lnTo>
                    <a:pt x="6811" y="26"/>
                  </a:lnTo>
                  <a:lnTo>
                    <a:pt x="6802" y="12"/>
                  </a:lnTo>
                  <a:lnTo>
                    <a:pt x="6789" y="3"/>
                  </a:lnTo>
                  <a:lnTo>
                    <a:pt x="6772" y="0"/>
                  </a:lnTo>
                  <a:lnTo>
                    <a:pt x="6755" y="3"/>
                  </a:lnTo>
                  <a:lnTo>
                    <a:pt x="6742" y="12"/>
                  </a:lnTo>
                  <a:lnTo>
                    <a:pt x="6733" y="26"/>
                  </a:lnTo>
                  <a:lnTo>
                    <a:pt x="6730" y="42"/>
                  </a:lnTo>
                  <a:lnTo>
                    <a:pt x="6733" y="59"/>
                  </a:lnTo>
                  <a:lnTo>
                    <a:pt x="6742" y="72"/>
                  </a:lnTo>
                  <a:lnTo>
                    <a:pt x="6755" y="81"/>
                  </a:lnTo>
                  <a:lnTo>
                    <a:pt x="6772" y="85"/>
                  </a:lnTo>
                  <a:lnTo>
                    <a:pt x="6789" y="81"/>
                  </a:lnTo>
                  <a:lnTo>
                    <a:pt x="6802" y="72"/>
                  </a:lnTo>
                  <a:lnTo>
                    <a:pt x="6811" y="59"/>
                  </a:lnTo>
                  <a:lnTo>
                    <a:pt x="6815" y="42"/>
                  </a:lnTo>
                  <a:moveTo>
                    <a:pt x="6962" y="4180"/>
                  </a:moveTo>
                  <a:lnTo>
                    <a:pt x="6958" y="4164"/>
                  </a:lnTo>
                  <a:lnTo>
                    <a:pt x="6949" y="4150"/>
                  </a:lnTo>
                  <a:lnTo>
                    <a:pt x="6936" y="4141"/>
                  </a:lnTo>
                  <a:lnTo>
                    <a:pt x="6919" y="4138"/>
                  </a:lnTo>
                  <a:lnTo>
                    <a:pt x="6903" y="4141"/>
                  </a:lnTo>
                  <a:lnTo>
                    <a:pt x="6889" y="4150"/>
                  </a:lnTo>
                  <a:lnTo>
                    <a:pt x="6880" y="4164"/>
                  </a:lnTo>
                  <a:lnTo>
                    <a:pt x="6877" y="4180"/>
                  </a:lnTo>
                  <a:lnTo>
                    <a:pt x="6880" y="4197"/>
                  </a:lnTo>
                  <a:lnTo>
                    <a:pt x="6889" y="4210"/>
                  </a:lnTo>
                  <a:lnTo>
                    <a:pt x="6903" y="4219"/>
                  </a:lnTo>
                  <a:lnTo>
                    <a:pt x="6919" y="4223"/>
                  </a:lnTo>
                  <a:lnTo>
                    <a:pt x="6936" y="4219"/>
                  </a:lnTo>
                  <a:lnTo>
                    <a:pt x="6949" y="4210"/>
                  </a:lnTo>
                  <a:lnTo>
                    <a:pt x="6958" y="4197"/>
                  </a:lnTo>
                  <a:lnTo>
                    <a:pt x="6962" y="4180"/>
                  </a:lnTo>
                  <a:moveTo>
                    <a:pt x="6983" y="42"/>
                  </a:moveTo>
                  <a:lnTo>
                    <a:pt x="6980" y="26"/>
                  </a:lnTo>
                  <a:lnTo>
                    <a:pt x="6971" y="12"/>
                  </a:lnTo>
                  <a:lnTo>
                    <a:pt x="6957" y="3"/>
                  </a:lnTo>
                  <a:lnTo>
                    <a:pt x="6940" y="0"/>
                  </a:lnTo>
                  <a:lnTo>
                    <a:pt x="6924" y="3"/>
                  </a:lnTo>
                  <a:lnTo>
                    <a:pt x="6910" y="12"/>
                  </a:lnTo>
                  <a:lnTo>
                    <a:pt x="6901" y="26"/>
                  </a:lnTo>
                  <a:lnTo>
                    <a:pt x="6898" y="42"/>
                  </a:lnTo>
                  <a:lnTo>
                    <a:pt x="6901" y="59"/>
                  </a:lnTo>
                  <a:lnTo>
                    <a:pt x="6910" y="72"/>
                  </a:lnTo>
                  <a:lnTo>
                    <a:pt x="6924" y="81"/>
                  </a:lnTo>
                  <a:lnTo>
                    <a:pt x="6940" y="85"/>
                  </a:lnTo>
                  <a:lnTo>
                    <a:pt x="6957" y="81"/>
                  </a:lnTo>
                  <a:lnTo>
                    <a:pt x="6971" y="72"/>
                  </a:lnTo>
                  <a:lnTo>
                    <a:pt x="6980" y="59"/>
                  </a:lnTo>
                  <a:lnTo>
                    <a:pt x="6983" y="42"/>
                  </a:lnTo>
                  <a:moveTo>
                    <a:pt x="7134" y="4180"/>
                  </a:moveTo>
                  <a:lnTo>
                    <a:pt x="7130" y="4164"/>
                  </a:lnTo>
                  <a:lnTo>
                    <a:pt x="7121" y="4150"/>
                  </a:lnTo>
                  <a:lnTo>
                    <a:pt x="7108" y="4141"/>
                  </a:lnTo>
                  <a:lnTo>
                    <a:pt x="7091" y="4138"/>
                  </a:lnTo>
                  <a:lnTo>
                    <a:pt x="7075" y="4141"/>
                  </a:lnTo>
                  <a:lnTo>
                    <a:pt x="7061" y="4150"/>
                  </a:lnTo>
                  <a:lnTo>
                    <a:pt x="7052" y="4164"/>
                  </a:lnTo>
                  <a:lnTo>
                    <a:pt x="7049" y="4180"/>
                  </a:lnTo>
                  <a:lnTo>
                    <a:pt x="7052" y="4197"/>
                  </a:lnTo>
                  <a:lnTo>
                    <a:pt x="7061" y="4210"/>
                  </a:lnTo>
                  <a:lnTo>
                    <a:pt x="7075" y="4219"/>
                  </a:lnTo>
                  <a:lnTo>
                    <a:pt x="7091" y="4223"/>
                  </a:lnTo>
                  <a:lnTo>
                    <a:pt x="7108" y="4219"/>
                  </a:lnTo>
                  <a:lnTo>
                    <a:pt x="7121" y="4210"/>
                  </a:lnTo>
                  <a:lnTo>
                    <a:pt x="7130" y="4197"/>
                  </a:lnTo>
                  <a:lnTo>
                    <a:pt x="7134" y="4180"/>
                  </a:lnTo>
                  <a:moveTo>
                    <a:pt x="7151" y="42"/>
                  </a:moveTo>
                  <a:lnTo>
                    <a:pt x="7148" y="26"/>
                  </a:lnTo>
                  <a:lnTo>
                    <a:pt x="7139" y="12"/>
                  </a:lnTo>
                  <a:lnTo>
                    <a:pt x="7125" y="3"/>
                  </a:lnTo>
                  <a:lnTo>
                    <a:pt x="7109" y="0"/>
                  </a:lnTo>
                  <a:lnTo>
                    <a:pt x="7092" y="3"/>
                  </a:lnTo>
                  <a:lnTo>
                    <a:pt x="7079" y="12"/>
                  </a:lnTo>
                  <a:lnTo>
                    <a:pt x="7070" y="26"/>
                  </a:lnTo>
                  <a:lnTo>
                    <a:pt x="7066" y="42"/>
                  </a:lnTo>
                  <a:lnTo>
                    <a:pt x="7070" y="59"/>
                  </a:lnTo>
                  <a:lnTo>
                    <a:pt x="7079" y="72"/>
                  </a:lnTo>
                  <a:lnTo>
                    <a:pt x="7092" y="81"/>
                  </a:lnTo>
                  <a:lnTo>
                    <a:pt x="7109" y="85"/>
                  </a:lnTo>
                  <a:lnTo>
                    <a:pt x="7125" y="81"/>
                  </a:lnTo>
                  <a:lnTo>
                    <a:pt x="7139" y="72"/>
                  </a:lnTo>
                  <a:lnTo>
                    <a:pt x="7148" y="59"/>
                  </a:lnTo>
                  <a:lnTo>
                    <a:pt x="7151" y="42"/>
                  </a:lnTo>
                  <a:moveTo>
                    <a:pt x="7306" y="4180"/>
                  </a:moveTo>
                  <a:lnTo>
                    <a:pt x="7302" y="4164"/>
                  </a:lnTo>
                  <a:lnTo>
                    <a:pt x="7293" y="4150"/>
                  </a:lnTo>
                  <a:lnTo>
                    <a:pt x="7280" y="4141"/>
                  </a:lnTo>
                  <a:lnTo>
                    <a:pt x="7263" y="4138"/>
                  </a:lnTo>
                  <a:lnTo>
                    <a:pt x="7247" y="4141"/>
                  </a:lnTo>
                  <a:lnTo>
                    <a:pt x="7233" y="4150"/>
                  </a:lnTo>
                  <a:lnTo>
                    <a:pt x="7224" y="4164"/>
                  </a:lnTo>
                  <a:lnTo>
                    <a:pt x="7221" y="4180"/>
                  </a:lnTo>
                  <a:lnTo>
                    <a:pt x="7224" y="4197"/>
                  </a:lnTo>
                  <a:lnTo>
                    <a:pt x="7233" y="4210"/>
                  </a:lnTo>
                  <a:lnTo>
                    <a:pt x="7247" y="4219"/>
                  </a:lnTo>
                  <a:lnTo>
                    <a:pt x="7263" y="4223"/>
                  </a:lnTo>
                  <a:lnTo>
                    <a:pt x="7280" y="4219"/>
                  </a:lnTo>
                  <a:lnTo>
                    <a:pt x="7293" y="4210"/>
                  </a:lnTo>
                  <a:lnTo>
                    <a:pt x="7302" y="4197"/>
                  </a:lnTo>
                  <a:lnTo>
                    <a:pt x="7306" y="4180"/>
                  </a:lnTo>
                  <a:moveTo>
                    <a:pt x="7320" y="42"/>
                  </a:moveTo>
                  <a:lnTo>
                    <a:pt x="7317" y="26"/>
                  </a:lnTo>
                  <a:lnTo>
                    <a:pt x="7307" y="12"/>
                  </a:lnTo>
                  <a:lnTo>
                    <a:pt x="7294" y="3"/>
                  </a:lnTo>
                  <a:lnTo>
                    <a:pt x="7277" y="0"/>
                  </a:lnTo>
                  <a:lnTo>
                    <a:pt x="7261" y="3"/>
                  </a:lnTo>
                  <a:lnTo>
                    <a:pt x="7247" y="12"/>
                  </a:lnTo>
                  <a:lnTo>
                    <a:pt x="7238" y="26"/>
                  </a:lnTo>
                  <a:lnTo>
                    <a:pt x="7235" y="42"/>
                  </a:lnTo>
                  <a:lnTo>
                    <a:pt x="7238" y="59"/>
                  </a:lnTo>
                  <a:lnTo>
                    <a:pt x="7247" y="72"/>
                  </a:lnTo>
                  <a:lnTo>
                    <a:pt x="7261" y="81"/>
                  </a:lnTo>
                  <a:lnTo>
                    <a:pt x="7277" y="85"/>
                  </a:lnTo>
                  <a:lnTo>
                    <a:pt x="7294" y="81"/>
                  </a:lnTo>
                  <a:lnTo>
                    <a:pt x="7307" y="72"/>
                  </a:lnTo>
                  <a:lnTo>
                    <a:pt x="7317" y="59"/>
                  </a:lnTo>
                  <a:lnTo>
                    <a:pt x="7320" y="42"/>
                  </a:lnTo>
                  <a:moveTo>
                    <a:pt x="7478" y="4180"/>
                  </a:moveTo>
                  <a:lnTo>
                    <a:pt x="7474" y="4164"/>
                  </a:lnTo>
                  <a:lnTo>
                    <a:pt x="7465" y="4150"/>
                  </a:lnTo>
                  <a:lnTo>
                    <a:pt x="7452" y="4141"/>
                  </a:lnTo>
                  <a:lnTo>
                    <a:pt x="7435" y="4138"/>
                  </a:lnTo>
                  <a:lnTo>
                    <a:pt x="7419" y="4141"/>
                  </a:lnTo>
                  <a:lnTo>
                    <a:pt x="7405" y="4150"/>
                  </a:lnTo>
                  <a:lnTo>
                    <a:pt x="7396" y="4164"/>
                  </a:lnTo>
                  <a:lnTo>
                    <a:pt x="7393" y="4180"/>
                  </a:lnTo>
                  <a:lnTo>
                    <a:pt x="7396" y="4197"/>
                  </a:lnTo>
                  <a:lnTo>
                    <a:pt x="7405" y="4210"/>
                  </a:lnTo>
                  <a:lnTo>
                    <a:pt x="7419" y="4219"/>
                  </a:lnTo>
                  <a:lnTo>
                    <a:pt x="7435" y="4223"/>
                  </a:lnTo>
                  <a:lnTo>
                    <a:pt x="7452" y="4219"/>
                  </a:lnTo>
                  <a:lnTo>
                    <a:pt x="7465" y="4210"/>
                  </a:lnTo>
                  <a:lnTo>
                    <a:pt x="7474" y="4197"/>
                  </a:lnTo>
                  <a:lnTo>
                    <a:pt x="7478" y="4180"/>
                  </a:lnTo>
                  <a:moveTo>
                    <a:pt x="7488" y="42"/>
                  </a:moveTo>
                  <a:lnTo>
                    <a:pt x="7485" y="26"/>
                  </a:lnTo>
                  <a:lnTo>
                    <a:pt x="7476" y="12"/>
                  </a:lnTo>
                  <a:lnTo>
                    <a:pt x="7462" y="3"/>
                  </a:lnTo>
                  <a:lnTo>
                    <a:pt x="7446" y="0"/>
                  </a:lnTo>
                  <a:lnTo>
                    <a:pt x="7429" y="3"/>
                  </a:lnTo>
                  <a:lnTo>
                    <a:pt x="7416" y="12"/>
                  </a:lnTo>
                  <a:lnTo>
                    <a:pt x="7407" y="26"/>
                  </a:lnTo>
                  <a:lnTo>
                    <a:pt x="7403" y="42"/>
                  </a:lnTo>
                  <a:lnTo>
                    <a:pt x="7407" y="59"/>
                  </a:lnTo>
                  <a:lnTo>
                    <a:pt x="7416" y="72"/>
                  </a:lnTo>
                  <a:lnTo>
                    <a:pt x="7429" y="81"/>
                  </a:lnTo>
                  <a:lnTo>
                    <a:pt x="7446" y="85"/>
                  </a:lnTo>
                  <a:lnTo>
                    <a:pt x="7462" y="81"/>
                  </a:lnTo>
                  <a:lnTo>
                    <a:pt x="7476" y="72"/>
                  </a:lnTo>
                  <a:lnTo>
                    <a:pt x="7485" y="59"/>
                  </a:lnTo>
                  <a:lnTo>
                    <a:pt x="7488" y="42"/>
                  </a:lnTo>
                  <a:moveTo>
                    <a:pt x="7650" y="4180"/>
                  </a:moveTo>
                  <a:lnTo>
                    <a:pt x="7646" y="4164"/>
                  </a:lnTo>
                  <a:lnTo>
                    <a:pt x="7637" y="4150"/>
                  </a:lnTo>
                  <a:lnTo>
                    <a:pt x="7624" y="4141"/>
                  </a:lnTo>
                  <a:lnTo>
                    <a:pt x="7607" y="4138"/>
                  </a:lnTo>
                  <a:lnTo>
                    <a:pt x="7591" y="4141"/>
                  </a:lnTo>
                  <a:lnTo>
                    <a:pt x="7577" y="4150"/>
                  </a:lnTo>
                  <a:lnTo>
                    <a:pt x="7568" y="4164"/>
                  </a:lnTo>
                  <a:lnTo>
                    <a:pt x="7565" y="4180"/>
                  </a:lnTo>
                  <a:lnTo>
                    <a:pt x="7568" y="4197"/>
                  </a:lnTo>
                  <a:lnTo>
                    <a:pt x="7577" y="4210"/>
                  </a:lnTo>
                  <a:lnTo>
                    <a:pt x="7591" y="4219"/>
                  </a:lnTo>
                  <a:lnTo>
                    <a:pt x="7607" y="4223"/>
                  </a:lnTo>
                  <a:lnTo>
                    <a:pt x="7624" y="4219"/>
                  </a:lnTo>
                  <a:lnTo>
                    <a:pt x="7637" y="4210"/>
                  </a:lnTo>
                  <a:lnTo>
                    <a:pt x="7646" y="4197"/>
                  </a:lnTo>
                  <a:lnTo>
                    <a:pt x="7650" y="4180"/>
                  </a:lnTo>
                  <a:moveTo>
                    <a:pt x="7657" y="42"/>
                  </a:moveTo>
                  <a:lnTo>
                    <a:pt x="7653" y="26"/>
                  </a:lnTo>
                  <a:lnTo>
                    <a:pt x="7644" y="12"/>
                  </a:lnTo>
                  <a:lnTo>
                    <a:pt x="7631" y="3"/>
                  </a:lnTo>
                  <a:lnTo>
                    <a:pt x="7614" y="0"/>
                  </a:lnTo>
                  <a:lnTo>
                    <a:pt x="7598" y="3"/>
                  </a:lnTo>
                  <a:lnTo>
                    <a:pt x="7584" y="12"/>
                  </a:lnTo>
                  <a:lnTo>
                    <a:pt x="7575" y="26"/>
                  </a:lnTo>
                  <a:lnTo>
                    <a:pt x="7572" y="42"/>
                  </a:lnTo>
                  <a:lnTo>
                    <a:pt x="7575" y="59"/>
                  </a:lnTo>
                  <a:lnTo>
                    <a:pt x="7584" y="72"/>
                  </a:lnTo>
                  <a:lnTo>
                    <a:pt x="7598" y="81"/>
                  </a:lnTo>
                  <a:lnTo>
                    <a:pt x="7614" y="85"/>
                  </a:lnTo>
                  <a:lnTo>
                    <a:pt x="7631" y="81"/>
                  </a:lnTo>
                  <a:lnTo>
                    <a:pt x="7644" y="72"/>
                  </a:lnTo>
                  <a:lnTo>
                    <a:pt x="7653" y="59"/>
                  </a:lnTo>
                  <a:lnTo>
                    <a:pt x="7657" y="42"/>
                  </a:lnTo>
                  <a:moveTo>
                    <a:pt x="7822" y="4180"/>
                  </a:moveTo>
                  <a:lnTo>
                    <a:pt x="7818" y="4164"/>
                  </a:lnTo>
                  <a:lnTo>
                    <a:pt x="7809" y="4150"/>
                  </a:lnTo>
                  <a:lnTo>
                    <a:pt x="7796" y="4141"/>
                  </a:lnTo>
                  <a:lnTo>
                    <a:pt x="7779" y="4138"/>
                  </a:lnTo>
                  <a:lnTo>
                    <a:pt x="7763" y="4141"/>
                  </a:lnTo>
                  <a:lnTo>
                    <a:pt x="7749" y="4150"/>
                  </a:lnTo>
                  <a:lnTo>
                    <a:pt x="7740" y="4164"/>
                  </a:lnTo>
                  <a:lnTo>
                    <a:pt x="7737" y="4180"/>
                  </a:lnTo>
                  <a:lnTo>
                    <a:pt x="7740" y="4197"/>
                  </a:lnTo>
                  <a:lnTo>
                    <a:pt x="7749" y="4210"/>
                  </a:lnTo>
                  <a:lnTo>
                    <a:pt x="7763" y="4219"/>
                  </a:lnTo>
                  <a:lnTo>
                    <a:pt x="7779" y="4223"/>
                  </a:lnTo>
                  <a:lnTo>
                    <a:pt x="7796" y="4219"/>
                  </a:lnTo>
                  <a:lnTo>
                    <a:pt x="7809" y="4210"/>
                  </a:lnTo>
                  <a:lnTo>
                    <a:pt x="7818" y="4197"/>
                  </a:lnTo>
                  <a:lnTo>
                    <a:pt x="7822" y="4180"/>
                  </a:lnTo>
                  <a:moveTo>
                    <a:pt x="7825" y="42"/>
                  </a:moveTo>
                  <a:lnTo>
                    <a:pt x="7822" y="26"/>
                  </a:lnTo>
                  <a:lnTo>
                    <a:pt x="7813" y="12"/>
                  </a:lnTo>
                  <a:lnTo>
                    <a:pt x="7799" y="3"/>
                  </a:lnTo>
                  <a:lnTo>
                    <a:pt x="7783" y="0"/>
                  </a:lnTo>
                  <a:lnTo>
                    <a:pt x="7766" y="3"/>
                  </a:lnTo>
                  <a:lnTo>
                    <a:pt x="7753" y="12"/>
                  </a:lnTo>
                  <a:lnTo>
                    <a:pt x="7743" y="26"/>
                  </a:lnTo>
                  <a:lnTo>
                    <a:pt x="7740" y="42"/>
                  </a:lnTo>
                  <a:lnTo>
                    <a:pt x="7743" y="59"/>
                  </a:lnTo>
                  <a:lnTo>
                    <a:pt x="7753" y="72"/>
                  </a:lnTo>
                  <a:lnTo>
                    <a:pt x="7766" y="81"/>
                  </a:lnTo>
                  <a:lnTo>
                    <a:pt x="7783" y="85"/>
                  </a:lnTo>
                  <a:lnTo>
                    <a:pt x="7799" y="81"/>
                  </a:lnTo>
                  <a:lnTo>
                    <a:pt x="7813" y="72"/>
                  </a:lnTo>
                  <a:lnTo>
                    <a:pt x="7822" y="59"/>
                  </a:lnTo>
                  <a:lnTo>
                    <a:pt x="7825" y="42"/>
                  </a:lnTo>
                  <a:moveTo>
                    <a:pt x="7994" y="4169"/>
                  </a:moveTo>
                  <a:lnTo>
                    <a:pt x="7989" y="4158"/>
                  </a:lnTo>
                  <a:lnTo>
                    <a:pt x="7973" y="4142"/>
                  </a:lnTo>
                  <a:lnTo>
                    <a:pt x="7962" y="4138"/>
                  </a:lnTo>
                  <a:lnTo>
                    <a:pt x="7940" y="4138"/>
                  </a:lnTo>
                  <a:lnTo>
                    <a:pt x="7929" y="4142"/>
                  </a:lnTo>
                  <a:lnTo>
                    <a:pt x="7913" y="4158"/>
                  </a:lnTo>
                  <a:lnTo>
                    <a:pt x="7909" y="4169"/>
                  </a:lnTo>
                  <a:lnTo>
                    <a:pt x="7909" y="4191"/>
                  </a:lnTo>
                  <a:lnTo>
                    <a:pt x="7913" y="4202"/>
                  </a:lnTo>
                  <a:lnTo>
                    <a:pt x="7929" y="4218"/>
                  </a:lnTo>
                  <a:lnTo>
                    <a:pt x="7940" y="4223"/>
                  </a:lnTo>
                  <a:lnTo>
                    <a:pt x="7962" y="4223"/>
                  </a:lnTo>
                  <a:lnTo>
                    <a:pt x="7973" y="4218"/>
                  </a:lnTo>
                  <a:lnTo>
                    <a:pt x="7989" y="4202"/>
                  </a:lnTo>
                  <a:lnTo>
                    <a:pt x="7994" y="4191"/>
                  </a:lnTo>
                  <a:lnTo>
                    <a:pt x="7994" y="4169"/>
                  </a:lnTo>
                  <a:moveTo>
                    <a:pt x="7994" y="42"/>
                  </a:moveTo>
                  <a:lnTo>
                    <a:pt x="7994" y="42"/>
                  </a:lnTo>
                  <a:lnTo>
                    <a:pt x="7994" y="31"/>
                  </a:lnTo>
                  <a:lnTo>
                    <a:pt x="7989" y="20"/>
                  </a:lnTo>
                  <a:lnTo>
                    <a:pt x="7981" y="12"/>
                  </a:lnTo>
                  <a:lnTo>
                    <a:pt x="7981" y="12"/>
                  </a:lnTo>
                  <a:lnTo>
                    <a:pt x="7981" y="12"/>
                  </a:lnTo>
                  <a:lnTo>
                    <a:pt x="7973" y="4"/>
                  </a:lnTo>
                  <a:lnTo>
                    <a:pt x="7962" y="0"/>
                  </a:lnTo>
                  <a:lnTo>
                    <a:pt x="7951" y="0"/>
                  </a:lnTo>
                  <a:lnTo>
                    <a:pt x="7940" y="0"/>
                  </a:lnTo>
                  <a:lnTo>
                    <a:pt x="7929" y="4"/>
                  </a:lnTo>
                  <a:lnTo>
                    <a:pt x="7921" y="12"/>
                  </a:lnTo>
                  <a:lnTo>
                    <a:pt x="7913" y="20"/>
                  </a:lnTo>
                  <a:lnTo>
                    <a:pt x="7909" y="31"/>
                  </a:lnTo>
                  <a:lnTo>
                    <a:pt x="7909" y="53"/>
                  </a:lnTo>
                  <a:lnTo>
                    <a:pt x="7913" y="64"/>
                  </a:lnTo>
                  <a:lnTo>
                    <a:pt x="7921" y="72"/>
                  </a:lnTo>
                  <a:lnTo>
                    <a:pt x="7921" y="72"/>
                  </a:lnTo>
                  <a:lnTo>
                    <a:pt x="7921" y="72"/>
                  </a:lnTo>
                  <a:lnTo>
                    <a:pt x="7929" y="80"/>
                  </a:lnTo>
                  <a:lnTo>
                    <a:pt x="7940" y="85"/>
                  </a:lnTo>
                  <a:lnTo>
                    <a:pt x="7951" y="85"/>
                  </a:lnTo>
                  <a:lnTo>
                    <a:pt x="7962" y="85"/>
                  </a:lnTo>
                  <a:lnTo>
                    <a:pt x="7973" y="80"/>
                  </a:lnTo>
                  <a:lnTo>
                    <a:pt x="7981" y="72"/>
                  </a:lnTo>
                  <a:lnTo>
                    <a:pt x="7981" y="72"/>
                  </a:lnTo>
                  <a:lnTo>
                    <a:pt x="7981" y="72"/>
                  </a:lnTo>
                  <a:lnTo>
                    <a:pt x="7989" y="64"/>
                  </a:lnTo>
                  <a:lnTo>
                    <a:pt x="7994" y="53"/>
                  </a:lnTo>
                  <a:lnTo>
                    <a:pt x="7994" y="42"/>
                  </a:lnTo>
                  <a:lnTo>
                    <a:pt x="7994" y="42"/>
                  </a:lnTo>
                  <a:moveTo>
                    <a:pt x="8164" y="4064"/>
                  </a:moveTo>
                  <a:lnTo>
                    <a:pt x="8159" y="4053"/>
                  </a:lnTo>
                  <a:lnTo>
                    <a:pt x="8151" y="4045"/>
                  </a:lnTo>
                  <a:lnTo>
                    <a:pt x="8151" y="4045"/>
                  </a:lnTo>
                  <a:lnTo>
                    <a:pt x="8151" y="4045"/>
                  </a:lnTo>
                  <a:lnTo>
                    <a:pt x="8143" y="4037"/>
                  </a:lnTo>
                  <a:lnTo>
                    <a:pt x="8132" y="4033"/>
                  </a:lnTo>
                  <a:lnTo>
                    <a:pt x="8121" y="4033"/>
                  </a:lnTo>
                  <a:lnTo>
                    <a:pt x="8110" y="4033"/>
                  </a:lnTo>
                  <a:lnTo>
                    <a:pt x="8099" y="4037"/>
                  </a:lnTo>
                  <a:lnTo>
                    <a:pt x="8083" y="4053"/>
                  </a:lnTo>
                  <a:lnTo>
                    <a:pt x="8079" y="4064"/>
                  </a:lnTo>
                  <a:lnTo>
                    <a:pt x="8079" y="4075"/>
                  </a:lnTo>
                  <a:lnTo>
                    <a:pt x="8079" y="4087"/>
                  </a:lnTo>
                  <a:lnTo>
                    <a:pt x="8083" y="4098"/>
                  </a:lnTo>
                  <a:lnTo>
                    <a:pt x="8091" y="4105"/>
                  </a:lnTo>
                  <a:lnTo>
                    <a:pt x="8099" y="4113"/>
                  </a:lnTo>
                  <a:lnTo>
                    <a:pt x="8110" y="4118"/>
                  </a:lnTo>
                  <a:lnTo>
                    <a:pt x="8121" y="4118"/>
                  </a:lnTo>
                  <a:lnTo>
                    <a:pt x="8132" y="4118"/>
                  </a:lnTo>
                  <a:lnTo>
                    <a:pt x="8143" y="4113"/>
                  </a:lnTo>
                  <a:lnTo>
                    <a:pt x="8151" y="4106"/>
                  </a:lnTo>
                  <a:lnTo>
                    <a:pt x="8151" y="4105"/>
                  </a:lnTo>
                  <a:lnTo>
                    <a:pt x="8151" y="4105"/>
                  </a:lnTo>
                  <a:lnTo>
                    <a:pt x="8159" y="4098"/>
                  </a:lnTo>
                  <a:lnTo>
                    <a:pt x="8164" y="4087"/>
                  </a:lnTo>
                  <a:lnTo>
                    <a:pt x="8164" y="4075"/>
                  </a:lnTo>
                  <a:lnTo>
                    <a:pt x="8164" y="4064"/>
                  </a:lnTo>
                  <a:moveTo>
                    <a:pt x="8164" y="3905"/>
                  </a:moveTo>
                  <a:lnTo>
                    <a:pt x="8160" y="3888"/>
                  </a:lnTo>
                  <a:lnTo>
                    <a:pt x="8151" y="3875"/>
                  </a:lnTo>
                  <a:lnTo>
                    <a:pt x="8138" y="3865"/>
                  </a:lnTo>
                  <a:lnTo>
                    <a:pt x="8121" y="3862"/>
                  </a:lnTo>
                  <a:lnTo>
                    <a:pt x="8105" y="3865"/>
                  </a:lnTo>
                  <a:lnTo>
                    <a:pt x="8091" y="3875"/>
                  </a:lnTo>
                  <a:lnTo>
                    <a:pt x="8082" y="3888"/>
                  </a:lnTo>
                  <a:lnTo>
                    <a:pt x="8079" y="3905"/>
                  </a:lnTo>
                  <a:lnTo>
                    <a:pt x="8082" y="3921"/>
                  </a:lnTo>
                  <a:lnTo>
                    <a:pt x="8091" y="3935"/>
                  </a:lnTo>
                  <a:lnTo>
                    <a:pt x="8105" y="3944"/>
                  </a:lnTo>
                  <a:lnTo>
                    <a:pt x="8121" y="3947"/>
                  </a:lnTo>
                  <a:lnTo>
                    <a:pt x="8138" y="3944"/>
                  </a:lnTo>
                  <a:lnTo>
                    <a:pt x="8151" y="3935"/>
                  </a:lnTo>
                  <a:lnTo>
                    <a:pt x="8160" y="3921"/>
                  </a:lnTo>
                  <a:lnTo>
                    <a:pt x="8164" y="3905"/>
                  </a:lnTo>
                  <a:moveTo>
                    <a:pt x="8164" y="3734"/>
                  </a:moveTo>
                  <a:lnTo>
                    <a:pt x="8160" y="3717"/>
                  </a:lnTo>
                  <a:lnTo>
                    <a:pt x="8151" y="3704"/>
                  </a:lnTo>
                  <a:lnTo>
                    <a:pt x="8138" y="3695"/>
                  </a:lnTo>
                  <a:lnTo>
                    <a:pt x="8121" y="3691"/>
                  </a:lnTo>
                  <a:lnTo>
                    <a:pt x="8105" y="3695"/>
                  </a:lnTo>
                  <a:lnTo>
                    <a:pt x="8091" y="3704"/>
                  </a:lnTo>
                  <a:lnTo>
                    <a:pt x="8082" y="3717"/>
                  </a:lnTo>
                  <a:lnTo>
                    <a:pt x="8079" y="3734"/>
                  </a:lnTo>
                  <a:lnTo>
                    <a:pt x="8082" y="3750"/>
                  </a:lnTo>
                  <a:lnTo>
                    <a:pt x="8091" y="3764"/>
                  </a:lnTo>
                  <a:lnTo>
                    <a:pt x="8105" y="3773"/>
                  </a:lnTo>
                  <a:lnTo>
                    <a:pt x="8121" y="3776"/>
                  </a:lnTo>
                  <a:lnTo>
                    <a:pt x="8138" y="3773"/>
                  </a:lnTo>
                  <a:lnTo>
                    <a:pt x="8151" y="3764"/>
                  </a:lnTo>
                  <a:lnTo>
                    <a:pt x="8160" y="3750"/>
                  </a:lnTo>
                  <a:lnTo>
                    <a:pt x="8164" y="3734"/>
                  </a:lnTo>
                  <a:moveTo>
                    <a:pt x="8164" y="3563"/>
                  </a:moveTo>
                  <a:lnTo>
                    <a:pt x="8160" y="3546"/>
                  </a:lnTo>
                  <a:lnTo>
                    <a:pt x="8151" y="3533"/>
                  </a:lnTo>
                  <a:lnTo>
                    <a:pt x="8138" y="3524"/>
                  </a:lnTo>
                  <a:lnTo>
                    <a:pt x="8121" y="3520"/>
                  </a:lnTo>
                  <a:lnTo>
                    <a:pt x="8105" y="3524"/>
                  </a:lnTo>
                  <a:lnTo>
                    <a:pt x="8091" y="3533"/>
                  </a:lnTo>
                  <a:lnTo>
                    <a:pt x="8082" y="3546"/>
                  </a:lnTo>
                  <a:lnTo>
                    <a:pt x="8079" y="3563"/>
                  </a:lnTo>
                  <a:lnTo>
                    <a:pt x="8082" y="3580"/>
                  </a:lnTo>
                  <a:lnTo>
                    <a:pt x="8091" y="3593"/>
                  </a:lnTo>
                  <a:lnTo>
                    <a:pt x="8105" y="3602"/>
                  </a:lnTo>
                  <a:lnTo>
                    <a:pt x="8121" y="3606"/>
                  </a:lnTo>
                  <a:lnTo>
                    <a:pt x="8138" y="3602"/>
                  </a:lnTo>
                  <a:lnTo>
                    <a:pt x="8151" y="3593"/>
                  </a:lnTo>
                  <a:lnTo>
                    <a:pt x="8160" y="3580"/>
                  </a:lnTo>
                  <a:lnTo>
                    <a:pt x="8164" y="3563"/>
                  </a:lnTo>
                  <a:moveTo>
                    <a:pt x="8164" y="3392"/>
                  </a:moveTo>
                  <a:lnTo>
                    <a:pt x="8160" y="3376"/>
                  </a:lnTo>
                  <a:lnTo>
                    <a:pt x="8151" y="3362"/>
                  </a:lnTo>
                  <a:lnTo>
                    <a:pt x="8138" y="3353"/>
                  </a:lnTo>
                  <a:lnTo>
                    <a:pt x="8121" y="3350"/>
                  </a:lnTo>
                  <a:lnTo>
                    <a:pt x="8105" y="3353"/>
                  </a:lnTo>
                  <a:lnTo>
                    <a:pt x="8091" y="3362"/>
                  </a:lnTo>
                  <a:lnTo>
                    <a:pt x="8082" y="3376"/>
                  </a:lnTo>
                  <a:lnTo>
                    <a:pt x="8079" y="3392"/>
                  </a:lnTo>
                  <a:lnTo>
                    <a:pt x="8082" y="3409"/>
                  </a:lnTo>
                  <a:lnTo>
                    <a:pt x="8091" y="3422"/>
                  </a:lnTo>
                  <a:lnTo>
                    <a:pt x="8105" y="3431"/>
                  </a:lnTo>
                  <a:lnTo>
                    <a:pt x="8121" y="3435"/>
                  </a:lnTo>
                  <a:lnTo>
                    <a:pt x="8138" y="3431"/>
                  </a:lnTo>
                  <a:lnTo>
                    <a:pt x="8151" y="3422"/>
                  </a:lnTo>
                  <a:lnTo>
                    <a:pt x="8160" y="3409"/>
                  </a:lnTo>
                  <a:lnTo>
                    <a:pt x="8164" y="3392"/>
                  </a:lnTo>
                  <a:moveTo>
                    <a:pt x="8164" y="3221"/>
                  </a:moveTo>
                  <a:lnTo>
                    <a:pt x="8160" y="3205"/>
                  </a:lnTo>
                  <a:lnTo>
                    <a:pt x="8151" y="3191"/>
                  </a:lnTo>
                  <a:lnTo>
                    <a:pt x="8138" y="3182"/>
                  </a:lnTo>
                  <a:lnTo>
                    <a:pt x="8121" y="3179"/>
                  </a:lnTo>
                  <a:lnTo>
                    <a:pt x="8105" y="3182"/>
                  </a:lnTo>
                  <a:lnTo>
                    <a:pt x="8091" y="3191"/>
                  </a:lnTo>
                  <a:lnTo>
                    <a:pt x="8082" y="3205"/>
                  </a:lnTo>
                  <a:lnTo>
                    <a:pt x="8079" y="3221"/>
                  </a:lnTo>
                  <a:lnTo>
                    <a:pt x="8082" y="3238"/>
                  </a:lnTo>
                  <a:lnTo>
                    <a:pt x="8091" y="3251"/>
                  </a:lnTo>
                  <a:lnTo>
                    <a:pt x="8105" y="3261"/>
                  </a:lnTo>
                  <a:lnTo>
                    <a:pt x="8121" y="3264"/>
                  </a:lnTo>
                  <a:lnTo>
                    <a:pt x="8138" y="3261"/>
                  </a:lnTo>
                  <a:lnTo>
                    <a:pt x="8151" y="3251"/>
                  </a:lnTo>
                  <a:lnTo>
                    <a:pt x="8160" y="3238"/>
                  </a:lnTo>
                  <a:lnTo>
                    <a:pt x="8164" y="3221"/>
                  </a:lnTo>
                  <a:moveTo>
                    <a:pt x="8164" y="3051"/>
                  </a:moveTo>
                  <a:lnTo>
                    <a:pt x="8160" y="3034"/>
                  </a:lnTo>
                  <a:lnTo>
                    <a:pt x="8151" y="3021"/>
                  </a:lnTo>
                  <a:lnTo>
                    <a:pt x="8138" y="3011"/>
                  </a:lnTo>
                  <a:lnTo>
                    <a:pt x="8121" y="3008"/>
                  </a:lnTo>
                  <a:lnTo>
                    <a:pt x="8105" y="3011"/>
                  </a:lnTo>
                  <a:lnTo>
                    <a:pt x="8091" y="3021"/>
                  </a:lnTo>
                  <a:lnTo>
                    <a:pt x="8082" y="3034"/>
                  </a:lnTo>
                  <a:lnTo>
                    <a:pt x="8079" y="3051"/>
                  </a:lnTo>
                  <a:lnTo>
                    <a:pt x="8082" y="3067"/>
                  </a:lnTo>
                  <a:lnTo>
                    <a:pt x="8091" y="3081"/>
                  </a:lnTo>
                  <a:lnTo>
                    <a:pt x="8105" y="3090"/>
                  </a:lnTo>
                  <a:lnTo>
                    <a:pt x="8121" y="3093"/>
                  </a:lnTo>
                  <a:lnTo>
                    <a:pt x="8138" y="3090"/>
                  </a:lnTo>
                  <a:lnTo>
                    <a:pt x="8151" y="3081"/>
                  </a:lnTo>
                  <a:lnTo>
                    <a:pt x="8160" y="3067"/>
                  </a:lnTo>
                  <a:lnTo>
                    <a:pt x="8164" y="3051"/>
                  </a:lnTo>
                  <a:moveTo>
                    <a:pt x="8164" y="2880"/>
                  </a:moveTo>
                  <a:lnTo>
                    <a:pt x="8160" y="2863"/>
                  </a:lnTo>
                  <a:lnTo>
                    <a:pt x="8151" y="2850"/>
                  </a:lnTo>
                  <a:lnTo>
                    <a:pt x="8138" y="2841"/>
                  </a:lnTo>
                  <a:lnTo>
                    <a:pt x="8121" y="2837"/>
                  </a:lnTo>
                  <a:lnTo>
                    <a:pt x="8105" y="2841"/>
                  </a:lnTo>
                  <a:lnTo>
                    <a:pt x="8091" y="2850"/>
                  </a:lnTo>
                  <a:lnTo>
                    <a:pt x="8082" y="2863"/>
                  </a:lnTo>
                  <a:lnTo>
                    <a:pt x="8079" y="2880"/>
                  </a:lnTo>
                  <a:lnTo>
                    <a:pt x="8082" y="2896"/>
                  </a:lnTo>
                  <a:lnTo>
                    <a:pt x="8091" y="2910"/>
                  </a:lnTo>
                  <a:lnTo>
                    <a:pt x="8105" y="2919"/>
                  </a:lnTo>
                  <a:lnTo>
                    <a:pt x="8121" y="2922"/>
                  </a:lnTo>
                  <a:lnTo>
                    <a:pt x="8138" y="2919"/>
                  </a:lnTo>
                  <a:lnTo>
                    <a:pt x="8151" y="2910"/>
                  </a:lnTo>
                  <a:lnTo>
                    <a:pt x="8160" y="2896"/>
                  </a:lnTo>
                  <a:lnTo>
                    <a:pt x="8164" y="2880"/>
                  </a:lnTo>
                  <a:moveTo>
                    <a:pt x="8164" y="2709"/>
                  </a:moveTo>
                  <a:lnTo>
                    <a:pt x="8160" y="2692"/>
                  </a:lnTo>
                  <a:lnTo>
                    <a:pt x="8151" y="2679"/>
                  </a:lnTo>
                  <a:lnTo>
                    <a:pt x="8138" y="2670"/>
                  </a:lnTo>
                  <a:lnTo>
                    <a:pt x="8121" y="2666"/>
                  </a:lnTo>
                  <a:lnTo>
                    <a:pt x="8105" y="2670"/>
                  </a:lnTo>
                  <a:lnTo>
                    <a:pt x="8091" y="2679"/>
                  </a:lnTo>
                  <a:lnTo>
                    <a:pt x="8082" y="2692"/>
                  </a:lnTo>
                  <a:lnTo>
                    <a:pt x="8079" y="2709"/>
                  </a:lnTo>
                  <a:lnTo>
                    <a:pt x="8082" y="2726"/>
                  </a:lnTo>
                  <a:lnTo>
                    <a:pt x="8091" y="2739"/>
                  </a:lnTo>
                  <a:lnTo>
                    <a:pt x="8105" y="2748"/>
                  </a:lnTo>
                  <a:lnTo>
                    <a:pt x="8121" y="2752"/>
                  </a:lnTo>
                  <a:lnTo>
                    <a:pt x="8138" y="2748"/>
                  </a:lnTo>
                  <a:lnTo>
                    <a:pt x="8151" y="2739"/>
                  </a:lnTo>
                  <a:lnTo>
                    <a:pt x="8160" y="2726"/>
                  </a:lnTo>
                  <a:lnTo>
                    <a:pt x="8164" y="2709"/>
                  </a:lnTo>
                  <a:moveTo>
                    <a:pt x="8164" y="2538"/>
                  </a:moveTo>
                  <a:lnTo>
                    <a:pt x="8160" y="2522"/>
                  </a:lnTo>
                  <a:lnTo>
                    <a:pt x="8151" y="2508"/>
                  </a:lnTo>
                  <a:lnTo>
                    <a:pt x="8138" y="2499"/>
                  </a:lnTo>
                  <a:lnTo>
                    <a:pt x="8121" y="2496"/>
                  </a:lnTo>
                  <a:lnTo>
                    <a:pt x="8105" y="2499"/>
                  </a:lnTo>
                  <a:lnTo>
                    <a:pt x="8091" y="2508"/>
                  </a:lnTo>
                  <a:lnTo>
                    <a:pt x="8082" y="2522"/>
                  </a:lnTo>
                  <a:lnTo>
                    <a:pt x="8079" y="2538"/>
                  </a:lnTo>
                  <a:lnTo>
                    <a:pt x="8082" y="2555"/>
                  </a:lnTo>
                  <a:lnTo>
                    <a:pt x="8091" y="2568"/>
                  </a:lnTo>
                  <a:lnTo>
                    <a:pt x="8105" y="2577"/>
                  </a:lnTo>
                  <a:lnTo>
                    <a:pt x="8121" y="2581"/>
                  </a:lnTo>
                  <a:lnTo>
                    <a:pt x="8138" y="2577"/>
                  </a:lnTo>
                  <a:lnTo>
                    <a:pt x="8151" y="2568"/>
                  </a:lnTo>
                  <a:lnTo>
                    <a:pt x="8160" y="2555"/>
                  </a:lnTo>
                  <a:lnTo>
                    <a:pt x="8164" y="2538"/>
                  </a:lnTo>
                  <a:moveTo>
                    <a:pt x="8164" y="2367"/>
                  </a:moveTo>
                  <a:lnTo>
                    <a:pt x="8160" y="2351"/>
                  </a:lnTo>
                  <a:lnTo>
                    <a:pt x="8151" y="2337"/>
                  </a:lnTo>
                  <a:lnTo>
                    <a:pt x="8138" y="2328"/>
                  </a:lnTo>
                  <a:lnTo>
                    <a:pt x="8121" y="2325"/>
                  </a:lnTo>
                  <a:lnTo>
                    <a:pt x="8105" y="2328"/>
                  </a:lnTo>
                  <a:lnTo>
                    <a:pt x="8091" y="2337"/>
                  </a:lnTo>
                  <a:lnTo>
                    <a:pt x="8082" y="2351"/>
                  </a:lnTo>
                  <a:lnTo>
                    <a:pt x="8079" y="2367"/>
                  </a:lnTo>
                  <a:lnTo>
                    <a:pt x="8082" y="2384"/>
                  </a:lnTo>
                  <a:lnTo>
                    <a:pt x="8091" y="2397"/>
                  </a:lnTo>
                  <a:lnTo>
                    <a:pt x="8105" y="2407"/>
                  </a:lnTo>
                  <a:lnTo>
                    <a:pt x="8121" y="2410"/>
                  </a:lnTo>
                  <a:lnTo>
                    <a:pt x="8138" y="2407"/>
                  </a:lnTo>
                  <a:lnTo>
                    <a:pt x="8151" y="2397"/>
                  </a:lnTo>
                  <a:lnTo>
                    <a:pt x="8160" y="2384"/>
                  </a:lnTo>
                  <a:lnTo>
                    <a:pt x="8164" y="2367"/>
                  </a:lnTo>
                  <a:moveTo>
                    <a:pt x="8164" y="2197"/>
                  </a:moveTo>
                  <a:lnTo>
                    <a:pt x="8160" y="2180"/>
                  </a:lnTo>
                  <a:lnTo>
                    <a:pt x="8151" y="2167"/>
                  </a:lnTo>
                  <a:lnTo>
                    <a:pt x="8138" y="2157"/>
                  </a:lnTo>
                  <a:lnTo>
                    <a:pt x="8121" y="2154"/>
                  </a:lnTo>
                  <a:lnTo>
                    <a:pt x="8105" y="2157"/>
                  </a:lnTo>
                  <a:lnTo>
                    <a:pt x="8091" y="2167"/>
                  </a:lnTo>
                  <a:lnTo>
                    <a:pt x="8082" y="2180"/>
                  </a:lnTo>
                  <a:lnTo>
                    <a:pt x="8079" y="2197"/>
                  </a:lnTo>
                  <a:lnTo>
                    <a:pt x="8082" y="2213"/>
                  </a:lnTo>
                  <a:lnTo>
                    <a:pt x="8091" y="2227"/>
                  </a:lnTo>
                  <a:lnTo>
                    <a:pt x="8105" y="2236"/>
                  </a:lnTo>
                  <a:lnTo>
                    <a:pt x="8121" y="2239"/>
                  </a:lnTo>
                  <a:lnTo>
                    <a:pt x="8138" y="2236"/>
                  </a:lnTo>
                  <a:lnTo>
                    <a:pt x="8151" y="2227"/>
                  </a:lnTo>
                  <a:lnTo>
                    <a:pt x="8160" y="2213"/>
                  </a:lnTo>
                  <a:lnTo>
                    <a:pt x="8164" y="2197"/>
                  </a:lnTo>
                  <a:moveTo>
                    <a:pt x="8164" y="2026"/>
                  </a:moveTo>
                  <a:lnTo>
                    <a:pt x="8160" y="2009"/>
                  </a:lnTo>
                  <a:lnTo>
                    <a:pt x="8151" y="1996"/>
                  </a:lnTo>
                  <a:lnTo>
                    <a:pt x="8138" y="1987"/>
                  </a:lnTo>
                  <a:lnTo>
                    <a:pt x="8121" y="1983"/>
                  </a:lnTo>
                  <a:lnTo>
                    <a:pt x="8105" y="1987"/>
                  </a:lnTo>
                  <a:lnTo>
                    <a:pt x="8091" y="1996"/>
                  </a:lnTo>
                  <a:lnTo>
                    <a:pt x="8082" y="2009"/>
                  </a:lnTo>
                  <a:lnTo>
                    <a:pt x="8079" y="2026"/>
                  </a:lnTo>
                  <a:lnTo>
                    <a:pt x="8082" y="2042"/>
                  </a:lnTo>
                  <a:lnTo>
                    <a:pt x="8091" y="2056"/>
                  </a:lnTo>
                  <a:lnTo>
                    <a:pt x="8105" y="2065"/>
                  </a:lnTo>
                  <a:lnTo>
                    <a:pt x="8121" y="2068"/>
                  </a:lnTo>
                  <a:lnTo>
                    <a:pt x="8138" y="2065"/>
                  </a:lnTo>
                  <a:lnTo>
                    <a:pt x="8151" y="2056"/>
                  </a:lnTo>
                  <a:lnTo>
                    <a:pt x="8160" y="2042"/>
                  </a:lnTo>
                  <a:lnTo>
                    <a:pt x="8164" y="2026"/>
                  </a:lnTo>
                  <a:moveTo>
                    <a:pt x="8164" y="1855"/>
                  </a:moveTo>
                  <a:lnTo>
                    <a:pt x="8160" y="1838"/>
                  </a:lnTo>
                  <a:lnTo>
                    <a:pt x="8151" y="1825"/>
                  </a:lnTo>
                  <a:lnTo>
                    <a:pt x="8138" y="1816"/>
                  </a:lnTo>
                  <a:lnTo>
                    <a:pt x="8121" y="1812"/>
                  </a:lnTo>
                  <a:lnTo>
                    <a:pt x="8105" y="1816"/>
                  </a:lnTo>
                  <a:lnTo>
                    <a:pt x="8091" y="1825"/>
                  </a:lnTo>
                  <a:lnTo>
                    <a:pt x="8082" y="1838"/>
                  </a:lnTo>
                  <a:lnTo>
                    <a:pt x="8079" y="1855"/>
                  </a:lnTo>
                  <a:lnTo>
                    <a:pt x="8082" y="1872"/>
                  </a:lnTo>
                  <a:lnTo>
                    <a:pt x="8091" y="1885"/>
                  </a:lnTo>
                  <a:lnTo>
                    <a:pt x="8105" y="1894"/>
                  </a:lnTo>
                  <a:lnTo>
                    <a:pt x="8121" y="1898"/>
                  </a:lnTo>
                  <a:lnTo>
                    <a:pt x="8138" y="1894"/>
                  </a:lnTo>
                  <a:lnTo>
                    <a:pt x="8151" y="1885"/>
                  </a:lnTo>
                  <a:lnTo>
                    <a:pt x="8160" y="1872"/>
                  </a:lnTo>
                  <a:lnTo>
                    <a:pt x="8164" y="1855"/>
                  </a:lnTo>
                  <a:moveTo>
                    <a:pt x="8164" y="1684"/>
                  </a:moveTo>
                  <a:lnTo>
                    <a:pt x="8160" y="1668"/>
                  </a:lnTo>
                  <a:lnTo>
                    <a:pt x="8151" y="1654"/>
                  </a:lnTo>
                  <a:lnTo>
                    <a:pt x="8138" y="1645"/>
                  </a:lnTo>
                  <a:lnTo>
                    <a:pt x="8121" y="1642"/>
                  </a:lnTo>
                  <a:lnTo>
                    <a:pt x="8105" y="1645"/>
                  </a:lnTo>
                  <a:lnTo>
                    <a:pt x="8091" y="1654"/>
                  </a:lnTo>
                  <a:lnTo>
                    <a:pt x="8082" y="1668"/>
                  </a:lnTo>
                  <a:lnTo>
                    <a:pt x="8079" y="1684"/>
                  </a:lnTo>
                  <a:lnTo>
                    <a:pt x="8082" y="1701"/>
                  </a:lnTo>
                  <a:lnTo>
                    <a:pt x="8091" y="1714"/>
                  </a:lnTo>
                  <a:lnTo>
                    <a:pt x="8105" y="1723"/>
                  </a:lnTo>
                  <a:lnTo>
                    <a:pt x="8121" y="1727"/>
                  </a:lnTo>
                  <a:lnTo>
                    <a:pt x="8138" y="1723"/>
                  </a:lnTo>
                  <a:lnTo>
                    <a:pt x="8151" y="1714"/>
                  </a:lnTo>
                  <a:lnTo>
                    <a:pt x="8160" y="1701"/>
                  </a:lnTo>
                  <a:lnTo>
                    <a:pt x="8164" y="1684"/>
                  </a:lnTo>
                  <a:moveTo>
                    <a:pt x="8164" y="1513"/>
                  </a:moveTo>
                  <a:lnTo>
                    <a:pt x="8160" y="1497"/>
                  </a:lnTo>
                  <a:lnTo>
                    <a:pt x="8151" y="1483"/>
                  </a:lnTo>
                  <a:lnTo>
                    <a:pt x="8138" y="1474"/>
                  </a:lnTo>
                  <a:lnTo>
                    <a:pt x="8121" y="1471"/>
                  </a:lnTo>
                  <a:lnTo>
                    <a:pt x="8105" y="1474"/>
                  </a:lnTo>
                  <a:lnTo>
                    <a:pt x="8091" y="1483"/>
                  </a:lnTo>
                  <a:lnTo>
                    <a:pt x="8082" y="1497"/>
                  </a:lnTo>
                  <a:lnTo>
                    <a:pt x="8079" y="1513"/>
                  </a:lnTo>
                  <a:lnTo>
                    <a:pt x="8082" y="1530"/>
                  </a:lnTo>
                  <a:lnTo>
                    <a:pt x="8091" y="1543"/>
                  </a:lnTo>
                  <a:lnTo>
                    <a:pt x="8105" y="1553"/>
                  </a:lnTo>
                  <a:lnTo>
                    <a:pt x="8121" y="1556"/>
                  </a:lnTo>
                  <a:lnTo>
                    <a:pt x="8138" y="1553"/>
                  </a:lnTo>
                  <a:lnTo>
                    <a:pt x="8151" y="1543"/>
                  </a:lnTo>
                  <a:lnTo>
                    <a:pt x="8160" y="1530"/>
                  </a:lnTo>
                  <a:lnTo>
                    <a:pt x="8164" y="1513"/>
                  </a:lnTo>
                  <a:moveTo>
                    <a:pt x="8164" y="1343"/>
                  </a:moveTo>
                  <a:lnTo>
                    <a:pt x="8160" y="1326"/>
                  </a:lnTo>
                  <a:lnTo>
                    <a:pt x="8151" y="1313"/>
                  </a:lnTo>
                  <a:lnTo>
                    <a:pt x="8138" y="1303"/>
                  </a:lnTo>
                  <a:lnTo>
                    <a:pt x="8121" y="1300"/>
                  </a:lnTo>
                  <a:lnTo>
                    <a:pt x="8105" y="1303"/>
                  </a:lnTo>
                  <a:lnTo>
                    <a:pt x="8091" y="1313"/>
                  </a:lnTo>
                  <a:lnTo>
                    <a:pt x="8082" y="1326"/>
                  </a:lnTo>
                  <a:lnTo>
                    <a:pt x="8079" y="1343"/>
                  </a:lnTo>
                  <a:lnTo>
                    <a:pt x="8082" y="1359"/>
                  </a:lnTo>
                  <a:lnTo>
                    <a:pt x="8091" y="1373"/>
                  </a:lnTo>
                  <a:lnTo>
                    <a:pt x="8105" y="1382"/>
                  </a:lnTo>
                  <a:lnTo>
                    <a:pt x="8121" y="1385"/>
                  </a:lnTo>
                  <a:lnTo>
                    <a:pt x="8138" y="1382"/>
                  </a:lnTo>
                  <a:lnTo>
                    <a:pt x="8151" y="1373"/>
                  </a:lnTo>
                  <a:lnTo>
                    <a:pt x="8160" y="1359"/>
                  </a:lnTo>
                  <a:lnTo>
                    <a:pt x="8164" y="1343"/>
                  </a:lnTo>
                  <a:moveTo>
                    <a:pt x="8164" y="1172"/>
                  </a:moveTo>
                  <a:lnTo>
                    <a:pt x="8160" y="1155"/>
                  </a:lnTo>
                  <a:lnTo>
                    <a:pt x="8151" y="1142"/>
                  </a:lnTo>
                  <a:lnTo>
                    <a:pt x="8138" y="1133"/>
                  </a:lnTo>
                  <a:lnTo>
                    <a:pt x="8121" y="1129"/>
                  </a:lnTo>
                  <a:lnTo>
                    <a:pt x="8105" y="1133"/>
                  </a:lnTo>
                  <a:lnTo>
                    <a:pt x="8091" y="1142"/>
                  </a:lnTo>
                  <a:lnTo>
                    <a:pt x="8082" y="1155"/>
                  </a:lnTo>
                  <a:lnTo>
                    <a:pt x="8079" y="1172"/>
                  </a:lnTo>
                  <a:lnTo>
                    <a:pt x="8082" y="1188"/>
                  </a:lnTo>
                  <a:lnTo>
                    <a:pt x="8091" y="1202"/>
                  </a:lnTo>
                  <a:lnTo>
                    <a:pt x="8105" y="1211"/>
                  </a:lnTo>
                  <a:lnTo>
                    <a:pt x="8121" y="1214"/>
                  </a:lnTo>
                  <a:lnTo>
                    <a:pt x="8138" y="1211"/>
                  </a:lnTo>
                  <a:lnTo>
                    <a:pt x="8151" y="1202"/>
                  </a:lnTo>
                  <a:lnTo>
                    <a:pt x="8160" y="1188"/>
                  </a:lnTo>
                  <a:lnTo>
                    <a:pt x="8164" y="1172"/>
                  </a:lnTo>
                  <a:moveTo>
                    <a:pt x="8164" y="1001"/>
                  </a:moveTo>
                  <a:lnTo>
                    <a:pt x="8160" y="984"/>
                  </a:lnTo>
                  <a:lnTo>
                    <a:pt x="8151" y="971"/>
                  </a:lnTo>
                  <a:lnTo>
                    <a:pt x="8138" y="962"/>
                  </a:lnTo>
                  <a:lnTo>
                    <a:pt x="8121" y="958"/>
                  </a:lnTo>
                  <a:lnTo>
                    <a:pt x="8105" y="962"/>
                  </a:lnTo>
                  <a:lnTo>
                    <a:pt x="8091" y="971"/>
                  </a:lnTo>
                  <a:lnTo>
                    <a:pt x="8082" y="984"/>
                  </a:lnTo>
                  <a:lnTo>
                    <a:pt x="8079" y="1001"/>
                  </a:lnTo>
                  <a:lnTo>
                    <a:pt x="8082" y="1018"/>
                  </a:lnTo>
                  <a:lnTo>
                    <a:pt x="8091" y="1031"/>
                  </a:lnTo>
                  <a:lnTo>
                    <a:pt x="8105" y="1040"/>
                  </a:lnTo>
                  <a:lnTo>
                    <a:pt x="8121" y="1043"/>
                  </a:lnTo>
                  <a:lnTo>
                    <a:pt x="8138" y="1040"/>
                  </a:lnTo>
                  <a:lnTo>
                    <a:pt x="8151" y="1031"/>
                  </a:lnTo>
                  <a:lnTo>
                    <a:pt x="8160" y="1018"/>
                  </a:lnTo>
                  <a:lnTo>
                    <a:pt x="8164" y="1001"/>
                  </a:lnTo>
                  <a:moveTo>
                    <a:pt x="8164" y="830"/>
                  </a:moveTo>
                  <a:lnTo>
                    <a:pt x="8160" y="814"/>
                  </a:lnTo>
                  <a:lnTo>
                    <a:pt x="8151" y="800"/>
                  </a:lnTo>
                  <a:lnTo>
                    <a:pt x="8138" y="791"/>
                  </a:lnTo>
                  <a:lnTo>
                    <a:pt x="8121" y="788"/>
                  </a:lnTo>
                  <a:lnTo>
                    <a:pt x="8105" y="791"/>
                  </a:lnTo>
                  <a:lnTo>
                    <a:pt x="8091" y="800"/>
                  </a:lnTo>
                  <a:lnTo>
                    <a:pt x="8082" y="814"/>
                  </a:lnTo>
                  <a:lnTo>
                    <a:pt x="8079" y="830"/>
                  </a:lnTo>
                  <a:lnTo>
                    <a:pt x="8082" y="847"/>
                  </a:lnTo>
                  <a:lnTo>
                    <a:pt x="8091" y="860"/>
                  </a:lnTo>
                  <a:lnTo>
                    <a:pt x="8105" y="869"/>
                  </a:lnTo>
                  <a:lnTo>
                    <a:pt x="8121" y="873"/>
                  </a:lnTo>
                  <a:lnTo>
                    <a:pt x="8138" y="869"/>
                  </a:lnTo>
                  <a:lnTo>
                    <a:pt x="8151" y="860"/>
                  </a:lnTo>
                  <a:lnTo>
                    <a:pt x="8160" y="847"/>
                  </a:lnTo>
                  <a:lnTo>
                    <a:pt x="8164" y="830"/>
                  </a:lnTo>
                  <a:moveTo>
                    <a:pt x="8164" y="659"/>
                  </a:moveTo>
                  <a:lnTo>
                    <a:pt x="8160" y="643"/>
                  </a:lnTo>
                  <a:lnTo>
                    <a:pt x="8151" y="629"/>
                  </a:lnTo>
                  <a:lnTo>
                    <a:pt x="8138" y="620"/>
                  </a:lnTo>
                  <a:lnTo>
                    <a:pt x="8121" y="617"/>
                  </a:lnTo>
                  <a:lnTo>
                    <a:pt x="8105" y="620"/>
                  </a:lnTo>
                  <a:lnTo>
                    <a:pt x="8091" y="629"/>
                  </a:lnTo>
                  <a:lnTo>
                    <a:pt x="8082" y="643"/>
                  </a:lnTo>
                  <a:lnTo>
                    <a:pt x="8079" y="659"/>
                  </a:lnTo>
                  <a:lnTo>
                    <a:pt x="8082" y="676"/>
                  </a:lnTo>
                  <a:lnTo>
                    <a:pt x="8091" y="689"/>
                  </a:lnTo>
                  <a:lnTo>
                    <a:pt x="8105" y="699"/>
                  </a:lnTo>
                  <a:lnTo>
                    <a:pt x="8121" y="702"/>
                  </a:lnTo>
                  <a:lnTo>
                    <a:pt x="8138" y="699"/>
                  </a:lnTo>
                  <a:lnTo>
                    <a:pt x="8151" y="689"/>
                  </a:lnTo>
                  <a:lnTo>
                    <a:pt x="8160" y="676"/>
                  </a:lnTo>
                  <a:lnTo>
                    <a:pt x="8164" y="659"/>
                  </a:lnTo>
                  <a:moveTo>
                    <a:pt x="8164" y="489"/>
                  </a:moveTo>
                  <a:lnTo>
                    <a:pt x="8160" y="472"/>
                  </a:lnTo>
                  <a:lnTo>
                    <a:pt x="8151" y="459"/>
                  </a:lnTo>
                  <a:lnTo>
                    <a:pt x="8138" y="449"/>
                  </a:lnTo>
                  <a:lnTo>
                    <a:pt x="8121" y="446"/>
                  </a:lnTo>
                  <a:lnTo>
                    <a:pt x="8105" y="449"/>
                  </a:lnTo>
                  <a:lnTo>
                    <a:pt x="8091" y="459"/>
                  </a:lnTo>
                  <a:lnTo>
                    <a:pt x="8082" y="472"/>
                  </a:lnTo>
                  <a:lnTo>
                    <a:pt x="8079" y="489"/>
                  </a:lnTo>
                  <a:lnTo>
                    <a:pt x="8082" y="505"/>
                  </a:lnTo>
                  <a:lnTo>
                    <a:pt x="8091" y="519"/>
                  </a:lnTo>
                  <a:lnTo>
                    <a:pt x="8105" y="528"/>
                  </a:lnTo>
                  <a:lnTo>
                    <a:pt x="8121" y="531"/>
                  </a:lnTo>
                  <a:lnTo>
                    <a:pt x="8138" y="528"/>
                  </a:lnTo>
                  <a:lnTo>
                    <a:pt x="8151" y="519"/>
                  </a:lnTo>
                  <a:lnTo>
                    <a:pt x="8160" y="505"/>
                  </a:lnTo>
                  <a:lnTo>
                    <a:pt x="8164" y="489"/>
                  </a:lnTo>
                  <a:moveTo>
                    <a:pt x="8164" y="318"/>
                  </a:moveTo>
                  <a:lnTo>
                    <a:pt x="8160" y="301"/>
                  </a:lnTo>
                  <a:lnTo>
                    <a:pt x="8151" y="288"/>
                  </a:lnTo>
                  <a:lnTo>
                    <a:pt x="8138" y="279"/>
                  </a:lnTo>
                  <a:lnTo>
                    <a:pt x="8121" y="275"/>
                  </a:lnTo>
                  <a:lnTo>
                    <a:pt x="8105" y="279"/>
                  </a:lnTo>
                  <a:lnTo>
                    <a:pt x="8091" y="288"/>
                  </a:lnTo>
                  <a:lnTo>
                    <a:pt x="8082" y="301"/>
                  </a:lnTo>
                  <a:lnTo>
                    <a:pt x="8079" y="318"/>
                  </a:lnTo>
                  <a:lnTo>
                    <a:pt x="8082" y="334"/>
                  </a:lnTo>
                  <a:lnTo>
                    <a:pt x="8091" y="348"/>
                  </a:lnTo>
                  <a:lnTo>
                    <a:pt x="8105" y="357"/>
                  </a:lnTo>
                  <a:lnTo>
                    <a:pt x="8121" y="360"/>
                  </a:lnTo>
                  <a:lnTo>
                    <a:pt x="8138" y="357"/>
                  </a:lnTo>
                  <a:lnTo>
                    <a:pt x="8151" y="348"/>
                  </a:lnTo>
                  <a:lnTo>
                    <a:pt x="8160" y="334"/>
                  </a:lnTo>
                  <a:lnTo>
                    <a:pt x="8164" y="318"/>
                  </a:lnTo>
                  <a:moveTo>
                    <a:pt x="8164" y="136"/>
                  </a:moveTo>
                  <a:lnTo>
                    <a:pt x="8159" y="125"/>
                  </a:lnTo>
                  <a:lnTo>
                    <a:pt x="8143" y="109"/>
                  </a:lnTo>
                  <a:lnTo>
                    <a:pt x="8132" y="104"/>
                  </a:lnTo>
                  <a:lnTo>
                    <a:pt x="8110" y="104"/>
                  </a:lnTo>
                  <a:lnTo>
                    <a:pt x="8099" y="109"/>
                  </a:lnTo>
                  <a:lnTo>
                    <a:pt x="8083" y="125"/>
                  </a:lnTo>
                  <a:lnTo>
                    <a:pt x="8079" y="136"/>
                  </a:lnTo>
                  <a:lnTo>
                    <a:pt x="8079" y="158"/>
                  </a:lnTo>
                  <a:lnTo>
                    <a:pt x="8083" y="169"/>
                  </a:lnTo>
                  <a:lnTo>
                    <a:pt x="8099" y="185"/>
                  </a:lnTo>
                  <a:lnTo>
                    <a:pt x="8110" y="189"/>
                  </a:lnTo>
                  <a:lnTo>
                    <a:pt x="8132" y="189"/>
                  </a:lnTo>
                  <a:lnTo>
                    <a:pt x="8143" y="185"/>
                  </a:lnTo>
                  <a:lnTo>
                    <a:pt x="8159" y="169"/>
                  </a:lnTo>
                  <a:lnTo>
                    <a:pt x="8164" y="158"/>
                  </a:lnTo>
                  <a:lnTo>
                    <a:pt x="8164" y="136"/>
                  </a:lnTo>
                </a:path>
              </a:pathLst>
            </a:custGeom>
            <a:solidFill>
              <a:srgbClr val="E9C3B3"/>
            </a:solidFill>
            <a:ln w="9525">
              <a:noFill/>
            </a:ln>
          </p:spPr>
        </p:sp>
        <p:pic>
          <p:nvPicPr>
            <p:cNvPr id="6872" name="图片 97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29" y="3019"/>
              <a:ext cx="1003" cy="9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73" name="图片 9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29" y="3768"/>
              <a:ext cx="757" cy="35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object 12"/>
          <p:cNvSpPr txBox="1"/>
          <p:nvPr/>
        </p:nvSpPr>
        <p:spPr>
          <a:xfrm>
            <a:off x="2640330" y="746760"/>
            <a:ext cx="3105785" cy="504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200" b="1" spc="-550" dirty="0">
                <a:solidFill>
                  <a:srgbClr val="9E0A0F"/>
                </a:solidFill>
                <a:latin typeface="PMingLiU" panose="02020500000000000000" charset="-120"/>
                <a:cs typeface="PMingLiU" panose="02020500000000000000" charset="-120"/>
              </a:rPr>
              <a:t>“</a:t>
            </a:r>
            <a:r>
              <a:rPr sz="3200" b="1" spc="-550" dirty="0">
                <a:solidFill>
                  <a:srgbClr val="9E0A0F"/>
                </a:solidFill>
                <a:latin typeface="PMingLiU" panose="02020500000000000000" charset="-120"/>
                <a:cs typeface="PMingLiU" panose="02020500000000000000" charset="-120"/>
              </a:rPr>
              <a:t>地球村”形成了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07670" y="2458720"/>
            <a:ext cx="8547100" cy="4861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20040"/>
            <a:r>
              <a:rPr lang="en-US" altLang="zh-CN" sz="2000" b="0">
                <a:solidFill>
                  <a:srgbClr val="221A19"/>
                </a:solidFill>
                <a:ea typeface="PMingLiU" panose="02020500000000000000" charset="-120"/>
                <a:cs typeface="宋体" panose="02010600030101010101" pitchFamily="2" charset="-122"/>
              </a:rPr>
              <a:t> 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1200 多年前，我国唐代著名高僧鉴真为去日本讲习律宗，十年中六次东渡，历尽艰辛，甚至为此双目失明。直到第六次，在海上与风浪搏击了一个多月以后才终于抵达。而今天，中日两国间每天都有多趟航班从北京到东京只需</a:t>
            </a:r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3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个多小时。</a:t>
            </a:r>
          </a:p>
          <a:p>
            <a:pPr marL="0" indent="320040"/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700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多年前，意大利旅行家马可</a:t>
            </a:r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波罗从威尼斯到北京，用了近</a:t>
            </a:r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4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年约</a:t>
            </a:r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35000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小时。而今天，乘坐大型客机从威尼斯到北京只需</a:t>
            </a:r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9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个小时。</a:t>
            </a:r>
          </a:p>
          <a:p>
            <a:pPr marL="0" indent="320040"/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500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多年前，西班牙航海家哥伦布环球航行，横跨大西洋用了</a:t>
            </a:r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71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天而今天，下午</a:t>
            </a:r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1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时乘坐大型客机从巴黎出发，由于时差的关系正好可以赶上在纽约正午</a:t>
            </a:r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12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时开始的午饭，实际飞行不到</a:t>
            </a:r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4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小时，快了</a:t>
            </a:r>
            <a:r>
              <a:rPr lang="en-US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400 </a:t>
            </a:r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倍。</a:t>
            </a:r>
          </a:p>
          <a:p>
            <a:pPr marL="0" indent="320040"/>
            <a:r>
              <a:rPr lang="zh-CN" sz="2000" b="1">
                <a:solidFill>
                  <a:srgbClr val="221A19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我欲因之梦吴越，一夜飞度镜湖月。”人类自诞生之日起，便有了对速度的不懈追求。然而，在漫长的人类发展历程中，人们主要靠双脚“丈量”大地。直至近代，轮船、火车、汽车、飞机等交通工具逐步取代人力和畜力，成为人们出行的主要工具，人类行进的速度才大大提高了，地球也因此“变小”了。</a:t>
            </a:r>
            <a:endParaRPr lang="en-US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20040"/>
            <a:endParaRPr lang="zh-CN" b="1">
              <a:solidFill>
                <a:srgbClr val="221A19"/>
              </a:solidFill>
              <a:ea typeface="PMingLiU" panose="02020500000000000000" charset="-120"/>
            </a:endParaRPr>
          </a:p>
          <a:p>
            <a:pPr marL="0" indent="320040"/>
            <a:r>
              <a:rPr lang="zh-CN" sz="1200" b="0">
                <a:solidFill>
                  <a:srgbClr val="221A19"/>
                </a:solidFill>
                <a:ea typeface="PMingLiU" panose="02020500000000000000" charset="-120"/>
              </a:rPr>
              <a:t> </a:t>
            </a:r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14"/>
          <a:stretch>
            <a:fillRect/>
          </a:stretch>
        </p:blipFill>
        <p:spPr>
          <a:xfrm>
            <a:off x="2032000" y="2973705"/>
            <a:ext cx="9525" cy="126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15"/>
          <a:stretch>
            <a:fillRect/>
          </a:stretch>
        </p:blipFill>
        <p:spPr>
          <a:xfrm>
            <a:off x="2032000" y="424053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16"/>
          <a:stretch>
            <a:fillRect/>
          </a:stretch>
        </p:blipFill>
        <p:spPr>
          <a:xfrm>
            <a:off x="2032000" y="435483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1116330" y="4469130"/>
            <a:ext cx="75946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26720"/>
            <a:endParaRPr lang="zh-CN" sz="1200" b="0">
              <a:solidFill>
                <a:srgbClr val="231F20"/>
              </a:solidFill>
              <a:ea typeface="宋体" panose="02010600030101010101" pitchFamily="2" charset="-122"/>
            </a:endParaRPr>
          </a:p>
          <a:p>
            <a:pPr marL="0" indent="426720"/>
            <a:r>
              <a:rPr lang="zh-CN" sz="1800" b="0">
                <a:solidFill>
                  <a:srgbClr val="221A19"/>
                </a:solidFill>
                <a:ea typeface="PMingLiU" panose="02020500000000000000" charset="-120"/>
              </a:rPr>
              <a:t>     </a:t>
            </a:r>
            <a:r>
              <a:rPr lang="zh-CN" sz="1800" b="1">
                <a:solidFill>
                  <a:srgbClr val="221A19"/>
                </a:solidFill>
                <a:ea typeface="PMingLiU" panose="02020500000000000000" charset="-120"/>
              </a:rPr>
              <a:t> </a:t>
            </a:r>
            <a:r>
              <a:rPr lang="en-US" sz="1000" b="0">
                <a:latin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object 12"/>
          <p:cNvSpPr txBox="1"/>
          <p:nvPr/>
        </p:nvSpPr>
        <p:spPr>
          <a:xfrm>
            <a:off x="1270635" y="1831340"/>
            <a:ext cx="3105785" cy="504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550" dirty="0">
                <a:solidFill>
                  <a:srgbClr val="9E0A0F"/>
                </a:solidFill>
                <a:latin typeface="PMingLiU" panose="02020500000000000000" charset="-120"/>
                <a:cs typeface="PMingLiU" panose="02020500000000000000" charset="-120"/>
              </a:rPr>
              <a:t>地球</a:t>
            </a:r>
            <a:r>
              <a:rPr lang="zh-CN" sz="3200" b="1" spc="-550" dirty="0">
                <a:solidFill>
                  <a:srgbClr val="9E0A0F"/>
                </a:solidFill>
                <a:latin typeface="PMingLiU" panose="02020500000000000000" charset="-120"/>
                <a:cs typeface="PMingLiU" panose="02020500000000000000" charset="-120"/>
              </a:rPr>
              <a:t>变</a:t>
            </a:r>
            <a:r>
              <a:rPr lang="en-US" altLang="zh-CN" sz="3200" b="1" spc="-550" dirty="0">
                <a:solidFill>
                  <a:srgbClr val="9E0A0F"/>
                </a:solidFill>
                <a:latin typeface="PMingLiU" panose="02020500000000000000" charset="-120"/>
                <a:cs typeface="PMingLiU" panose="02020500000000000000" charset="-120"/>
              </a:rPr>
              <a:t>“</a:t>
            </a:r>
            <a:r>
              <a:rPr lang="zh-CN" altLang="en-US" sz="3200" b="1" spc="-550" dirty="0">
                <a:solidFill>
                  <a:srgbClr val="9E0A0F"/>
                </a:solidFill>
                <a:latin typeface="PMingLiU" panose="02020500000000000000" charset="-120"/>
                <a:cs typeface="PMingLiU" panose="02020500000000000000" charset="-120"/>
              </a:rPr>
              <a:t>小</a:t>
            </a:r>
            <a:r>
              <a:rPr lang="en-US" altLang="zh-CN" sz="3200" b="1" spc="-550" dirty="0">
                <a:solidFill>
                  <a:srgbClr val="9E0A0F"/>
                </a:solidFill>
                <a:latin typeface="PMingLiU" panose="02020500000000000000" charset="-120"/>
                <a:cs typeface="PMingLiU" panose="02020500000000000000" charset="-120"/>
              </a:rPr>
              <a:t>”</a:t>
            </a:r>
            <a:r>
              <a:rPr sz="3200" b="1" spc="-550" dirty="0">
                <a:solidFill>
                  <a:srgbClr val="9E0A0F"/>
                </a:solidFill>
                <a:latin typeface="PMingLiU" panose="02020500000000000000" charset="-120"/>
                <a:cs typeface="PMingLiU" panose="02020500000000000000" charset="-120"/>
              </a:rPr>
              <a:t>了</a:t>
            </a: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object 79"/>
          <p:cNvSpPr/>
          <p:nvPr/>
        </p:nvSpPr>
        <p:spPr>
          <a:xfrm>
            <a:off x="4428490" y="2566035"/>
            <a:ext cx="3900170" cy="20662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文本框 112"/>
          <p:cNvSpPr txBox="1"/>
          <p:nvPr/>
        </p:nvSpPr>
        <p:spPr>
          <a:xfrm>
            <a:off x="381000" y="100965"/>
            <a:ext cx="8524875" cy="16922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upright="1"/>
          <a:lstStyle/>
          <a:p>
            <a:pPr marL="0" marR="0" indent="0">
              <a:lnSpc>
                <a:spcPct val="107000"/>
              </a:lnSpc>
              <a:spcBef>
                <a:spcPts val="800"/>
              </a:spcBef>
            </a:pPr>
            <a:r>
              <a:rPr lang="en-US" altLang="zh-CN" sz="1200" kern="100">
                <a:solidFill>
                  <a:srgbClr val="231F20"/>
                </a:solidFill>
                <a:latin typeface="PMingLiU" panose="02020500000000000000" charset="-120"/>
                <a:ea typeface="PMingLiU" panose="02020500000000000000" charset="-120"/>
                <a:cs typeface="宋体" panose="02010600030101010101" pitchFamily="2" charset="-122"/>
                <a:sym typeface="Times New Roman" panose="02020603050405020304"/>
              </a:rPr>
              <a:t>           </a:t>
            </a:r>
            <a:r>
              <a:rPr lang="en-US" altLang="zh-CN" sz="2400" b="1" kern="1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你知道哪些先进的交通工具？这些交通工具对“地球村”的形成发挥了怎样的作用？未来的“地球村”还会涌现什么样的交通工具</a:t>
            </a:r>
            <a:r>
              <a:rPr lang="zh-CN" altLang="en-US" sz="2400" b="1" kern="1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？</a:t>
            </a:r>
          </a:p>
        </p:txBody>
      </p:sp>
      <p:pic>
        <p:nvPicPr>
          <p:cNvPr id="104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4238625" y="2698433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115570" y="1243965"/>
            <a:ext cx="86074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4000" b="1">
                <a:solidFill>
                  <a:srgbClr val="231F20"/>
                </a:solidFill>
                <a:ea typeface="宋体" panose="02010600030101010101" pitchFamily="2" charset="-122"/>
              </a:rPr>
              <a:t>        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除了交通工具，通讯工具的飞速发展也是地球变“小”的重要原因。</a:t>
            </a:r>
          </a:p>
        </p:txBody>
      </p:sp>
      <p:grpSp>
        <p:nvGrpSpPr>
          <p:cNvPr id="7698" name="组合 120"/>
          <p:cNvGrpSpPr/>
          <p:nvPr/>
        </p:nvGrpSpPr>
        <p:grpSpPr>
          <a:xfrm>
            <a:off x="228600" y="2813050"/>
            <a:ext cx="4199890" cy="3900170"/>
            <a:chOff x="1176" y="259"/>
            <a:chExt cx="4904" cy="3882"/>
          </a:xfrm>
        </p:grpSpPr>
        <p:pic>
          <p:nvPicPr>
            <p:cNvPr id="7695" name="图片 1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76" y="259"/>
              <a:ext cx="3508" cy="25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696" name="图片 1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77" y="259"/>
              <a:ext cx="1403" cy="38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697" name="图片 12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76" y="2843"/>
              <a:ext cx="3508" cy="129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692" name="文本框 131"/>
          <p:cNvSpPr txBox="1"/>
          <p:nvPr/>
        </p:nvSpPr>
        <p:spPr>
          <a:xfrm>
            <a:off x="4715510" y="2933700"/>
            <a:ext cx="3825875" cy="18567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upright="1"/>
          <a:lstStyle/>
          <a:p>
            <a:pPr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kern="100">
                <a:solidFill>
                  <a:srgbClr val="CB7D65"/>
                </a:solidFill>
                <a:latin typeface="PMingLiU" panose="02020500000000000000" charset="-120"/>
                <a:ea typeface="PMingLiU" panose="02020500000000000000" charset="-120"/>
                <a:cs typeface="宋体" panose="02010600030101010101" pitchFamily="2" charset="-122"/>
                <a:sym typeface="Times New Roman" panose="02020603050405020304"/>
              </a:rPr>
              <a:t>除了烽火台古代还有哪些信息传递方式</a:t>
            </a:r>
            <a:r>
              <a:rPr lang="zh-CN" altLang="en-US" sz="2800" b="1" kern="100">
                <a:solidFill>
                  <a:srgbClr val="CB7D65"/>
                </a:solidFill>
                <a:latin typeface="PMingLiU" panose="02020500000000000000" charset="-120"/>
                <a:cs typeface="宋体" panose="02010600030101010101" pitchFamily="2" charset="-122"/>
                <a:sym typeface="Times New Roman" panose="02020603050405020304"/>
              </a:rPr>
              <a:t>？</a:t>
            </a:r>
          </a:p>
        </p:txBody>
      </p:sp>
      <p:sp>
        <p:nvSpPr>
          <p:cNvPr id="84" name="object 84"/>
          <p:cNvSpPr/>
          <p:nvPr/>
        </p:nvSpPr>
        <p:spPr>
          <a:xfrm>
            <a:off x="6318250" y="4235450"/>
            <a:ext cx="1641475" cy="158623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214" grpId="0"/>
      <p:bldP spid="105" grpId="0"/>
      <p:bldP spid="7692" grpId="0"/>
      <p:bldP spid="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object 78"/>
          <p:cNvSpPr txBox="1"/>
          <p:nvPr/>
        </p:nvSpPr>
        <p:spPr>
          <a:xfrm>
            <a:off x="195580" y="-56515"/>
            <a:ext cx="8752205" cy="185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Times New Roman" panose="02020603050405020304"/>
              <a:cs typeface="Times New Roman" panose="02020603050405020304"/>
            </a:endParaRPr>
          </a:p>
          <a:p>
            <a:pPr marL="12700" marR="5080" indent="323850">
              <a:lnSpc>
                <a:spcPct val="125000"/>
              </a:lnSpc>
            </a:pPr>
            <a:r>
              <a:rPr sz="3200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8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在古</a:t>
            </a:r>
            <a:r>
              <a:rPr sz="28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代</a:t>
            </a:r>
            <a:r>
              <a:rPr sz="28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，由于没有功能强大的信息交流工</a:t>
            </a:r>
            <a:r>
              <a:rPr sz="28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具</a:t>
            </a:r>
            <a:r>
              <a:rPr sz="28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，人们联系起来十</a:t>
            </a:r>
            <a:r>
              <a:rPr sz="2800" b="1" spc="2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分不</a:t>
            </a:r>
            <a:r>
              <a:rPr sz="28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易</a:t>
            </a:r>
            <a:r>
              <a:rPr sz="2800" b="1" spc="2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。随着先进通信方式的诞</a:t>
            </a:r>
            <a:r>
              <a:rPr sz="28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2800" b="1" spc="2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，人际间交往变得越来越方便</a:t>
            </a:r>
            <a:r>
              <a:rPr sz="28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快捷</a:t>
            </a:r>
            <a:r>
              <a:rPr lang="zh-CN" sz="2800" b="1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74" name="object 74"/>
          <p:cNvSpPr/>
          <p:nvPr/>
        </p:nvSpPr>
        <p:spPr>
          <a:xfrm>
            <a:off x="730885" y="1802765"/>
            <a:ext cx="3274695" cy="26346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616450" y="1802765"/>
            <a:ext cx="3426460" cy="25603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271780" y="4544695"/>
            <a:ext cx="3887470" cy="874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近代通信的第一次革命: 电报、电话的发明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4726940" y="4544695"/>
            <a:ext cx="3785870" cy="874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高空千里眼</a:t>
            </a:r>
            <a:r>
              <a:rPr sz="2800" spc="40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800" spc="-1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sz="280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人造地球卫星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271780" y="5516880"/>
            <a:ext cx="8676640" cy="1089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23850">
              <a:lnSpc>
                <a:spcPct val="125000"/>
              </a:lnSpc>
              <a:spcBef>
                <a:spcPts val="100"/>
              </a:spcBef>
            </a:pPr>
            <a:r>
              <a:rPr lang="en-US" sz="2800" b="1" spc="3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    </a:t>
            </a:r>
            <a:r>
              <a:rPr sz="2800" b="1" spc="3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选择一个你感兴趣的现代通信方</a:t>
            </a:r>
            <a:r>
              <a:rPr sz="28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式</a:t>
            </a:r>
            <a:r>
              <a:rPr sz="2800" b="1" spc="3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，向大家介绍一下它的发展历程 </a:t>
            </a:r>
            <a:r>
              <a:rPr sz="28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以及给我们生活带来了哪些方便</a:t>
            </a:r>
            <a:r>
              <a:rPr lang="zh-CN" sz="2800"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4" grpId="0" animBg="1"/>
      <p:bldP spid="75" grpId="0" animBg="1"/>
      <p:bldP spid="76" grpId="0"/>
      <p:bldP spid="73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object 150"/>
          <p:cNvSpPr txBox="1"/>
          <p:nvPr/>
        </p:nvSpPr>
        <p:spPr>
          <a:xfrm>
            <a:off x="267970" y="610235"/>
            <a:ext cx="8201025" cy="193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27685" indent="323850">
              <a:lnSpc>
                <a:spcPct val="125000"/>
              </a:lnSpc>
              <a:spcBef>
                <a:spcPts val="100"/>
              </a:spcBef>
            </a:pPr>
            <a:r>
              <a:rPr lang="en-US" sz="2000" b="1" spc="2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000" b="1" spc="2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随着科技的发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展</a:t>
            </a:r>
            <a:r>
              <a:rPr sz="2000" b="1" spc="2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，计算机日益普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sz="2000" b="1" spc="2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，互联网渐渐走进人们的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日 </a:t>
            </a:r>
            <a:r>
              <a:rPr sz="2000" b="1" spc="2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常生活并产生着巨大影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响</a:t>
            </a:r>
            <a:r>
              <a:rPr sz="2000" b="1" spc="2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。通过互联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网</a:t>
            </a:r>
            <a:r>
              <a:rPr sz="2000" b="1" spc="2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，人们可以与世界上其他地 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方的人进行联系与交流</a:t>
            </a:r>
            <a:r>
              <a:rPr sz="2000" b="1" spc="-6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真正体会到</a:t>
            </a:r>
            <a:r>
              <a:rPr sz="2000" b="1" spc="-6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“天涯若比</a:t>
            </a:r>
            <a:r>
              <a:rPr sz="2000" b="1" spc="-5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邻</a:t>
            </a:r>
            <a:r>
              <a:rPr sz="2000" b="1" spc="-5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”；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通过互联网 </a:t>
            </a:r>
            <a:r>
              <a:rPr sz="2000" b="1" spc="2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人们可以了解世界各地的风云变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幻</a:t>
            </a:r>
            <a:r>
              <a:rPr sz="2000" b="1" spc="2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，真正实现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000" b="1" spc="2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“秀才不出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门</a:t>
            </a:r>
            <a:r>
              <a:rPr sz="2000" b="1" spc="2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，便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知天下</a:t>
            </a:r>
            <a:r>
              <a:rPr sz="2000" b="1" spc="-5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 dirty="0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174625" marR="5080" indent="320040">
              <a:lnSpc>
                <a:spcPct val="125000"/>
              </a:lnSpc>
              <a:spcBef>
                <a:spcPts val="5"/>
              </a:spcBef>
            </a:pPr>
            <a:endParaRPr sz="2000" b="1" dirty="0">
              <a:latin typeface="PMingLiU" panose="02020500000000000000" charset="-120"/>
              <a:cs typeface="PMingLiU" panose="02020500000000000000" charset="-120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6040755" y="2546985"/>
            <a:ext cx="2588895" cy="2203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454409" y="2547098"/>
            <a:ext cx="5189855" cy="1853564"/>
          </a:xfrm>
          <a:custGeom>
            <a:avLst/>
            <a:gdLst/>
            <a:ahLst/>
            <a:cxnLst/>
            <a:rect l="l" t="t" r="r" b="b"/>
            <a:pathLst>
              <a:path w="5189855" h="1853565">
                <a:moveTo>
                  <a:pt x="9004" y="1702587"/>
                </a:moveTo>
                <a:lnTo>
                  <a:pt x="0" y="1702587"/>
                </a:lnTo>
                <a:lnTo>
                  <a:pt x="118" y="1779422"/>
                </a:lnTo>
                <a:lnTo>
                  <a:pt x="13529" y="1821964"/>
                </a:lnTo>
                <a:lnTo>
                  <a:pt x="51496" y="1850050"/>
                </a:lnTo>
                <a:lnTo>
                  <a:pt x="76504" y="1853323"/>
                </a:lnTo>
                <a:lnTo>
                  <a:pt x="148463" y="1853323"/>
                </a:lnTo>
                <a:lnTo>
                  <a:pt x="148463" y="1844319"/>
                </a:lnTo>
                <a:lnTo>
                  <a:pt x="76504" y="1844319"/>
                </a:lnTo>
                <a:lnTo>
                  <a:pt x="64424" y="1843550"/>
                </a:lnTo>
                <a:lnTo>
                  <a:pt x="28105" y="1826042"/>
                </a:lnTo>
                <a:lnTo>
                  <a:pt x="9893" y="1786851"/>
                </a:lnTo>
                <a:lnTo>
                  <a:pt x="9105" y="1779422"/>
                </a:lnTo>
                <a:lnTo>
                  <a:pt x="9004" y="1702587"/>
                </a:lnTo>
                <a:close/>
              </a:path>
              <a:path w="5189855" h="1853565">
                <a:moveTo>
                  <a:pt x="5189397" y="1702587"/>
                </a:moveTo>
                <a:lnTo>
                  <a:pt x="5180406" y="1702587"/>
                </a:lnTo>
                <a:lnTo>
                  <a:pt x="5180406" y="1776818"/>
                </a:lnTo>
                <a:lnTo>
                  <a:pt x="5179629" y="1788897"/>
                </a:lnTo>
                <a:lnTo>
                  <a:pt x="5162122" y="1825212"/>
                </a:lnTo>
                <a:lnTo>
                  <a:pt x="5122938" y="1843417"/>
                </a:lnTo>
                <a:lnTo>
                  <a:pt x="5112905" y="1844319"/>
                </a:lnTo>
                <a:lnTo>
                  <a:pt x="5040934" y="1844319"/>
                </a:lnTo>
                <a:lnTo>
                  <a:pt x="5040934" y="1853323"/>
                </a:lnTo>
                <a:lnTo>
                  <a:pt x="5112905" y="1853323"/>
                </a:lnTo>
                <a:lnTo>
                  <a:pt x="5116316" y="1853168"/>
                </a:lnTo>
                <a:lnTo>
                  <a:pt x="5158049" y="1839794"/>
                </a:lnTo>
                <a:lnTo>
                  <a:pt x="5186130" y="1801822"/>
                </a:lnTo>
                <a:lnTo>
                  <a:pt x="5189397" y="1776818"/>
                </a:lnTo>
                <a:lnTo>
                  <a:pt x="5189397" y="1702587"/>
                </a:lnTo>
                <a:close/>
              </a:path>
              <a:path w="5189855" h="1853565">
                <a:moveTo>
                  <a:pt x="5112905" y="0"/>
                </a:moveTo>
                <a:lnTo>
                  <a:pt x="5040934" y="0"/>
                </a:lnTo>
                <a:lnTo>
                  <a:pt x="5040934" y="9004"/>
                </a:lnTo>
                <a:lnTo>
                  <a:pt x="5112905" y="9004"/>
                </a:lnTo>
                <a:lnTo>
                  <a:pt x="5124984" y="9773"/>
                </a:lnTo>
                <a:lnTo>
                  <a:pt x="5161297" y="27280"/>
                </a:lnTo>
                <a:lnTo>
                  <a:pt x="5179504" y="66471"/>
                </a:lnTo>
                <a:lnTo>
                  <a:pt x="5180406" y="150736"/>
                </a:lnTo>
                <a:lnTo>
                  <a:pt x="5189397" y="150736"/>
                </a:lnTo>
                <a:lnTo>
                  <a:pt x="5189279" y="73888"/>
                </a:lnTo>
                <a:lnTo>
                  <a:pt x="5175868" y="31353"/>
                </a:lnTo>
                <a:lnTo>
                  <a:pt x="5137904" y="3267"/>
                </a:lnTo>
                <a:lnTo>
                  <a:pt x="5126169" y="846"/>
                </a:lnTo>
                <a:lnTo>
                  <a:pt x="5112905" y="0"/>
                </a:lnTo>
                <a:close/>
              </a:path>
              <a:path w="5189855" h="1853565">
                <a:moveTo>
                  <a:pt x="148463" y="0"/>
                </a:moveTo>
                <a:lnTo>
                  <a:pt x="76504" y="0"/>
                </a:lnTo>
                <a:lnTo>
                  <a:pt x="73087" y="155"/>
                </a:lnTo>
                <a:lnTo>
                  <a:pt x="31353" y="13529"/>
                </a:lnTo>
                <a:lnTo>
                  <a:pt x="3267" y="51496"/>
                </a:lnTo>
                <a:lnTo>
                  <a:pt x="0" y="76504"/>
                </a:lnTo>
                <a:lnTo>
                  <a:pt x="0" y="150736"/>
                </a:lnTo>
                <a:lnTo>
                  <a:pt x="9004" y="150736"/>
                </a:lnTo>
                <a:lnTo>
                  <a:pt x="9004" y="76504"/>
                </a:lnTo>
                <a:lnTo>
                  <a:pt x="9773" y="64424"/>
                </a:lnTo>
                <a:lnTo>
                  <a:pt x="27280" y="28105"/>
                </a:lnTo>
                <a:lnTo>
                  <a:pt x="66471" y="9893"/>
                </a:lnTo>
                <a:lnTo>
                  <a:pt x="76504" y="9004"/>
                </a:lnTo>
                <a:lnTo>
                  <a:pt x="148463" y="9004"/>
                </a:lnTo>
                <a:lnTo>
                  <a:pt x="148463" y="0"/>
                </a:lnTo>
                <a:close/>
              </a:path>
            </a:pathLst>
          </a:custGeom>
          <a:solidFill>
            <a:srgbClr val="CB7D65"/>
          </a:solidFill>
        </p:spPr>
        <p:txBody>
          <a:bodyPr wrap="square" lIns="0" tIns="0" rIns="0" bIns="0" rtlCol="0"/>
          <a:lstStyle/>
          <a:p>
            <a:pPr marL="174625" marR="5080" indent="320040">
              <a:lnSpc>
                <a:spcPct val="125000"/>
              </a:lnSpc>
              <a:spcBef>
                <a:spcPts val="5"/>
              </a:spcBef>
            </a:pPr>
            <a:r>
              <a:rPr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李先生因公司业务欲去澳大利亚墨尔本一</a:t>
            </a:r>
            <a:r>
              <a:rPr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趟</a:t>
            </a:r>
            <a:r>
              <a:rPr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。在出发之</a:t>
            </a:r>
            <a:r>
              <a:rPr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前</a:t>
            </a:r>
            <a:r>
              <a:rPr b="1" spc="3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，他通过 </a:t>
            </a:r>
            <a:r>
              <a:rPr b="1" spc="6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互联网预订了一张国际航班机票和墨尔本</a:t>
            </a:r>
            <a:endParaRPr b="1">
              <a:latin typeface="PMingLiU" panose="02020500000000000000" charset="-120"/>
              <a:cs typeface="PMingLiU" panose="02020500000000000000" charset="-120"/>
            </a:endParaRPr>
          </a:p>
          <a:p>
            <a:pPr marL="174625" marR="1974215" algn="just">
              <a:lnSpc>
                <a:spcPct val="125000"/>
              </a:lnSpc>
            </a:pPr>
            <a:r>
              <a:rPr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市一家酒店的客房</a:t>
            </a:r>
            <a:r>
              <a:rPr b="1" spc="-1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。</a:t>
            </a:r>
            <a:r>
              <a:rPr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考虑到这次行程时间比 较宽松</a:t>
            </a:r>
            <a:r>
              <a:rPr b="1" spc="-1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，</a:t>
            </a:r>
            <a:r>
              <a:rPr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李先生又通过互联网了解了这座有 </a:t>
            </a:r>
            <a:r>
              <a:rPr b="1" spc="-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着</a:t>
            </a:r>
            <a:r>
              <a:rPr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“花园之都</a:t>
            </a:r>
            <a:r>
              <a:rPr b="1" spc="-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”</a:t>
            </a:r>
            <a:r>
              <a:rPr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美誉的文化名城</a:t>
            </a:r>
            <a:r>
              <a:rPr b="1" spc="-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，</a:t>
            </a:r>
            <a:r>
              <a:rPr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为自己制 定了一个旅游攻略</a:t>
            </a:r>
            <a:r>
              <a:rPr b="1" spc="-15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，</a:t>
            </a:r>
            <a:r>
              <a:rPr b="1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打算利用这次机会好好 体会一番澳洲风情</a:t>
            </a:r>
            <a:endParaRPr b="1">
              <a:latin typeface="PMingLiU" panose="02020500000000000000" charset="-120"/>
              <a:cs typeface="PMingLiU" panose="02020500000000000000" charset="-120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454660" y="5060315"/>
            <a:ext cx="8174990" cy="1387475"/>
          </a:xfrm>
          <a:custGeom>
            <a:avLst/>
            <a:gdLst/>
            <a:ahLst/>
            <a:cxnLst/>
            <a:rect l="l" t="t" r="r" b="b"/>
            <a:pathLst>
              <a:path w="5189855" h="1387475">
                <a:moveTo>
                  <a:pt x="9004" y="1239672"/>
                </a:moveTo>
                <a:lnTo>
                  <a:pt x="0" y="1239672"/>
                </a:lnTo>
                <a:lnTo>
                  <a:pt x="118" y="1313357"/>
                </a:lnTo>
                <a:lnTo>
                  <a:pt x="13529" y="1355899"/>
                </a:lnTo>
                <a:lnTo>
                  <a:pt x="51501" y="1383979"/>
                </a:lnTo>
                <a:lnTo>
                  <a:pt x="76504" y="1387246"/>
                </a:lnTo>
                <a:lnTo>
                  <a:pt x="148463" y="1387246"/>
                </a:lnTo>
                <a:lnTo>
                  <a:pt x="148463" y="1378254"/>
                </a:lnTo>
                <a:lnTo>
                  <a:pt x="76504" y="1378254"/>
                </a:lnTo>
                <a:lnTo>
                  <a:pt x="64424" y="1377483"/>
                </a:lnTo>
                <a:lnTo>
                  <a:pt x="28105" y="1359972"/>
                </a:lnTo>
                <a:lnTo>
                  <a:pt x="9893" y="1320787"/>
                </a:lnTo>
                <a:lnTo>
                  <a:pt x="9105" y="1313357"/>
                </a:lnTo>
                <a:lnTo>
                  <a:pt x="9004" y="1239672"/>
                </a:lnTo>
                <a:close/>
              </a:path>
              <a:path w="5189855" h="1387475">
                <a:moveTo>
                  <a:pt x="5189397" y="1239672"/>
                </a:moveTo>
                <a:lnTo>
                  <a:pt x="5180406" y="1239672"/>
                </a:lnTo>
                <a:lnTo>
                  <a:pt x="5180406" y="1310754"/>
                </a:lnTo>
                <a:lnTo>
                  <a:pt x="5179634" y="1322833"/>
                </a:lnTo>
                <a:lnTo>
                  <a:pt x="5162122" y="1359147"/>
                </a:lnTo>
                <a:lnTo>
                  <a:pt x="5122938" y="1377353"/>
                </a:lnTo>
                <a:lnTo>
                  <a:pt x="5112905" y="1378254"/>
                </a:lnTo>
                <a:lnTo>
                  <a:pt x="5040934" y="1378254"/>
                </a:lnTo>
                <a:lnTo>
                  <a:pt x="5040934" y="1387246"/>
                </a:lnTo>
                <a:lnTo>
                  <a:pt x="5112905" y="1387246"/>
                </a:lnTo>
                <a:lnTo>
                  <a:pt x="5116316" y="1387098"/>
                </a:lnTo>
                <a:lnTo>
                  <a:pt x="5158051" y="1373724"/>
                </a:lnTo>
                <a:lnTo>
                  <a:pt x="5186130" y="1335757"/>
                </a:lnTo>
                <a:lnTo>
                  <a:pt x="5189397" y="1310754"/>
                </a:lnTo>
                <a:lnTo>
                  <a:pt x="5189397" y="1239672"/>
                </a:lnTo>
                <a:close/>
              </a:path>
              <a:path w="5189855" h="1387475">
                <a:moveTo>
                  <a:pt x="5112905" y="0"/>
                </a:moveTo>
                <a:lnTo>
                  <a:pt x="5040934" y="0"/>
                </a:lnTo>
                <a:lnTo>
                  <a:pt x="5040934" y="8991"/>
                </a:lnTo>
                <a:lnTo>
                  <a:pt x="5112905" y="8991"/>
                </a:lnTo>
                <a:lnTo>
                  <a:pt x="5124984" y="9762"/>
                </a:lnTo>
                <a:lnTo>
                  <a:pt x="5161299" y="27275"/>
                </a:lnTo>
                <a:lnTo>
                  <a:pt x="5179504" y="66459"/>
                </a:lnTo>
                <a:lnTo>
                  <a:pt x="5180406" y="147573"/>
                </a:lnTo>
                <a:lnTo>
                  <a:pt x="5189397" y="147573"/>
                </a:lnTo>
                <a:lnTo>
                  <a:pt x="5189280" y="73888"/>
                </a:lnTo>
                <a:lnTo>
                  <a:pt x="5175868" y="31346"/>
                </a:lnTo>
                <a:lnTo>
                  <a:pt x="5137904" y="3267"/>
                </a:lnTo>
                <a:lnTo>
                  <a:pt x="5126169" y="846"/>
                </a:lnTo>
                <a:lnTo>
                  <a:pt x="5112905" y="0"/>
                </a:lnTo>
                <a:close/>
              </a:path>
              <a:path w="5189855" h="1387475">
                <a:moveTo>
                  <a:pt x="148463" y="0"/>
                </a:moveTo>
                <a:lnTo>
                  <a:pt x="76504" y="0"/>
                </a:lnTo>
                <a:lnTo>
                  <a:pt x="73087" y="148"/>
                </a:lnTo>
                <a:lnTo>
                  <a:pt x="31353" y="13521"/>
                </a:lnTo>
                <a:lnTo>
                  <a:pt x="3267" y="51493"/>
                </a:lnTo>
                <a:lnTo>
                  <a:pt x="0" y="76492"/>
                </a:lnTo>
                <a:lnTo>
                  <a:pt x="0" y="147573"/>
                </a:lnTo>
                <a:lnTo>
                  <a:pt x="9004" y="147573"/>
                </a:lnTo>
                <a:lnTo>
                  <a:pt x="9004" y="76492"/>
                </a:lnTo>
                <a:lnTo>
                  <a:pt x="9773" y="64413"/>
                </a:lnTo>
                <a:lnTo>
                  <a:pt x="27280" y="28098"/>
                </a:lnTo>
                <a:lnTo>
                  <a:pt x="66471" y="9893"/>
                </a:lnTo>
                <a:lnTo>
                  <a:pt x="76504" y="8991"/>
                </a:lnTo>
                <a:lnTo>
                  <a:pt x="148463" y="8991"/>
                </a:lnTo>
                <a:lnTo>
                  <a:pt x="148463" y="0"/>
                </a:lnTo>
                <a:close/>
              </a:path>
            </a:pathLst>
          </a:custGeom>
          <a:solidFill>
            <a:srgbClr val="CB7D6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54660" y="5060315"/>
            <a:ext cx="7792085" cy="1628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23850">
              <a:lnSpc>
                <a:spcPct val="125000"/>
              </a:lnSpc>
              <a:spcBef>
                <a:spcPts val="100"/>
              </a:spcBef>
            </a:pPr>
            <a:r>
              <a:rPr lang="en-US" sz="2800" spc="3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    </a:t>
            </a:r>
            <a:r>
              <a:rPr sz="2800" b="1" spc="3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互联网在李先生的活动中起到了什么作</a:t>
            </a:r>
            <a:r>
              <a:rPr sz="2800" b="1" spc="1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用</a:t>
            </a:r>
            <a:r>
              <a:rPr sz="2800" b="1" spc="3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？请收集资料并结合你的 </a:t>
            </a:r>
            <a:r>
              <a:rPr sz="2800" b="1" spc="1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生活经验，谈谈互联网在“地球村”的形成中起了什么样的作用</a:t>
            </a:r>
            <a:r>
              <a:rPr lang="zh-CN" sz="2800" b="1" spc="10" dirty="0">
                <a:solidFill>
                  <a:srgbClr val="231F20"/>
                </a:solidFill>
                <a:latin typeface="PMingLiU" panose="02020500000000000000" charset="-120"/>
                <a:cs typeface="PMingLiU" panose="02020500000000000000" charset="-120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78" grpId="0" animBg="1"/>
      <p:bldP spid="149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object 80"/>
          <p:cNvSpPr/>
          <p:nvPr/>
        </p:nvSpPr>
        <p:spPr>
          <a:xfrm>
            <a:off x="163195" y="1018540"/>
            <a:ext cx="1130300" cy="13449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1621790" y="1018540"/>
            <a:ext cx="6093460" cy="627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sz="4000" b="1" spc="-50" dirty="0">
                <a:solidFill>
                  <a:srgbClr val="005AAA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阅读教材</a:t>
            </a:r>
            <a:r>
              <a:rPr lang="en-US" altLang="zh-CN" sz="4000" b="1" spc="-50" dirty="0">
                <a:solidFill>
                  <a:srgbClr val="005AAA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P5</a:t>
            </a:r>
            <a:r>
              <a:rPr lang="zh-CN" altLang="en-US" sz="4000" b="1" spc="-50" dirty="0">
                <a:solidFill>
                  <a:srgbClr val="005AAA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页的</a:t>
            </a:r>
            <a:r>
              <a:rPr sz="4000" b="1" spc="-50" dirty="0">
                <a:solidFill>
                  <a:srgbClr val="005AAA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相关链接</a:t>
            </a:r>
            <a:endParaRPr sz="40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1790" y="1974215"/>
            <a:ext cx="50368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>
                <a:solidFill>
                  <a:srgbClr val="FF0000"/>
                </a:solidFill>
              </a:rPr>
              <a:t>什么是信息高速公路？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>
                <a:solidFill>
                  <a:srgbClr val="FF0000"/>
                </a:solidFill>
              </a:rPr>
              <a:t>网络会诊有什么作用？</a:t>
            </a:r>
          </a:p>
        </p:txBody>
      </p:sp>
      <p:pic>
        <p:nvPicPr>
          <p:cNvPr id="106" name="图片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4514850" y="21437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图片 107"/>
          <p:cNvPicPr/>
          <p:nvPr/>
        </p:nvPicPr>
        <p:blipFill>
          <a:blip r:embed="rId4"/>
          <a:stretch>
            <a:fillRect/>
          </a:stretch>
        </p:blipFill>
        <p:spPr>
          <a:xfrm>
            <a:off x="4514850" y="358521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" name="文本框 108"/>
          <p:cNvSpPr txBox="1"/>
          <p:nvPr/>
        </p:nvSpPr>
        <p:spPr>
          <a:xfrm>
            <a:off x="586740" y="3326130"/>
            <a:ext cx="816292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20040"/>
            <a:endParaRPr lang="zh-CN" sz="1200" b="0">
              <a:solidFill>
                <a:srgbClr val="221A19"/>
              </a:solidFill>
              <a:ea typeface="PMingLiU" panose="02020500000000000000" charset="-120"/>
            </a:endParaRPr>
          </a:p>
          <a:p>
            <a:r>
              <a:rPr lang="zh-CN" sz="1200" b="0">
                <a:solidFill>
                  <a:srgbClr val="221A19"/>
                </a:solidFill>
                <a:ea typeface="PMingLiU" panose="02020500000000000000" charset="-120"/>
              </a:rPr>
              <a:t>      </a:t>
            </a:r>
            <a:r>
              <a:rPr lang="zh-CN" sz="3200" b="1">
                <a:solidFill>
                  <a:srgbClr val="221A19"/>
                </a:solidFill>
                <a:ea typeface="PMingLiU" panose="02020500000000000000" charset="-120"/>
              </a:rPr>
              <a:t>     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信息高速公路</a:t>
            </a:r>
            <a:r>
              <a:rPr lang="zh-CN" sz="3200" b="1">
                <a:solidFill>
                  <a:srgbClr val="221A1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国家信息基础设施，是指连接各行各业及千家万户能提供电话、数据、图像等综合业务的交互式宽带网络。人们形象地将计算机技术和通信技术比喻为路基，将光纤和电缆比喻为路面。“路”越宽传递的信息就越多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163195" y="2076450"/>
            <a:ext cx="574675" cy="5467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2" grpId="0"/>
      <p:bldP spid="109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3551</Words>
  <Application>WPS 演示</Application>
  <PresentationFormat>全屏显示(4:3)</PresentationFormat>
  <Paragraphs>201</Paragraphs>
  <Slides>30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主题1</vt:lpstr>
      <vt:lpstr>幻灯片 1</vt:lpstr>
      <vt:lpstr>第一单 元 中国与世界 第一课 生活在“地球村”</vt:lpstr>
      <vt:lpstr>学习目标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怎样认识“相互依存的经济生活”？</vt:lpstr>
      <vt:lpstr>知识结构 </vt:lpstr>
      <vt:lpstr>典例精析 </vt:lpstr>
      <vt:lpstr>幻灯片 22</vt:lpstr>
      <vt:lpstr>答案解析</vt:lpstr>
      <vt:lpstr>课堂训练 </vt:lpstr>
      <vt:lpstr>幻灯片 25</vt:lpstr>
      <vt:lpstr>幻灯片 26</vt:lpstr>
      <vt:lpstr>幻灯片 27</vt:lpstr>
      <vt:lpstr>幻灯片 28</vt:lpstr>
      <vt:lpstr>幻灯片 29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2019-02-18T07:09:58Z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2052-10.1.0.7670</vt:lpwstr>
  </property>
</Properties>
</file>