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5" r:id="rId2"/>
    <p:sldId id="256" r:id="rId3"/>
    <p:sldId id="258" r:id="rId4"/>
    <p:sldId id="259" r:id="rId5"/>
    <p:sldId id="260" r:id="rId6"/>
    <p:sldId id="261" r:id="rId7"/>
    <p:sldId id="268" r:id="rId8"/>
    <p:sldId id="269" r:id="rId9"/>
    <p:sldId id="262" r:id="rId10"/>
    <p:sldId id="263" r:id="rId11"/>
    <p:sldId id="279" r:id="rId12"/>
    <p:sldId id="280" r:id="rId13"/>
    <p:sldId id="264" r:id="rId14"/>
    <p:sldId id="281" r:id="rId15"/>
    <p:sldId id="282" r:id="rId16"/>
    <p:sldId id="283" r:id="rId17"/>
    <p:sldId id="284" r:id="rId18"/>
    <p:sldId id="265" r:id="rId19"/>
    <p:sldId id="266" r:id="rId20"/>
    <p:sldId id="270" r:id="rId21"/>
    <p:sldId id="271" r:id="rId22"/>
    <p:sldId id="272" r:id="rId23"/>
    <p:sldId id="267" r:id="rId24"/>
    <p:sldId id="273" r:id="rId25"/>
    <p:sldId id="274" r:id="rId26"/>
    <p:sldId id="275" r:id="rId27"/>
    <p:sldId id="276" r:id="rId28"/>
    <p:sldId id="277" r:id="rId29"/>
    <p:sldId id="278" r:id="rId30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0906"/>
    <a:srgbClr val="0D0872"/>
    <a:srgbClr val="EF5DE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1371" autoAdjust="0"/>
  </p:normalViewPr>
  <p:slideViewPr>
    <p:cSldViewPr snapToGrid="0">
      <p:cViewPr>
        <p:scale>
          <a:sx n="66" d="100"/>
          <a:sy n="66" d="100"/>
        </p:scale>
        <p:origin x="-1446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4668" y="2017486"/>
            <a:ext cx="9342664" cy="14128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600" b="1"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文本占位符 9"/>
          <p:cNvSpPr>
            <a:spLocks noGrp="1"/>
          </p:cNvSpPr>
          <p:nvPr>
            <p:ph type="body" idx="1"/>
          </p:nvPr>
        </p:nvSpPr>
        <p:spPr>
          <a:xfrm>
            <a:off x="2730803" y="3684158"/>
            <a:ext cx="6730395" cy="699156"/>
          </a:xfrm>
          <a:custGeom>
            <a:avLst/>
            <a:gdLst>
              <a:gd name="connsiteX0" fmla="*/ 0 w 3482749"/>
              <a:gd name="connsiteY0" fmla="*/ 0 h 450746"/>
              <a:gd name="connsiteX1" fmla="*/ 3095474 w 3482749"/>
              <a:gd name="connsiteY1" fmla="*/ 10691 h 450746"/>
              <a:gd name="connsiteX2" fmla="*/ 3482749 w 3482749"/>
              <a:gd name="connsiteY2" fmla="*/ 450746 h 450746"/>
              <a:gd name="connsiteX3" fmla="*/ 402616 w 3482749"/>
              <a:gd name="connsiteY3" fmla="*/ 440057 h 45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2749" h="450746">
                <a:moveTo>
                  <a:pt x="0" y="0"/>
                </a:moveTo>
                <a:lnTo>
                  <a:pt x="3095474" y="10691"/>
                </a:lnTo>
                <a:lnTo>
                  <a:pt x="3482749" y="450746"/>
                </a:lnTo>
                <a:lnTo>
                  <a:pt x="402616" y="44005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1E743-7EBF-4C27-B173-5E7DDCCB8A91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982E0-5D70-44C9-9156-55A7B78D88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SO_BT1"/>
          <p:cNvSpPr>
            <a:spLocks noGrp="1"/>
          </p:cNvSpPr>
          <p:nvPr>
            <p:ph type="title"/>
          </p:nvPr>
        </p:nvSpPr>
        <p:spPr>
          <a:xfrm>
            <a:off x="901700" y="684001"/>
            <a:ext cx="4165200" cy="160200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200"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KSO_BC2"/>
          <p:cNvSpPr>
            <a:spLocks noGrp="1"/>
          </p:cNvSpPr>
          <p:nvPr>
            <p:ph type="body" sz="half" idx="2"/>
          </p:nvPr>
        </p:nvSpPr>
        <p:spPr>
          <a:xfrm>
            <a:off x="901700" y="2286001"/>
            <a:ext cx="4165200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图片占位符 8"/>
          <p:cNvSpPr>
            <a:spLocks noGrp="1"/>
          </p:cNvSpPr>
          <p:nvPr>
            <p:ph type="pic" sz="quarter" idx="13"/>
          </p:nvPr>
        </p:nvSpPr>
        <p:spPr>
          <a:xfrm>
            <a:off x="5220196" y="677276"/>
            <a:ext cx="6174000" cy="540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3200"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61E44-B32F-4454-9852-D1B80A0302CE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D908C-5BB7-489C-B45C-75460DF042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63216"/>
            <a:ext cx="10515600" cy="5360987"/>
          </a:xfrm>
          <a:prstGeom prst="rect">
            <a:avLst/>
          </a:prstGeom>
        </p:spPr>
        <p:txBody>
          <a:bodyPr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F1ABE-F897-48FD-854E-FE0D1A3AE90B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7A7C9-F0B5-4FFB-80F0-770AEEFD1A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57" r:id="rId12"/>
    <p:sldLayoutId id="2147483653" r:id="rId13"/>
    <p:sldLayoutId id="2147483651" r:id="rId14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 descr="t019431da609fc517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69550" cy="681831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1.</a:t>
            </a:r>
            <a:r>
              <a:rPr lang="zh-CN" altLang="en-US" smtClean="0"/>
              <a:t>地球变“小”了的原因有哪些？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归纳总结</a:t>
            </a:r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1</a:t>
            </a:r>
            <a:r>
              <a:rPr lang="zh-CN" altLang="en-US" smtClean="0">
                <a:solidFill>
                  <a:srgbClr val="0D0872"/>
                </a:solidFill>
              </a:rPr>
              <a:t>）直至近代，轮船、火车、汽车等交通工具逐步取代人力和畜力，成为人们出行的主要工具，人类行进的速度才大大提高了，地球也因此“变小”了。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2</a:t>
            </a:r>
            <a:r>
              <a:rPr lang="zh-CN" altLang="en-US" smtClean="0">
                <a:solidFill>
                  <a:srgbClr val="0D0872"/>
                </a:solidFill>
              </a:rPr>
              <a:t>）除了交通工具，通讯工具的飞速发展也是地球变“小”的重要原因。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3</a:t>
            </a:r>
            <a:r>
              <a:rPr lang="zh-CN" altLang="en-US" smtClean="0">
                <a:solidFill>
                  <a:srgbClr val="0D0872"/>
                </a:solidFill>
              </a:rPr>
              <a:t>）随着先进通讯方式的诞生，人际间交往变得越来越方便、快捷。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D0872"/>
                </a:solidFill>
              </a:rPr>
              <a:t>随着科技的发展，计算机日益普及，互联网渐渐走进人们的日常生活并产生着巨大影响。通过互联网，人们可以与世界上其他地方的人进行联系与交流，真正体会到了“天涯若比邻”；通过互联网，人们可以了解世界各地的风云变幻，真正实现了“秀才不出门，便知天下事”。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看来，网络技术的全面运用，使得高山大海、沙漠险滩都不再是难以跨越的障碍。我们居住的这个庞大星球好像变小了，成了名副其实的“地球村”。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2.</a:t>
            </a:r>
            <a:r>
              <a:rPr lang="zh-CN" altLang="en-US" smtClean="0"/>
              <a:t>交往的便捷有什么意义？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1</a:t>
            </a:r>
            <a:r>
              <a:rPr lang="zh-CN" altLang="en-US" smtClean="0">
                <a:solidFill>
                  <a:srgbClr val="0D0872"/>
                </a:solidFill>
              </a:rPr>
              <a:t>）地球变“小”了。国际间的交往也因此变得更加方便快捷了。现在中国人出国和外国人来华，都是人潮滚滚，真像“串门子”，走亲戚。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2</a:t>
            </a:r>
            <a:r>
              <a:rPr lang="zh-CN" altLang="en-US" smtClean="0">
                <a:solidFill>
                  <a:srgbClr val="0D0872"/>
                </a:solidFill>
              </a:rPr>
              <a:t>）交往的便捷为人们提供了全球性的活动舞台，开阔了人们的眼界，丰富了人们的阅历，增长了人们的智慧。更重要的是，交往的增多使世界各地的人民加深了相互间的理解，减少了因闭塞、交流困难而导致的摩擦，也使得一些地域性的事物成为国际性的事物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3.</a:t>
            </a:r>
            <a:r>
              <a:rPr lang="zh-CN" altLang="en-US" smtClean="0"/>
              <a:t>怎样认识“相互依存的经济生活”？</a:t>
            </a:r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  <a:p>
            <a:endParaRPr lang="zh-CN" altLang="en-US" sz="48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4096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1</a:t>
            </a:r>
            <a:r>
              <a:rPr lang="zh-CN" altLang="en-US" smtClean="0">
                <a:solidFill>
                  <a:srgbClr val="0D0872"/>
                </a:solidFill>
              </a:rPr>
              <a:t>）各国之间不仅人员交往越来越频繁，而且商品交换页越来越方便、快捷，在许多国家的超市里，你可以买到荷兰的奶粉、越南的零食、法国的葡萄酒、日本的相机、意大利的橄榄油，当然还有很多中国制造的家用电器和日用品。各国经济你中有我，我中有你，形成相互依存的“地球村”生活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565150" y="477838"/>
            <a:ext cx="10788650" cy="5699125"/>
          </a:xfrm>
        </p:spPr>
        <p:txBody>
          <a:bodyPr/>
          <a:lstStyle/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2</a:t>
            </a:r>
            <a:r>
              <a:rPr lang="zh-CN" altLang="en-US" smtClean="0">
                <a:solidFill>
                  <a:srgbClr val="0D0872"/>
                </a:solidFill>
              </a:rPr>
              <a:t>）当今世界，一个国家很难拥有本国发展所需要的全部资源，生产出本国所需要的全部产品和技术，即使有能力做到，也完全不必要。国与国之间互通有无、调剂余缺，使得各国消费者都能够享受到别国提供的优质产品和服务，从而提升了人们的生活水平和生活质量。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3</a:t>
            </a:r>
            <a:r>
              <a:rPr lang="zh-CN" altLang="en-US" smtClean="0">
                <a:solidFill>
                  <a:srgbClr val="0D0872"/>
                </a:solidFill>
              </a:rPr>
              <a:t>）今天，越来越多的国家和地区在致力于建设和发展自身经济的同时，还积极参与国际经济合作，从而使世界各地区间的经济关系走向互利互惠的依存状态，当今世界经济的发展日益呈现出全球化的发展趋势。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olidFill>
                  <a:srgbClr val="B8650A"/>
                </a:solidFill>
                <a:sym typeface="+mn-ea"/>
              </a:rPr>
              <a:t>知识结构</a:t>
            </a:r>
            <a:r>
              <a:rPr lang="zh-CN" altLang="zh-CN" smtClean="0">
                <a:solidFill>
                  <a:srgbClr val="B8650A"/>
                </a:solidFill>
              </a:rPr>
              <a:t/>
            </a:r>
            <a:br>
              <a:rPr lang="zh-CN" altLang="zh-CN" smtClean="0">
                <a:solidFill>
                  <a:srgbClr val="B8650A"/>
                </a:solidFill>
              </a:rPr>
            </a:br>
            <a:endParaRPr lang="zh-CN" altLang="en-US" smtClean="0"/>
          </a:p>
        </p:txBody>
      </p:sp>
      <p:pic>
        <p:nvPicPr>
          <p:cNvPr id="20484" name="图片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1625" y="1525588"/>
            <a:ext cx="11649075" cy="3584575"/>
          </a:xfr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ym typeface="宋体" charset="-122"/>
              </a:rPr>
              <a:t>典例精析</a:t>
            </a:r>
            <a:br>
              <a:rPr lang="zh-CN" altLang="zh-CN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smtClean="0">
                <a:solidFill>
                  <a:srgbClr val="0D0872"/>
                </a:solidFill>
              </a:rPr>
              <a:t>例</a:t>
            </a:r>
            <a:r>
              <a:rPr lang="en-US" altLang="zh-CN" sz="3200" smtClean="0">
                <a:solidFill>
                  <a:srgbClr val="0D0872"/>
                </a:solidFill>
              </a:rPr>
              <a:t>1</a:t>
            </a:r>
            <a:r>
              <a:rPr lang="zh-CN" altLang="en-US" sz="3200" smtClean="0">
                <a:solidFill>
                  <a:srgbClr val="0D0872"/>
                </a:solidFill>
              </a:rPr>
              <a:t>、（</a:t>
            </a:r>
            <a:r>
              <a:rPr lang="en-US" altLang="zh-CN" sz="3200" smtClean="0">
                <a:solidFill>
                  <a:srgbClr val="0D0872"/>
                </a:solidFill>
              </a:rPr>
              <a:t>2018</a:t>
            </a:r>
            <a:r>
              <a:rPr lang="zh-CN" altLang="en-US" sz="3200" smtClean="0">
                <a:solidFill>
                  <a:srgbClr val="0D0872"/>
                </a:solidFill>
              </a:rPr>
              <a:t>年贵州黔南州中考）经济全球化的今天，世界经济越来越成为不可分割的有机整体。下列对于经济全球化认识不正确的是</a:t>
            </a:r>
          </a:p>
          <a:p>
            <a:r>
              <a:rPr lang="en-US" altLang="zh-CN" sz="3200" smtClean="0">
                <a:solidFill>
                  <a:srgbClr val="0D0872"/>
                </a:solidFill>
              </a:rPr>
              <a:t>A.</a:t>
            </a:r>
            <a:r>
              <a:rPr lang="zh-CN" altLang="en-US" sz="3200" smtClean="0">
                <a:solidFill>
                  <a:srgbClr val="0D0872"/>
                </a:solidFill>
              </a:rPr>
              <a:t>有助于世界各国经济的交往</a:t>
            </a:r>
          </a:p>
          <a:p>
            <a:r>
              <a:rPr lang="en-US" altLang="zh-CN" sz="3200" smtClean="0">
                <a:solidFill>
                  <a:srgbClr val="0D0872"/>
                </a:solidFill>
              </a:rPr>
              <a:t>B.</a:t>
            </a:r>
            <a:r>
              <a:rPr lang="zh-CN" altLang="en-US" sz="3200" smtClean="0">
                <a:solidFill>
                  <a:srgbClr val="0D0872"/>
                </a:solidFill>
              </a:rPr>
              <a:t>只对世界上的发达国家有利</a:t>
            </a:r>
          </a:p>
          <a:p>
            <a:r>
              <a:rPr lang="en-US" altLang="zh-CN" sz="3200" smtClean="0">
                <a:solidFill>
                  <a:srgbClr val="0D0872"/>
                </a:solidFill>
              </a:rPr>
              <a:t>C.</a:t>
            </a:r>
            <a:r>
              <a:rPr lang="zh-CN" altLang="en-US" sz="3200" smtClean="0">
                <a:solidFill>
                  <a:srgbClr val="0D0872"/>
                </a:solidFill>
              </a:rPr>
              <a:t>国家之间相互依存的程度日益加深</a:t>
            </a:r>
          </a:p>
          <a:p>
            <a:r>
              <a:rPr lang="en-US" altLang="zh-CN" sz="3200" smtClean="0">
                <a:solidFill>
                  <a:srgbClr val="0D0872"/>
                </a:solidFill>
              </a:rPr>
              <a:t>D.</a:t>
            </a:r>
            <a:r>
              <a:rPr lang="zh-CN" altLang="en-US" sz="3200" smtClean="0">
                <a:solidFill>
                  <a:srgbClr val="0D0872"/>
                </a:solidFill>
              </a:rPr>
              <a:t>为世界各国和地区的经济发展提供了机遇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3200" smtClean="0">
                <a:solidFill>
                  <a:schemeClr val="accent1"/>
                </a:solidFill>
                <a:latin typeface="Arial" charset="0"/>
              </a:rPr>
              <a:t>第一单 元 中国与世界</a:t>
            </a:r>
            <a:br>
              <a:rPr lang="zh-CN" altLang="en-US" sz="3200" smtClean="0">
                <a:solidFill>
                  <a:schemeClr val="accent1"/>
                </a:solidFill>
                <a:latin typeface="Arial" charset="0"/>
              </a:rPr>
            </a:br>
            <a:r>
              <a:rPr lang="zh-CN" altLang="en-US" sz="3200" smtClean="0">
                <a:solidFill>
                  <a:schemeClr val="accent1"/>
                </a:solidFill>
                <a:latin typeface="Arial" charset="0"/>
              </a:rPr>
              <a:t>第一课 生活在“地球村”</a:t>
            </a:r>
          </a:p>
        </p:txBody>
      </p:sp>
      <p:sp>
        <p:nvSpPr>
          <p:cNvPr id="12290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4800" smtClean="0">
                <a:solidFill>
                  <a:srgbClr val="EF5DE5"/>
                </a:solidFill>
              </a:rPr>
              <a:t>1.1“</a:t>
            </a:r>
            <a:r>
              <a:rPr lang="zh-CN" altLang="en-US" sz="4800" smtClean="0">
                <a:solidFill>
                  <a:srgbClr val="EF5DE5"/>
                </a:solidFill>
              </a:rPr>
              <a:t>地球村”形成了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答案：</a:t>
            </a:r>
            <a:r>
              <a:rPr lang="en-US" altLang="zh-CN" smtClean="0"/>
              <a:t>B</a:t>
            </a:r>
          </a:p>
          <a:p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本题是一道逆向型选择题，要求选出说法错误的一项。根据所学知识，</a:t>
            </a:r>
            <a:r>
              <a:rPr lang="en-US" altLang="zh-CN" smtClean="0"/>
              <a:t>A</a:t>
            </a:r>
            <a:r>
              <a:rPr lang="zh-CN" altLang="en-US" smtClean="0"/>
              <a:t>、</a:t>
            </a:r>
            <a:r>
              <a:rPr lang="en-US" altLang="zh-CN" smtClean="0"/>
              <a:t>C</a:t>
            </a:r>
            <a:r>
              <a:rPr lang="zh-CN" altLang="en-US" smtClean="0"/>
              <a:t>、</a:t>
            </a:r>
            <a:r>
              <a:rPr lang="en-US" altLang="zh-CN" smtClean="0"/>
              <a:t>D</a:t>
            </a:r>
            <a:r>
              <a:rPr lang="zh-CN" altLang="en-US" smtClean="0"/>
              <a:t>分别说明了经济全球化的意义，说法正确但不符合题目要求，应排除。</a:t>
            </a:r>
            <a:r>
              <a:rPr lang="en-US" altLang="zh-CN" smtClean="0"/>
              <a:t>B</a:t>
            </a:r>
            <a:r>
              <a:rPr lang="zh-CN" altLang="en-US" smtClean="0"/>
              <a:t>的说法错误，经济全球化的发展趋势无论对于发达国家还是对发展中国家，都是有利的。此项符合题目要求，应入选。故该题选</a:t>
            </a:r>
            <a:r>
              <a:rPr lang="en-US" altLang="zh-CN" smtClean="0"/>
              <a:t>B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312738" y="555625"/>
            <a:ext cx="11041062" cy="5621338"/>
          </a:xfrm>
        </p:spPr>
        <p:txBody>
          <a:bodyPr/>
          <a:lstStyle/>
          <a:p>
            <a:r>
              <a:rPr lang="zh-CN" altLang="en-US" sz="3200" smtClean="0">
                <a:solidFill>
                  <a:srgbClr val="0D0872"/>
                </a:solidFill>
              </a:rPr>
              <a:t>例</a:t>
            </a:r>
            <a:r>
              <a:rPr lang="en-US" altLang="zh-CN" sz="3200" smtClean="0">
                <a:solidFill>
                  <a:srgbClr val="0D0872"/>
                </a:solidFill>
              </a:rPr>
              <a:t>2</a:t>
            </a:r>
            <a:r>
              <a:rPr lang="zh-CN" altLang="en-US" sz="3200" smtClean="0">
                <a:solidFill>
                  <a:srgbClr val="0D0872"/>
                </a:solidFill>
              </a:rPr>
              <a:t>、（</a:t>
            </a:r>
            <a:r>
              <a:rPr lang="en-US" altLang="zh-CN" sz="3200" smtClean="0">
                <a:solidFill>
                  <a:srgbClr val="0D0872"/>
                </a:solidFill>
              </a:rPr>
              <a:t>2018</a:t>
            </a:r>
            <a:r>
              <a:rPr lang="zh-CN" altLang="en-US" sz="3200" smtClean="0">
                <a:solidFill>
                  <a:srgbClr val="0D0872"/>
                </a:solidFill>
              </a:rPr>
              <a:t>年北京市中考）中国空间站计划于</a:t>
            </a:r>
            <a:r>
              <a:rPr lang="en-US" altLang="zh-CN" sz="3200" smtClean="0">
                <a:solidFill>
                  <a:srgbClr val="0D0872"/>
                </a:solidFill>
              </a:rPr>
              <a:t>2022</a:t>
            </a:r>
            <a:r>
              <a:rPr lang="zh-CN" altLang="en-US" sz="3200" smtClean="0">
                <a:solidFill>
                  <a:srgbClr val="0D0872"/>
                </a:solidFill>
              </a:rPr>
              <a:t>年建成并投人使用。</a:t>
            </a:r>
            <a:r>
              <a:rPr lang="en-US" altLang="zh-CN" sz="3200" smtClean="0">
                <a:solidFill>
                  <a:srgbClr val="0D0872"/>
                </a:solidFill>
              </a:rPr>
              <a:t>2018</a:t>
            </a:r>
            <a:r>
              <a:rPr lang="zh-CN" altLang="en-US" sz="3200" smtClean="0">
                <a:solidFill>
                  <a:srgbClr val="0D0872"/>
                </a:solidFill>
              </a:rPr>
              <a:t>年</a:t>
            </a:r>
            <a:r>
              <a:rPr lang="en-US" altLang="zh-CN" sz="3200" smtClean="0">
                <a:solidFill>
                  <a:srgbClr val="0D0872"/>
                </a:solidFill>
              </a:rPr>
              <a:t>5</a:t>
            </a:r>
            <a:r>
              <a:rPr lang="zh-CN" altLang="en-US" sz="3200" smtClean="0">
                <a:solidFill>
                  <a:srgbClr val="0D0872"/>
                </a:solidFill>
              </a:rPr>
              <a:t>月</a:t>
            </a:r>
            <a:r>
              <a:rPr lang="en-US" altLang="zh-CN" sz="3200" smtClean="0">
                <a:solidFill>
                  <a:srgbClr val="0D0872"/>
                </a:solidFill>
              </a:rPr>
              <a:t>28</a:t>
            </a:r>
            <a:r>
              <a:rPr lang="zh-CN" altLang="en-US" sz="3200" smtClean="0">
                <a:solidFill>
                  <a:srgbClr val="0D0872"/>
                </a:solidFill>
              </a:rPr>
              <a:t>日</a:t>
            </a:r>
            <a:r>
              <a:rPr lang="en-US" altLang="zh-CN" sz="3200" smtClean="0">
                <a:solidFill>
                  <a:srgbClr val="0D0872"/>
                </a:solidFill>
              </a:rPr>
              <a:t>,</a:t>
            </a:r>
            <a:r>
              <a:rPr lang="zh-CN" altLang="en-US" sz="3200" smtClean="0">
                <a:solidFill>
                  <a:srgbClr val="0D0872"/>
                </a:solidFill>
              </a:rPr>
              <a:t>中国正式向世界各国发出邀请</a:t>
            </a:r>
            <a:r>
              <a:rPr lang="en-US" altLang="zh-CN" sz="3200" smtClean="0">
                <a:solidFill>
                  <a:srgbClr val="0D0872"/>
                </a:solidFill>
              </a:rPr>
              <a:t>,</a:t>
            </a:r>
            <a:r>
              <a:rPr lang="zh-CN" altLang="en-US" sz="3200" smtClean="0">
                <a:solidFill>
                  <a:srgbClr val="0D0872"/>
                </a:solidFill>
              </a:rPr>
              <a:t>欢迎各国利用未来的中国空间站开展舱内外搭载实验等合作。这表明（    ）</a:t>
            </a:r>
          </a:p>
          <a:p>
            <a:r>
              <a:rPr lang="zh-CN" altLang="en-US" sz="3200" smtClean="0">
                <a:solidFill>
                  <a:srgbClr val="0D0872"/>
                </a:solidFill>
              </a:rPr>
              <a:t>①中国是进行太空探索的唯一国家</a:t>
            </a:r>
          </a:p>
          <a:p>
            <a:r>
              <a:rPr lang="zh-CN" altLang="en-US" sz="3200" smtClean="0">
                <a:solidFill>
                  <a:srgbClr val="0D0872"/>
                </a:solidFill>
              </a:rPr>
              <a:t>②中国愿意与世界各国一道共同发展</a:t>
            </a:r>
          </a:p>
          <a:p>
            <a:r>
              <a:rPr lang="zh-CN" altLang="en-US" sz="3200" smtClean="0">
                <a:solidFill>
                  <a:srgbClr val="0D0872"/>
                </a:solidFill>
              </a:rPr>
              <a:t>③中国坚持开放合作、互利共赢的理念</a:t>
            </a:r>
          </a:p>
          <a:p>
            <a:r>
              <a:rPr lang="zh-CN" altLang="en-US" sz="3200" smtClean="0">
                <a:solidFill>
                  <a:srgbClr val="0D0872"/>
                </a:solidFill>
              </a:rPr>
              <a:t>④利用空间站是中国人实现飞天梦想的终点</a:t>
            </a:r>
          </a:p>
          <a:p>
            <a:r>
              <a:rPr lang="en-US" altLang="zh-CN" sz="3200" smtClean="0">
                <a:solidFill>
                  <a:srgbClr val="0D0872"/>
                </a:solidFill>
              </a:rPr>
              <a:t>A.①②      B.①④      C.②③      D.③④</a:t>
            </a:r>
            <a:endParaRPr lang="zh-CN" altLang="en-US" sz="3200" smtClean="0">
              <a:solidFill>
                <a:srgbClr val="0D087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答案：</a:t>
            </a:r>
            <a:r>
              <a:rPr lang="en-US" altLang="zh-CN" smtClean="0"/>
              <a:t>C</a:t>
            </a:r>
          </a:p>
          <a:p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中国不是进行太空探索的唯一国家，也包括美国，俄罗斯，①观点错误；题文中中国正式欢迎各国开展舱内外搭载实验等合作，体现了中国负责任的大国形象，坚持开放合作、互利共赢的理念，愿意与世界各国一道共同发展，②③观点正确；利用空间站并不是中国人实现飞天梦想的终点，只是一个新的征程，④观点错误，所以本题选择</a:t>
            </a:r>
            <a:r>
              <a:rPr lang="en-US" altLang="zh-CN" smtClean="0"/>
              <a:t>C</a:t>
            </a:r>
            <a:r>
              <a:rPr lang="zh-CN" altLang="en-US" smtClean="0"/>
              <a:t>答案。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>
                <a:sym typeface="+mn-ea"/>
              </a:rPr>
              <a:t>课后训练</a:t>
            </a:r>
            <a:r>
              <a:rPr lang="zh-CN" altLang="en-US" sz="3600" smtClean="0"/>
              <a:t/>
            </a:r>
            <a:br>
              <a:rPr lang="zh-CN" altLang="en-US" sz="3600" smtClean="0"/>
            </a:br>
            <a:endParaRPr lang="zh-CN" altLang="en-US" sz="3600" smtClean="0"/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255588" y="1236663"/>
            <a:ext cx="11623675" cy="5194300"/>
          </a:xfrm>
        </p:spPr>
        <p:txBody>
          <a:bodyPr/>
          <a:lstStyle/>
          <a:p>
            <a:r>
              <a:rPr lang="en-US" altLang="zh-CN" sz="2400" smtClean="0">
                <a:solidFill>
                  <a:srgbClr val="0D0872"/>
                </a:solidFill>
              </a:rPr>
              <a:t>1</a:t>
            </a:r>
            <a:r>
              <a:rPr lang="zh-CN" altLang="en-US" sz="2400" smtClean="0">
                <a:solidFill>
                  <a:srgbClr val="0D0872"/>
                </a:solidFill>
              </a:rPr>
              <a:t>、小青蛙说：“我早就说过，这世 界并不大”。这是因为  （      ）</a:t>
            </a: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r>
              <a:rPr lang="en-US" altLang="zh-CN" sz="2400" smtClean="0">
                <a:solidFill>
                  <a:srgbClr val="0D0872"/>
                </a:solidFill>
              </a:rPr>
              <a:t>A</a:t>
            </a:r>
            <a:r>
              <a:rPr lang="zh-CN" altLang="en-US" sz="2400" smtClean="0">
                <a:solidFill>
                  <a:srgbClr val="0D0872"/>
                </a:solidFill>
              </a:rPr>
              <a:t>小青蛙依然孤陋寡闻，目光短浅</a:t>
            </a:r>
          </a:p>
          <a:p>
            <a:r>
              <a:rPr lang="en-US" altLang="zh-CN" sz="2400" smtClean="0">
                <a:solidFill>
                  <a:srgbClr val="0D0872"/>
                </a:solidFill>
              </a:rPr>
              <a:t>B</a:t>
            </a:r>
            <a:r>
              <a:rPr lang="zh-CN" altLang="en-US" sz="2400" smtClean="0">
                <a:solidFill>
                  <a:srgbClr val="0D0872"/>
                </a:solidFill>
              </a:rPr>
              <a:t>小青蛙现在走南闯北，见多识广</a:t>
            </a:r>
          </a:p>
          <a:p>
            <a:r>
              <a:rPr lang="en-US" altLang="zh-CN" sz="2400" smtClean="0">
                <a:solidFill>
                  <a:srgbClr val="0D0872"/>
                </a:solidFill>
              </a:rPr>
              <a:t>C</a:t>
            </a:r>
            <a:r>
              <a:rPr lang="zh-CN" altLang="en-US" sz="2400" smtClean="0">
                <a:solidFill>
                  <a:srgbClr val="0D0872"/>
                </a:solidFill>
              </a:rPr>
              <a:t>今天，地球已经变成了“地球村”</a:t>
            </a:r>
          </a:p>
          <a:p>
            <a:r>
              <a:rPr lang="en-US" altLang="zh-CN" sz="2400" smtClean="0">
                <a:solidFill>
                  <a:srgbClr val="0D0872"/>
                </a:solidFill>
              </a:rPr>
              <a:t>D</a:t>
            </a:r>
            <a:r>
              <a:rPr lang="zh-CN" altLang="en-US" sz="2400" smtClean="0">
                <a:solidFill>
                  <a:srgbClr val="0D0872"/>
                </a:solidFill>
              </a:rPr>
              <a:t>大凡坐井观天的人必然狂妄自大</a:t>
            </a:r>
          </a:p>
        </p:txBody>
      </p:sp>
      <p:pic>
        <p:nvPicPr>
          <p:cNvPr id="22532" name="图片 10" descr="IMG_2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3025" y="1595438"/>
            <a:ext cx="1781175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8424863" y="992188"/>
            <a:ext cx="9334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780906"/>
                </a:solidFill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/>
          </p:cNvSpPr>
          <p:nvPr>
            <p:ph idx="1"/>
          </p:nvPr>
        </p:nvSpPr>
        <p:spPr>
          <a:xfrm>
            <a:off x="430213" y="476250"/>
            <a:ext cx="10923587" cy="5700713"/>
          </a:xfrm>
        </p:spPr>
        <p:txBody>
          <a:bodyPr/>
          <a:lstStyle/>
          <a:p>
            <a:r>
              <a:rPr lang="en-US" altLang="zh-CN" smtClean="0">
                <a:solidFill>
                  <a:srgbClr val="0D0872"/>
                </a:solidFill>
              </a:rPr>
              <a:t>2</a:t>
            </a:r>
            <a:r>
              <a:rPr lang="zh-CN" altLang="en-US" smtClean="0">
                <a:solidFill>
                  <a:srgbClr val="0D0872"/>
                </a:solidFill>
              </a:rPr>
              <a:t>、交往的便捷为人们提供了全球性的活动舞台，交往（        ）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①开阔了人们的眼界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②丰富了人们的阅历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③决定了人们的成功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④增长了人们的智慧</a:t>
            </a:r>
          </a:p>
          <a:p>
            <a:r>
              <a:rPr lang="en-US" altLang="zh-CN" smtClean="0">
                <a:solidFill>
                  <a:srgbClr val="0D0872"/>
                </a:solidFill>
              </a:rPr>
              <a:t>A </a:t>
            </a:r>
            <a:r>
              <a:rPr lang="zh-CN" altLang="en-US" smtClean="0">
                <a:solidFill>
                  <a:srgbClr val="0D0872"/>
                </a:solidFill>
              </a:rPr>
              <a:t>．</a:t>
            </a:r>
            <a:r>
              <a:rPr lang="en-US" altLang="zh-CN" smtClean="0">
                <a:solidFill>
                  <a:srgbClr val="0D0872"/>
                </a:solidFill>
              </a:rPr>
              <a:t> </a:t>
            </a:r>
            <a:r>
              <a:rPr lang="zh-CN" altLang="en-US" smtClean="0">
                <a:solidFill>
                  <a:srgbClr val="0D0872"/>
                </a:solidFill>
              </a:rPr>
              <a:t>①②③  </a:t>
            </a:r>
            <a:r>
              <a:rPr lang="en-US" altLang="zh-CN" smtClean="0">
                <a:solidFill>
                  <a:srgbClr val="0D0872"/>
                </a:solidFill>
              </a:rPr>
              <a:t>B</a:t>
            </a:r>
            <a:r>
              <a:rPr lang="zh-CN" altLang="en-US" smtClean="0">
                <a:solidFill>
                  <a:srgbClr val="0D0872"/>
                </a:solidFill>
              </a:rPr>
              <a:t>．①②④</a:t>
            </a:r>
          </a:p>
          <a:p>
            <a:r>
              <a:rPr lang="en-US" altLang="zh-CN" smtClean="0">
                <a:solidFill>
                  <a:srgbClr val="0D0872"/>
                </a:solidFill>
              </a:rPr>
              <a:t>C</a:t>
            </a:r>
            <a:r>
              <a:rPr lang="zh-CN" altLang="en-US" smtClean="0">
                <a:solidFill>
                  <a:srgbClr val="0D0872"/>
                </a:solidFill>
              </a:rPr>
              <a:t>．②③④  </a:t>
            </a:r>
            <a:r>
              <a:rPr lang="en-US" altLang="zh-CN" smtClean="0">
                <a:solidFill>
                  <a:srgbClr val="0D0872"/>
                </a:solidFill>
              </a:rPr>
              <a:t>D</a:t>
            </a:r>
            <a:r>
              <a:rPr lang="zh-CN" altLang="en-US" smtClean="0">
                <a:solidFill>
                  <a:srgbClr val="0D0872"/>
                </a:solidFill>
              </a:rPr>
              <a:t>．①②③④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132763" y="331788"/>
            <a:ext cx="933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780906"/>
                </a:solidFill>
              </a:rPr>
              <a:t>B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xfrm>
            <a:off x="236538" y="282575"/>
            <a:ext cx="11545887" cy="6303963"/>
          </a:xfrm>
        </p:spPr>
        <p:txBody>
          <a:bodyPr/>
          <a:lstStyle/>
          <a:p>
            <a:r>
              <a:rPr lang="en-US" altLang="zh-CN" sz="2400" smtClean="0">
                <a:solidFill>
                  <a:srgbClr val="0D0872"/>
                </a:solidFill>
              </a:rPr>
              <a:t>3</a:t>
            </a:r>
            <a:r>
              <a:rPr lang="zh-CN" altLang="en-US" sz="2400" smtClean="0">
                <a:solidFill>
                  <a:srgbClr val="0D0872"/>
                </a:solidFill>
              </a:rPr>
              <a:t>、下边的漫画中，美国国名的第一个字母“</a:t>
            </a:r>
            <a:r>
              <a:rPr lang="en-US" altLang="zh-CN" sz="2400" smtClean="0">
                <a:solidFill>
                  <a:srgbClr val="0D0872"/>
                </a:solidFill>
              </a:rPr>
              <a:t>U”</a:t>
            </a:r>
            <a:r>
              <a:rPr lang="zh-CN" altLang="en-US" sz="2400" smtClean="0">
                <a:solidFill>
                  <a:srgbClr val="0D0872"/>
                </a:solidFill>
              </a:rPr>
              <a:t>字就像一块巨大的磁铁，吸附了无数的钞票。这幅漫画的寓意是（       ）</a:t>
            </a: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endParaRPr lang="en-US" altLang="zh-CN" sz="2400" smtClean="0">
              <a:solidFill>
                <a:srgbClr val="0D0872"/>
              </a:solidFill>
            </a:endParaRPr>
          </a:p>
          <a:p>
            <a:r>
              <a:rPr lang="en-US" altLang="zh-CN" sz="2400" smtClean="0">
                <a:solidFill>
                  <a:srgbClr val="0D0872"/>
                </a:solidFill>
              </a:rPr>
              <a:t>A</a:t>
            </a:r>
            <a:r>
              <a:rPr lang="zh-CN" altLang="en-US" sz="2400" smtClean="0">
                <a:solidFill>
                  <a:srgbClr val="0D0872"/>
                </a:solidFill>
              </a:rPr>
              <a:t>．经济全球化只能让发达国家从中得到好处</a:t>
            </a:r>
          </a:p>
          <a:p>
            <a:r>
              <a:rPr lang="en-US" altLang="zh-CN" sz="2400" smtClean="0">
                <a:solidFill>
                  <a:srgbClr val="0D0872"/>
                </a:solidFill>
              </a:rPr>
              <a:t>B</a:t>
            </a:r>
            <a:r>
              <a:rPr lang="zh-CN" altLang="en-US" sz="2400" smtClean="0">
                <a:solidFill>
                  <a:srgbClr val="0D0872"/>
                </a:solidFill>
              </a:rPr>
              <a:t>．美国正在对全世界进行赤裸裸的经济掠夺</a:t>
            </a:r>
          </a:p>
          <a:p>
            <a:r>
              <a:rPr lang="en-US" altLang="zh-CN" sz="2400" smtClean="0">
                <a:solidFill>
                  <a:srgbClr val="0D0872"/>
                </a:solidFill>
              </a:rPr>
              <a:t>C</a:t>
            </a:r>
            <a:r>
              <a:rPr lang="zh-CN" altLang="en-US" sz="2400" smtClean="0">
                <a:solidFill>
                  <a:srgbClr val="0D0872"/>
                </a:solidFill>
              </a:rPr>
              <a:t>．世界各国的资金全部都流到经济强国美国</a:t>
            </a:r>
          </a:p>
          <a:p>
            <a:r>
              <a:rPr lang="en-US" altLang="zh-CN" sz="2400" smtClean="0">
                <a:solidFill>
                  <a:srgbClr val="0D0872"/>
                </a:solidFill>
              </a:rPr>
              <a:t>D</a:t>
            </a:r>
            <a:r>
              <a:rPr lang="zh-CN" altLang="en-US" sz="2400" smtClean="0">
                <a:solidFill>
                  <a:srgbClr val="0D0872"/>
                </a:solidFill>
              </a:rPr>
              <a:t>．经济全球化对发展中国家是机遇更是挑战</a:t>
            </a:r>
          </a:p>
        </p:txBody>
      </p:sp>
      <p:pic>
        <p:nvPicPr>
          <p:cNvPr id="31748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613" y="1050925"/>
            <a:ext cx="3941762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435475" y="544513"/>
            <a:ext cx="9334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780906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392113" y="692150"/>
            <a:ext cx="10961687" cy="5484813"/>
          </a:xfrm>
        </p:spPr>
        <p:txBody>
          <a:bodyPr/>
          <a:lstStyle/>
          <a:p>
            <a:r>
              <a:rPr lang="en-US" altLang="zh-CN" smtClean="0">
                <a:solidFill>
                  <a:srgbClr val="0D0872"/>
                </a:solidFill>
              </a:rPr>
              <a:t>4</a:t>
            </a:r>
            <a:r>
              <a:rPr lang="zh-CN" altLang="en-US" smtClean="0">
                <a:solidFill>
                  <a:srgbClr val="0D0872"/>
                </a:solidFill>
              </a:rPr>
              <a:t>、</a:t>
            </a:r>
            <a:r>
              <a:rPr lang="en-US" altLang="zh-CN" smtClean="0">
                <a:solidFill>
                  <a:srgbClr val="0D0872"/>
                </a:solidFill>
              </a:rPr>
              <a:t>2018</a:t>
            </a:r>
            <a:r>
              <a:rPr lang="zh-CN" altLang="en-US" smtClean="0">
                <a:solidFill>
                  <a:srgbClr val="0D0872"/>
                </a:solidFill>
              </a:rPr>
              <a:t>年</a:t>
            </a:r>
            <a:r>
              <a:rPr lang="en-US" altLang="zh-CN" smtClean="0">
                <a:solidFill>
                  <a:srgbClr val="0D0872"/>
                </a:solidFill>
              </a:rPr>
              <a:t>7</a:t>
            </a:r>
            <a:r>
              <a:rPr lang="zh-CN" altLang="en-US" smtClean="0">
                <a:solidFill>
                  <a:srgbClr val="0D0872"/>
                </a:solidFill>
              </a:rPr>
              <a:t>月</a:t>
            </a:r>
            <a:r>
              <a:rPr lang="en-US" altLang="zh-CN" smtClean="0">
                <a:solidFill>
                  <a:srgbClr val="0D0872"/>
                </a:solidFill>
              </a:rPr>
              <a:t>5</a:t>
            </a:r>
            <a:r>
              <a:rPr lang="zh-CN" altLang="en-US" smtClean="0">
                <a:solidFill>
                  <a:srgbClr val="0D0872"/>
                </a:solidFill>
              </a:rPr>
              <a:t>日下午，两艘载有中国游客的游船在泰国普吉岛发生沉船事故，多名中国游客下落不明。截至</a:t>
            </a:r>
            <a:r>
              <a:rPr lang="en-US" altLang="zh-CN" smtClean="0">
                <a:solidFill>
                  <a:srgbClr val="0D0872"/>
                </a:solidFill>
              </a:rPr>
              <a:t>7</a:t>
            </a:r>
            <a:r>
              <a:rPr lang="zh-CN" altLang="en-US" smtClean="0">
                <a:solidFill>
                  <a:srgbClr val="0D0872"/>
                </a:solidFill>
              </a:rPr>
              <a:t>月</a:t>
            </a:r>
            <a:r>
              <a:rPr lang="en-US" altLang="zh-CN" smtClean="0">
                <a:solidFill>
                  <a:srgbClr val="0D0872"/>
                </a:solidFill>
              </a:rPr>
              <a:t>7</a:t>
            </a:r>
            <a:r>
              <a:rPr lang="zh-CN" altLang="en-US" smtClean="0">
                <a:solidFill>
                  <a:srgbClr val="0D0872"/>
                </a:solidFill>
              </a:rPr>
              <a:t>日</a:t>
            </a:r>
            <a:r>
              <a:rPr lang="en-US" altLang="zh-CN" smtClean="0">
                <a:solidFill>
                  <a:srgbClr val="0D0872"/>
                </a:solidFill>
              </a:rPr>
              <a:t>20</a:t>
            </a:r>
            <a:r>
              <a:rPr lang="zh-CN" altLang="en-US" smtClean="0">
                <a:solidFill>
                  <a:srgbClr val="0D0872"/>
                </a:solidFill>
              </a:rPr>
              <a:t>时，普吉岛沉船事故遇难者人数上升至</a:t>
            </a:r>
            <a:r>
              <a:rPr lang="en-US" altLang="zh-CN" smtClean="0">
                <a:solidFill>
                  <a:srgbClr val="0D0872"/>
                </a:solidFill>
              </a:rPr>
              <a:t>41</a:t>
            </a:r>
            <a:r>
              <a:rPr lang="zh-CN" altLang="en-US" smtClean="0">
                <a:solidFill>
                  <a:srgbClr val="0D0872"/>
                </a:solidFill>
              </a:rPr>
              <a:t>人，失联</a:t>
            </a:r>
            <a:r>
              <a:rPr lang="en-US" altLang="zh-CN" smtClean="0">
                <a:solidFill>
                  <a:srgbClr val="0D0872"/>
                </a:solidFill>
              </a:rPr>
              <a:t>15</a:t>
            </a:r>
            <a:r>
              <a:rPr lang="zh-CN" altLang="en-US" smtClean="0">
                <a:solidFill>
                  <a:srgbClr val="0D0872"/>
                </a:solidFill>
              </a:rPr>
              <a:t>人。噩耗传来，举国悲痛，这场突如其来的灾难牵动着无数人的心。人们通过电视、网络对救援进展都能够及时了解，这主要得益于（     ）</a:t>
            </a:r>
          </a:p>
          <a:p>
            <a:r>
              <a:rPr lang="en-US" altLang="zh-CN" smtClean="0">
                <a:solidFill>
                  <a:srgbClr val="0D0872"/>
                </a:solidFill>
              </a:rPr>
              <a:t>A</a:t>
            </a:r>
            <a:r>
              <a:rPr lang="zh-CN" altLang="en-US" smtClean="0">
                <a:solidFill>
                  <a:srgbClr val="0D0872"/>
                </a:solidFill>
              </a:rPr>
              <a:t>现代科技的发展和进步</a:t>
            </a:r>
          </a:p>
          <a:p>
            <a:r>
              <a:rPr lang="en-US" altLang="zh-CN" smtClean="0">
                <a:solidFill>
                  <a:srgbClr val="0D0872"/>
                </a:solidFill>
              </a:rPr>
              <a:t>B</a:t>
            </a:r>
            <a:r>
              <a:rPr lang="zh-CN" altLang="en-US" smtClean="0">
                <a:solidFill>
                  <a:srgbClr val="0D0872"/>
                </a:solidFill>
              </a:rPr>
              <a:t>现代交通工具的日益发达</a:t>
            </a:r>
          </a:p>
          <a:p>
            <a:r>
              <a:rPr lang="en-US" altLang="zh-CN" smtClean="0">
                <a:solidFill>
                  <a:srgbClr val="0D0872"/>
                </a:solidFill>
              </a:rPr>
              <a:t>C</a:t>
            </a:r>
            <a:r>
              <a:rPr lang="zh-CN" altLang="en-US" smtClean="0">
                <a:solidFill>
                  <a:srgbClr val="0D0872"/>
                </a:solidFill>
              </a:rPr>
              <a:t>人类对速度的不懈追求</a:t>
            </a:r>
          </a:p>
          <a:p>
            <a:r>
              <a:rPr lang="en-US" altLang="zh-CN" smtClean="0">
                <a:solidFill>
                  <a:srgbClr val="0D0872"/>
                </a:solidFill>
              </a:rPr>
              <a:t>D</a:t>
            </a:r>
            <a:r>
              <a:rPr lang="zh-CN" altLang="en-US" smtClean="0">
                <a:solidFill>
                  <a:srgbClr val="0D0872"/>
                </a:solidFill>
              </a:rPr>
              <a:t>人类对网络的信任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0739438" y="1555750"/>
            <a:ext cx="933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780906"/>
                </a:solidFill>
              </a:rPr>
              <a:t>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293688" y="419100"/>
            <a:ext cx="11060112" cy="5757863"/>
          </a:xfrm>
        </p:spPr>
        <p:txBody>
          <a:bodyPr/>
          <a:lstStyle/>
          <a:p>
            <a:r>
              <a:rPr lang="en-US" altLang="zh-CN" smtClean="0">
                <a:solidFill>
                  <a:srgbClr val="0D0872"/>
                </a:solidFill>
              </a:rPr>
              <a:t>5</a:t>
            </a:r>
            <a:r>
              <a:rPr lang="zh-CN" altLang="en-US" smtClean="0">
                <a:solidFill>
                  <a:srgbClr val="0D0872"/>
                </a:solidFill>
              </a:rPr>
              <a:t>、交往的增多使世界各地的人民（       ）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①加深了相互间的理解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②减少了因闭塞、交流困难而导致的摩擦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③使得一些地域性的事物成为国际性的事物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④实现了永久的和平</a:t>
            </a:r>
          </a:p>
          <a:p>
            <a:r>
              <a:rPr lang="en-US" altLang="zh-CN" smtClean="0">
                <a:solidFill>
                  <a:srgbClr val="0D0872"/>
                </a:solidFill>
              </a:rPr>
              <a:t>A </a:t>
            </a:r>
            <a:r>
              <a:rPr lang="zh-CN" altLang="en-US" smtClean="0">
                <a:solidFill>
                  <a:srgbClr val="0D0872"/>
                </a:solidFill>
              </a:rPr>
              <a:t>．</a:t>
            </a:r>
            <a:r>
              <a:rPr lang="en-US" altLang="zh-CN" smtClean="0">
                <a:solidFill>
                  <a:srgbClr val="0D0872"/>
                </a:solidFill>
              </a:rPr>
              <a:t> ①②③  B</a:t>
            </a:r>
            <a:r>
              <a:rPr lang="zh-CN" altLang="en-US" smtClean="0">
                <a:solidFill>
                  <a:srgbClr val="0D0872"/>
                </a:solidFill>
              </a:rPr>
              <a:t>．①②④</a:t>
            </a:r>
          </a:p>
          <a:p>
            <a:r>
              <a:rPr lang="en-US" altLang="zh-CN" smtClean="0">
                <a:solidFill>
                  <a:srgbClr val="0D0872"/>
                </a:solidFill>
              </a:rPr>
              <a:t>C</a:t>
            </a:r>
            <a:r>
              <a:rPr lang="zh-CN" altLang="en-US" smtClean="0">
                <a:solidFill>
                  <a:srgbClr val="0D0872"/>
                </a:solidFill>
              </a:rPr>
              <a:t>．②③④  </a:t>
            </a:r>
            <a:r>
              <a:rPr lang="en-US" altLang="zh-CN" smtClean="0">
                <a:solidFill>
                  <a:srgbClr val="0D0872"/>
                </a:solidFill>
              </a:rPr>
              <a:t>D</a:t>
            </a:r>
            <a:r>
              <a:rPr lang="zh-CN" altLang="en-US" smtClean="0">
                <a:solidFill>
                  <a:srgbClr val="0D0872"/>
                </a:solidFill>
              </a:rPr>
              <a:t>．①②③④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292725" y="254000"/>
            <a:ext cx="933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780906"/>
                </a:solidFill>
              </a:rPr>
              <a:t>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D0872"/>
                </a:solidFill>
              </a:rPr>
              <a:t>6</a:t>
            </a:r>
            <a:r>
              <a:rPr lang="zh-CN" altLang="en-US" smtClean="0">
                <a:solidFill>
                  <a:srgbClr val="0D0872"/>
                </a:solidFill>
              </a:rPr>
              <a:t>、上海合作组织青岛峰会</a:t>
            </a:r>
            <a:r>
              <a:rPr lang="en-US" altLang="zh-CN" smtClean="0">
                <a:solidFill>
                  <a:srgbClr val="0D0872"/>
                </a:solidFill>
              </a:rPr>
              <a:t>2018</a:t>
            </a:r>
            <a:r>
              <a:rPr lang="zh-CN" altLang="en-US" smtClean="0">
                <a:solidFill>
                  <a:srgbClr val="0D0872"/>
                </a:solidFill>
              </a:rPr>
              <a:t>年</a:t>
            </a:r>
            <a:r>
              <a:rPr lang="en-US" altLang="zh-CN" smtClean="0">
                <a:solidFill>
                  <a:srgbClr val="0D0872"/>
                </a:solidFill>
              </a:rPr>
              <a:t>6</a:t>
            </a:r>
            <a:r>
              <a:rPr lang="zh-CN" altLang="en-US" smtClean="0">
                <a:solidFill>
                  <a:srgbClr val="0D0872"/>
                </a:solidFill>
              </a:rPr>
              <a:t>月</a:t>
            </a:r>
            <a:r>
              <a:rPr lang="en-US" altLang="zh-CN" smtClean="0">
                <a:solidFill>
                  <a:srgbClr val="0D0872"/>
                </a:solidFill>
              </a:rPr>
              <a:t>9</a:t>
            </a:r>
            <a:r>
              <a:rPr lang="zh-CN" altLang="en-US" smtClean="0">
                <a:solidFill>
                  <a:srgbClr val="0D0872"/>
                </a:solidFill>
              </a:rPr>
              <a:t>日至</a:t>
            </a:r>
            <a:r>
              <a:rPr lang="en-US" altLang="zh-CN" smtClean="0">
                <a:solidFill>
                  <a:srgbClr val="0D0872"/>
                </a:solidFill>
              </a:rPr>
              <a:t>10</a:t>
            </a:r>
            <a:r>
              <a:rPr lang="zh-CN" altLang="en-US" smtClean="0">
                <a:solidFill>
                  <a:srgbClr val="0D0872"/>
                </a:solidFill>
              </a:rPr>
              <a:t>日在山东青岛召开。习近平主席说，我们一致指出，经济全球化和区域一体化是大势所趋。各方将维护世界贸易组织规则的权威性和有效性，巩固开放、包容、透明、非歧视、以规则为基础的多边贸易体制，反对任何形式的贸易保护主义。据此回答：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1</a:t>
            </a:r>
            <a:r>
              <a:rPr lang="zh-CN" altLang="en-US" smtClean="0">
                <a:solidFill>
                  <a:srgbClr val="0D0872"/>
                </a:solidFill>
              </a:rPr>
              <a:t>）当今世界经济发展的主要特点是什么？</a:t>
            </a:r>
          </a:p>
          <a:p>
            <a:r>
              <a:rPr lang="zh-CN" altLang="en-US" smtClean="0">
                <a:solidFill>
                  <a:srgbClr val="0D0872"/>
                </a:solidFill>
              </a:rPr>
              <a:t>（</a:t>
            </a:r>
            <a:r>
              <a:rPr lang="en-US" altLang="zh-CN" smtClean="0">
                <a:solidFill>
                  <a:srgbClr val="0D0872"/>
                </a:solidFill>
              </a:rPr>
              <a:t>2</a:t>
            </a:r>
            <a:r>
              <a:rPr lang="zh-CN" altLang="en-US" smtClean="0">
                <a:solidFill>
                  <a:srgbClr val="0D0872"/>
                </a:solidFill>
              </a:rPr>
              <a:t>）如何看待世界经济全球化趋势？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6. </a:t>
            </a: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）世界经济日益呈现出全球化的发展趋势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随着科学技术的进步、国际贸易的发展，各国之家的经济合作越来越多，世界各地之间的经济联系越来越密切，促进了经济全球化趋势的形成。经济全球化使得许多国家在分工协作中获得经济利益，同时，也会拉大国与国之间的发展差距。</a:t>
            </a:r>
          </a:p>
          <a:p>
            <a:pPr>
              <a:buFont typeface="Wingdings 2" pitchFamily="18" charset="2"/>
              <a:buNone/>
            </a:pPr>
            <a:endParaRPr lang="en-US" altLang="zh-CN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4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典例精析</a:t>
            </a:r>
          </a:p>
        </p:txBody>
      </p:sp>
      <p:sp>
        <p:nvSpPr>
          <p:cNvPr id="13315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itchFamily="2" charset="-122"/>
              </a:rPr>
              <a:t>目录</a:t>
            </a:r>
          </a:p>
        </p:txBody>
      </p:sp>
      <p:sp>
        <p:nvSpPr>
          <p:cNvPr id="13318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知识结构</a:t>
            </a:r>
          </a:p>
        </p:txBody>
      </p:sp>
      <p:sp>
        <p:nvSpPr>
          <p:cNvPr id="13319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情境导入</a:t>
            </a:r>
          </a:p>
        </p:txBody>
      </p:sp>
      <p:sp>
        <p:nvSpPr>
          <p:cNvPr id="1332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情境导入</a:t>
            </a:r>
            <a:r>
              <a:rPr lang="zh-CN" altLang="en-US" smtClean="0">
                <a:sym typeface="+mn-ea"/>
              </a:rPr>
              <a:t/>
            </a:r>
            <a:br>
              <a:rPr lang="zh-CN" altLang="en-US" smtClean="0">
                <a:sym typeface="+mn-ea"/>
              </a:rPr>
            </a:br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182563" y="1079500"/>
            <a:ext cx="11750675" cy="5778500"/>
          </a:xfrm>
        </p:spPr>
        <p:txBody>
          <a:bodyPr/>
          <a:lstStyle/>
          <a:p>
            <a:r>
              <a:rPr lang="zh-CN" altLang="en-US" smtClean="0"/>
              <a:t>烽火狼烟是古代中国边境的士兵为了及时的传递敌人来犯的信息，在烽火台上点燃</a:t>
            </a:r>
            <a:r>
              <a:rPr lang="en-US" altLang="zh-CN" smtClean="0"/>
              <a:t>"</a:t>
            </a:r>
            <a:r>
              <a:rPr lang="zh-CN" altLang="en-US" smtClean="0"/>
              <a:t>燃料</a:t>
            </a:r>
            <a:r>
              <a:rPr lang="en-US" altLang="zh-CN" smtClean="0"/>
              <a:t>"</a:t>
            </a:r>
            <a:r>
              <a:rPr lang="zh-CN" altLang="en-US" smtClean="0"/>
              <a:t>，点燃时的烟很大，可以从很远处看到，就这样，烽火台一个接一个的点下去，敌人来犯的消息就被很快的传递出去。</a:t>
            </a:r>
          </a:p>
          <a:p>
            <a:endParaRPr lang="zh-CN" altLang="en-US" smtClean="0"/>
          </a:p>
          <a:p>
            <a:endParaRPr lang="zh-CN" altLang="en-US" smtClean="0"/>
          </a:p>
          <a:p>
            <a:endParaRPr lang="zh-CN" altLang="en-US" smtClean="0"/>
          </a:p>
          <a:p>
            <a:endParaRPr lang="zh-CN" altLang="en-US" smtClean="0"/>
          </a:p>
          <a:p>
            <a:endParaRPr lang="zh-CN" altLang="en-US" smtClean="0"/>
          </a:p>
          <a:p>
            <a:endParaRPr lang="zh-CN" altLang="en-US" smtClean="0"/>
          </a:p>
          <a:p>
            <a:endParaRPr lang="zh-CN" altLang="en-US" smtClean="0"/>
          </a:p>
          <a:p>
            <a:endParaRPr lang="zh-CN" altLang="en-US" smtClean="0"/>
          </a:p>
          <a:p>
            <a:r>
              <a:rPr lang="zh-CN" altLang="en-US" smtClean="0"/>
              <a:t>想一想：除了烽火，古代还有哪些通信方式？ </a:t>
            </a:r>
          </a:p>
        </p:txBody>
      </p:sp>
      <p:pic>
        <p:nvPicPr>
          <p:cNvPr id="14340" name="Picture 4" descr="t01ad10caeca984ba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725" y="2332038"/>
            <a:ext cx="4267200" cy="32004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学习目标</a:t>
            </a:r>
            <a:br>
              <a:rPr lang="zh-CN" altLang="en-US" smtClean="0">
                <a:sym typeface="黑体" pitchFamily="2" charset="-122"/>
              </a:rPr>
            </a:b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smtClean="0"/>
              <a:t>1.</a:t>
            </a:r>
            <a:r>
              <a:rPr lang="zh-CN" altLang="en-US" sz="3200" smtClean="0"/>
              <a:t>了解地球变“小”的重要原因。交通工具，通讯工具的飞速发展也是地球变“小”的重要原因。 </a:t>
            </a:r>
          </a:p>
          <a:p>
            <a:r>
              <a:rPr lang="en-US" altLang="zh-CN" sz="3200" smtClean="0"/>
              <a:t>2.</a:t>
            </a:r>
            <a:r>
              <a:rPr lang="zh-CN" altLang="en-US" sz="3200" smtClean="0"/>
              <a:t>理解交往便捷的意义。</a:t>
            </a:r>
          </a:p>
          <a:p>
            <a:r>
              <a:rPr lang="en-US" altLang="zh-CN" sz="3200" smtClean="0"/>
              <a:t>3.</a:t>
            </a:r>
            <a:r>
              <a:rPr lang="zh-CN" altLang="en-US" sz="3200" smtClean="0"/>
              <a:t>初步认识全球化，知道各国经济你中有我，我中有你，形成相互依存的“地球村”生活。</a:t>
            </a:r>
          </a:p>
          <a:p>
            <a:r>
              <a:rPr lang="en-US" altLang="zh-CN" sz="3200" smtClean="0"/>
              <a:t>4.</a:t>
            </a:r>
            <a:r>
              <a:rPr lang="zh-CN" altLang="en-US" sz="3200" smtClean="0"/>
              <a:t>学会做合格的“地球村” 村民。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28711"/>
                </a:solidFill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dirty="0"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dirty="0">
                <a:cs typeface="+mn-ea"/>
                <a:sym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、直至近代，轮船、火车、汽车等</a:t>
            </a:r>
            <a:r>
              <a:rPr lang="en-US" altLang="zh-CN" smtClean="0"/>
              <a:t>______</a:t>
            </a:r>
            <a:r>
              <a:rPr lang="zh-CN" altLang="en-US" smtClean="0"/>
              <a:t>逐步取代人力和畜力，成为人们出行的主要工具，人类行进的速度才大大提高了，地球也因此“变小”了。除了交通工具，</a:t>
            </a:r>
            <a:r>
              <a:rPr lang="en-US" altLang="zh-CN" smtClean="0"/>
              <a:t>______</a:t>
            </a:r>
            <a:r>
              <a:rPr lang="zh-CN" altLang="en-US" smtClean="0"/>
              <a:t>的飞速发展也是地球变“小”的重要原因。</a:t>
            </a:r>
          </a:p>
          <a:p>
            <a:r>
              <a:rPr lang="en-US" altLang="zh-CN" smtClean="0"/>
              <a:t>2</a:t>
            </a:r>
            <a:r>
              <a:rPr lang="zh-CN" altLang="en-US" smtClean="0"/>
              <a:t>、随着</a:t>
            </a:r>
            <a:r>
              <a:rPr lang="en-US" altLang="zh-CN" smtClean="0"/>
              <a:t>_____</a:t>
            </a:r>
            <a:r>
              <a:rPr lang="zh-CN" altLang="en-US" smtClean="0"/>
              <a:t>的发展，</a:t>
            </a:r>
            <a:r>
              <a:rPr lang="en-US" altLang="zh-CN" smtClean="0"/>
              <a:t>______</a:t>
            </a:r>
            <a:r>
              <a:rPr lang="zh-CN" altLang="en-US" smtClean="0"/>
              <a:t>日益普及，</a:t>
            </a:r>
            <a:r>
              <a:rPr lang="en-US" altLang="zh-CN" smtClean="0"/>
              <a:t>______</a:t>
            </a:r>
            <a:r>
              <a:rPr lang="zh-CN" altLang="en-US" smtClean="0"/>
              <a:t>渐渐走进人们的日常生活并产生着巨大影响。我们居住的这个庞大星球好像变小了，成了名副其实的</a:t>
            </a:r>
            <a:r>
              <a:rPr lang="en-US" altLang="zh-CN" smtClean="0"/>
              <a:t>______</a:t>
            </a:r>
            <a:r>
              <a:rPr lang="zh-CN" altLang="en-US" smtClean="0"/>
              <a:t>。</a:t>
            </a:r>
          </a:p>
          <a:p>
            <a:r>
              <a:rPr lang="en-US" altLang="zh-CN" smtClean="0"/>
              <a:t>3</a:t>
            </a:r>
            <a:r>
              <a:rPr lang="zh-CN" altLang="en-US" smtClean="0"/>
              <a:t>、地球变“小”了</a:t>
            </a:r>
            <a:r>
              <a:rPr lang="en-US" altLang="zh-CN" smtClean="0"/>
              <a:t>,_____</a:t>
            </a:r>
            <a:r>
              <a:rPr lang="zh-CN" altLang="en-US" smtClean="0"/>
              <a:t>的交往也因此变得更加方便快捷了。现在中国人出国和外国人来华，都是人潮滚滚，真像“串门子”，走亲戚。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0" y="303213"/>
            <a:ext cx="11898313" cy="63214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zh-CN" altLang="en-US" sz="2400" smtClean="0"/>
          </a:p>
          <a:p>
            <a:r>
              <a:rPr lang="en-US" altLang="zh-CN" sz="2400" smtClean="0"/>
              <a:t>4</a:t>
            </a:r>
            <a:r>
              <a:rPr lang="zh-CN" altLang="en-US" sz="2400" smtClean="0"/>
              <a:t>、交往的便捷为人们提供了</a:t>
            </a:r>
            <a:r>
              <a:rPr lang="en-US" altLang="zh-CN" sz="2400" smtClean="0"/>
              <a:t>_____</a:t>
            </a:r>
            <a:r>
              <a:rPr lang="zh-CN" altLang="en-US" sz="2400" smtClean="0"/>
              <a:t>的活动舞台，开阔了人们的眼界，丰富了人们的阅历，增长了人们的</a:t>
            </a:r>
            <a:r>
              <a:rPr lang="en-US" altLang="zh-CN" sz="2400" smtClean="0"/>
              <a:t>_____</a:t>
            </a:r>
            <a:r>
              <a:rPr lang="zh-CN" altLang="en-US" sz="2400" smtClean="0"/>
              <a:t>。更重要的是，交往的增多使世界各地的人民加深了相互间的</a:t>
            </a:r>
            <a:r>
              <a:rPr lang="en-US" altLang="zh-CN" sz="2400" smtClean="0"/>
              <a:t>_____</a:t>
            </a:r>
            <a:r>
              <a:rPr lang="zh-CN" altLang="en-US" sz="2400" smtClean="0"/>
              <a:t>，减少了因闭塞、交流困难而导致的</a:t>
            </a:r>
            <a:r>
              <a:rPr lang="en-US" altLang="zh-CN" sz="2400" smtClean="0"/>
              <a:t>______</a:t>
            </a:r>
            <a:r>
              <a:rPr lang="zh-CN" altLang="en-US" sz="2400" smtClean="0"/>
              <a:t>，也使得一些地域性的事物成为国际性的事物。</a:t>
            </a:r>
            <a:endParaRPr lang="zh-CN" altLang="en-US" sz="2400" b="1" smtClean="0"/>
          </a:p>
          <a:p>
            <a:r>
              <a:rPr lang="en-US" altLang="zh-CN" sz="2400" smtClean="0"/>
              <a:t>5</a:t>
            </a:r>
            <a:r>
              <a:rPr lang="zh-CN" altLang="en-US" sz="2400" smtClean="0"/>
              <a:t>、各国之间不仅人员交往越来越频繁，而且</a:t>
            </a:r>
            <a:r>
              <a:rPr lang="en-US" altLang="zh-CN" sz="2400" smtClean="0"/>
              <a:t>______</a:t>
            </a:r>
            <a:r>
              <a:rPr lang="zh-CN" altLang="en-US" sz="2400" smtClean="0"/>
              <a:t>也越来越方便、快捷，各国经济你中有我，我中有你，形成</a:t>
            </a:r>
            <a:r>
              <a:rPr lang="en-US" altLang="zh-CN" sz="2400" smtClean="0"/>
              <a:t>_______</a:t>
            </a:r>
            <a:r>
              <a:rPr lang="zh-CN" altLang="en-US" sz="2400" smtClean="0"/>
              <a:t>的“地球村”生活。</a:t>
            </a:r>
          </a:p>
          <a:p>
            <a:r>
              <a:rPr lang="en-US" altLang="zh-CN" sz="2400" smtClean="0"/>
              <a:t>6</a:t>
            </a:r>
            <a:r>
              <a:rPr lang="zh-CN" altLang="en-US" sz="2400" smtClean="0"/>
              <a:t>、国与国之间互通有无、调剂余缺，使得</a:t>
            </a:r>
            <a:r>
              <a:rPr lang="en-US" altLang="zh-CN" sz="2400" smtClean="0"/>
              <a:t>______</a:t>
            </a:r>
            <a:r>
              <a:rPr lang="zh-CN" altLang="en-US" sz="2400" smtClean="0"/>
              <a:t>都能够享受到别国提供的优质产品和服务，从而提升了人们的生活水平和</a:t>
            </a:r>
            <a:r>
              <a:rPr lang="en-US" altLang="zh-CN" sz="2400" smtClean="0"/>
              <a:t>______</a:t>
            </a:r>
            <a:r>
              <a:rPr lang="zh-CN" altLang="en-US" sz="2400" smtClean="0"/>
              <a:t>。</a:t>
            </a:r>
          </a:p>
          <a:p>
            <a:r>
              <a:rPr lang="en-US" altLang="zh-CN" sz="2400" smtClean="0"/>
              <a:t>7</a:t>
            </a:r>
            <a:r>
              <a:rPr lang="zh-CN" altLang="en-US" sz="2400" smtClean="0"/>
              <a:t>、今天，越来越多的国家和地区在致力于建设和发展自身经济的同时，还积极参与</a:t>
            </a:r>
            <a:r>
              <a:rPr lang="en-US" altLang="zh-CN" sz="2400" smtClean="0"/>
              <a:t>_____</a:t>
            </a:r>
            <a:r>
              <a:rPr lang="zh-CN" altLang="en-US" sz="2400" smtClean="0"/>
              <a:t>，从而使世界各地区间的经济关系走向</a:t>
            </a:r>
            <a:r>
              <a:rPr lang="en-US" altLang="zh-CN" sz="2400" smtClean="0"/>
              <a:t>______</a:t>
            </a:r>
            <a:r>
              <a:rPr lang="zh-CN" altLang="en-US" sz="2400" smtClean="0"/>
              <a:t>的依存状态，当今世界经济的发展日益呈现出</a:t>
            </a:r>
            <a:r>
              <a:rPr lang="en-US" altLang="zh-CN" sz="2400" smtClean="0"/>
              <a:t>_____</a:t>
            </a:r>
            <a:r>
              <a:rPr lang="zh-CN" altLang="en-US" sz="2400" smtClean="0"/>
              <a:t>的发展趋势。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交通工具 通讯工具</a:t>
            </a:r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科技 计算机 互联网 “地球村”</a:t>
            </a:r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国际间</a:t>
            </a:r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全球性 智慧 理解 摩擦</a:t>
            </a:r>
          </a:p>
          <a:p>
            <a:r>
              <a:rPr lang="en-US" altLang="zh-CN" dirty="0" smtClean="0"/>
              <a:t>5.</a:t>
            </a:r>
            <a:r>
              <a:rPr lang="zh-CN" altLang="en-US" dirty="0" smtClean="0"/>
              <a:t>商品交换 相互依存</a:t>
            </a:r>
          </a:p>
          <a:p>
            <a:r>
              <a:rPr lang="en-US" altLang="zh-CN" dirty="0" smtClean="0"/>
              <a:t>6.</a:t>
            </a:r>
            <a:r>
              <a:rPr lang="zh-CN" altLang="en-US" dirty="0" smtClean="0"/>
              <a:t>各国消费者 生活质量</a:t>
            </a:r>
          </a:p>
          <a:p>
            <a:r>
              <a:rPr lang="en-US" altLang="zh-CN" dirty="0" smtClean="0"/>
              <a:t>7.</a:t>
            </a:r>
            <a:r>
              <a:rPr lang="zh-CN" altLang="en-US" dirty="0" smtClean="0"/>
              <a:t>国际经济合作 互利互惠 全球化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宋体" charset="-122"/>
              </a:rPr>
              <a:t>疑难解答</a:t>
            </a:r>
            <a:br>
              <a:rPr lang="zh-CN" altLang="en-US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如何评价网络。</a:t>
            </a:r>
          </a:p>
          <a:p>
            <a:r>
              <a:rPr lang="zh-CN" altLang="en-US" dirty="0" smtClean="0"/>
              <a:t>①网络具有了两面性，它一方面扩大了我们交往的领域和对象，改变了过去的交往方式，开阔了我们的眼界，丰富了我们的人生体验，为我们的生产和生活提供了便捷的条件。②但网络交往对象具有虚拟性、间接性，这使得部分人的阴暗面得到宣泄，我们可能会成为被污染网络环境的受害者，这对沉溺于网络的使用者会造成伤害，严重影响了一部分青少年的学习和生活。③所以我们要发挥网络的积极作用，享受乐趣，让网络成为健康、文明、友谊的交流工具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5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46</TotalTime>
  <Words>3497</Words>
  <Application>WPS 演示</Application>
  <PresentationFormat>自定义</PresentationFormat>
  <Paragraphs>137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主题1</vt:lpstr>
      <vt:lpstr>幻灯片 1</vt:lpstr>
      <vt:lpstr>第一单 元 中国与世界 第一课 生活在“地球村”</vt:lpstr>
      <vt:lpstr>幻灯片 3</vt:lpstr>
      <vt:lpstr>情境导入 </vt:lpstr>
      <vt:lpstr>学习目标 </vt:lpstr>
      <vt:lpstr>课前预习 </vt:lpstr>
      <vt:lpstr>幻灯片 7</vt:lpstr>
      <vt:lpstr>答案</vt:lpstr>
      <vt:lpstr>疑难解答 </vt:lpstr>
      <vt:lpstr>问题探究1.地球变“小”了的原因有哪些？</vt:lpstr>
      <vt:lpstr>归纳总结</vt:lpstr>
      <vt:lpstr>幻灯片 12</vt:lpstr>
      <vt:lpstr>问题探究2.交往的便捷有什么意义？</vt:lpstr>
      <vt:lpstr>共同总结</vt:lpstr>
      <vt:lpstr>问题探究3.怎样认识“相互依存的经济生活”？</vt:lpstr>
      <vt:lpstr>共同总结</vt:lpstr>
      <vt:lpstr>幻灯片 17</vt:lpstr>
      <vt:lpstr>知识结构 </vt:lpstr>
      <vt:lpstr>典例精析 </vt:lpstr>
      <vt:lpstr>答案解析</vt:lpstr>
      <vt:lpstr>幻灯片 21</vt:lpstr>
      <vt:lpstr>答案解析</vt:lpstr>
      <vt:lpstr>课后训练 </vt:lpstr>
      <vt:lpstr>幻灯片 24</vt:lpstr>
      <vt:lpstr>幻灯片 25</vt:lpstr>
      <vt:lpstr>幻灯片 26</vt:lpstr>
      <vt:lpstr>幻灯片 27</vt:lpstr>
      <vt:lpstr>幻灯片 28</vt:lpstr>
      <vt:lpstr>答案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