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7" r:id="rId4"/>
    <p:sldId id="260" r:id="rId5"/>
    <p:sldId id="258" r:id="rId6"/>
    <p:sldId id="261" r:id="rId7"/>
    <p:sldId id="262" r:id="rId8"/>
    <p:sldId id="283" r:id="rId9"/>
    <p:sldId id="263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</p:sldIdLst>
  <p:sldSz cx="12192000" cy="6858000"/>
  <p:notesSz cx="6857365" cy="9143365"/>
  <p:kinsoku lang="zh-CN" invalStChars="!%),.:;?]}¨·ˇˉ་―‖’”…‰∶、。〃々〉》」』】〕〗！＂＇％），．：；？］｀｜｝～￠" invalEndChars="([{·‘“〈《「『【〔〖（．［｛￡￥"/>
  <p:defaultTextStyle>
    <a:defPPr>
      <a:defRPr lang="zh-CN"/>
    </a:defPPr>
    <a:lvl1pPr algn="l" defTabSz="914400" fontAlgn="base" hangingPunct="1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Times New Roman" panose="02020603050405020304" charset="0"/>
      </a:defRPr>
    </a:lvl1pPr>
    <a:lvl2pPr marL="457200" indent="0" algn="l" defTabSz="914400" fontAlgn="base" hangingPunct="1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Times New Roman" panose="02020603050405020304" charset="0"/>
      </a:defRPr>
    </a:lvl2pPr>
    <a:lvl3pPr marL="914400" indent="0" algn="l" defTabSz="914400" fontAlgn="base" hangingPunct="1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Times New Roman" panose="02020603050405020304" charset="0"/>
      </a:defRPr>
    </a:lvl3pPr>
    <a:lvl4pPr marL="1371600" indent="0" algn="l" defTabSz="914400" fontAlgn="base" hangingPunct="1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Times New Roman" panose="02020603050405020304" charset="0"/>
      </a:defRPr>
    </a:lvl4pPr>
    <a:lvl5pPr marL="1828800" indent="0" algn="l" defTabSz="914400" fontAlgn="base" hangingPunct="1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Times New Roman" panose="02020603050405020304" charset="0"/>
      </a:defRPr>
    </a:lvl5pPr>
    <a:lvl6pPr marL="2286000" indent="0" algn="l" defTabSz="914400" eaLnBrk="1" fontAlgn="auto" latinLnBrk="0" hangingPunct="1">
      <a:buNone/>
      <a:defRPr sz="1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Times New Roman" panose="02020603050405020304" charset="0"/>
      </a:defRPr>
    </a:lvl6pPr>
    <a:lvl7pPr marL="2743200" indent="0" algn="l" defTabSz="914400" eaLnBrk="1" fontAlgn="auto" latinLnBrk="0" hangingPunct="1">
      <a:buNone/>
      <a:defRPr sz="1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Times New Roman" panose="02020603050405020304" charset="0"/>
      </a:defRPr>
    </a:lvl7pPr>
    <a:lvl8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Times New Roman" panose="02020603050405020304" charset="0"/>
      </a:defRPr>
    </a:lvl8pPr>
    <a:lvl9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Times New Roman" panose="0202060305040502030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E007A"/>
    <a:srgbClr val="604B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034" autoAdjust="0"/>
    <p:restoredTop sz="99500" autoAdjust="0"/>
  </p:normalViewPr>
  <p:slideViewPr>
    <p:cSldViewPr snapToGrid="0">
      <p:cViewPr varScale="1">
        <p:scale>
          <a:sx n="52" d="100"/>
          <a:sy n="52" d="100"/>
        </p:scale>
        <p:origin x="0" y="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0" y="0"/>
      </p:cViewPr>
      <p:guideLst/>
    </p:cSldViewPr>
  </p:notesViewPr>
  <p:gridSpacing cx="72009" cy="7200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828800" y="3886199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"/>
          <p:cNvSpPr>
            <a:spLocks noGrp="1"/>
          </p:cNvSpPr>
          <p:nvPr>
            <p:ph type="dt" idx="10"/>
          </p:nvPr>
        </p:nvSpPr>
        <p:spPr>
          <a:xfrm>
            <a:off x="401638" y="6019799"/>
            <a:ext cx="3052762" cy="4762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3" name="文本框"/>
          <p:cNvSpPr>
            <a:spLocks noGrp="1"/>
          </p:cNvSpPr>
          <p:nvPr>
            <p:ph type="ftr"/>
          </p:nvPr>
        </p:nvSpPr>
        <p:spPr>
          <a:xfrm>
            <a:off x="4165600" y="6019799"/>
            <a:ext cx="3860799" cy="4762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ctr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4" name="文本框"/>
          <p:cNvSpPr>
            <a:spLocks noGrp="1"/>
          </p:cNvSpPr>
          <p:nvPr>
            <p:ph type="sldNum"/>
          </p:nvPr>
        </p:nvSpPr>
        <p:spPr>
          <a:xfrm>
            <a:off x="8737600" y="6019799"/>
            <a:ext cx="3052763" cy="4762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r"/>
            <a:fld id="{CAD2D6BD-DE1B-4B5F-8B41-2702339687B9}" type="slidenum">
              <a:rPr lang="en-US" altLang="zh-CN" sz="1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</a:fld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828800" y="3886199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"/>
          <p:cNvSpPr/>
          <p:nvPr/>
        </p:nvSpPr>
        <p:spPr>
          <a:xfrm>
            <a:off x="4751388" y="6267450"/>
            <a:ext cx="228599" cy="228600"/>
          </a:xfrm>
          <a:prstGeom prst="ellipse">
            <a:avLst/>
          </a:prstGeom>
          <a:noFill/>
          <a:ln w="38100" cap="flat" cmpd="sng">
            <a:solidFill>
              <a:srgbClr val="F8F8F8">
                <a:alpha val="37000"/>
              </a:srgbClr>
            </a:solidFill>
            <a:prstDash val="solid"/>
            <a:round/>
          </a:ln>
        </p:spPr>
      </p:sp>
      <p:sp>
        <p:nvSpPr>
          <p:cNvPr id="22" name="椭圆"/>
          <p:cNvSpPr/>
          <p:nvPr/>
        </p:nvSpPr>
        <p:spPr>
          <a:xfrm>
            <a:off x="5561013" y="6267450"/>
            <a:ext cx="228600" cy="228600"/>
          </a:xfrm>
          <a:prstGeom prst="ellipse">
            <a:avLst/>
          </a:prstGeom>
          <a:noFill/>
          <a:ln w="38100" cap="flat" cmpd="sng">
            <a:solidFill>
              <a:srgbClr val="F8F8F8">
                <a:alpha val="37000"/>
              </a:srgbClr>
            </a:solidFill>
            <a:prstDash val="solid"/>
            <a:round/>
          </a:ln>
        </p:spPr>
      </p:sp>
      <p:sp>
        <p:nvSpPr>
          <p:cNvPr id="23" name="椭圆"/>
          <p:cNvSpPr/>
          <p:nvPr/>
        </p:nvSpPr>
        <p:spPr>
          <a:xfrm>
            <a:off x="6370637" y="6267450"/>
            <a:ext cx="228600" cy="228600"/>
          </a:xfrm>
          <a:prstGeom prst="ellipse">
            <a:avLst/>
          </a:prstGeom>
          <a:noFill/>
          <a:ln w="38100" cap="flat" cmpd="sng">
            <a:solidFill>
              <a:srgbClr val="F8F8F8">
                <a:alpha val="37000"/>
              </a:srgbClr>
            </a:solidFill>
            <a:prstDash val="solid"/>
            <a:round/>
          </a:ln>
        </p:spPr>
      </p:sp>
      <p:sp>
        <p:nvSpPr>
          <p:cNvPr id="24" name="椭圆"/>
          <p:cNvSpPr/>
          <p:nvPr/>
        </p:nvSpPr>
        <p:spPr>
          <a:xfrm>
            <a:off x="7180263" y="6267450"/>
            <a:ext cx="228600" cy="228600"/>
          </a:xfrm>
          <a:prstGeom prst="ellipse">
            <a:avLst/>
          </a:prstGeom>
          <a:noFill/>
          <a:ln w="38100" cap="flat" cmpd="sng">
            <a:solidFill>
              <a:srgbClr val="F8F8F8">
                <a:alpha val="37000"/>
              </a:srgbClr>
            </a:solidFill>
            <a:prstDash val="solid"/>
            <a:round/>
          </a:ln>
        </p:spPr>
      </p:sp>
      <p:sp>
        <p:nvSpPr>
          <p:cNvPr id="25" name="文本框"/>
          <p:cNvSpPr>
            <a:spLocks noGrp="1"/>
          </p:cNvSpPr>
          <p:nvPr>
            <p:ph type="title"/>
          </p:nvPr>
        </p:nvSpPr>
        <p:spPr>
          <a:xfrm>
            <a:off x="838200" y="233363"/>
            <a:ext cx="10515600" cy="10096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6" name="文本框"/>
          <p:cNvSpPr>
            <a:spLocks noGrp="1"/>
          </p:cNvSpPr>
          <p:nvPr>
            <p:ph type="body" idx="1"/>
          </p:nvPr>
        </p:nvSpPr>
        <p:spPr>
          <a:xfrm>
            <a:off x="1509486" y="2046591"/>
            <a:ext cx="9844314" cy="4130371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r>
              <a:rPr lang="zh-CN" altLang="en-US"/>
              <a:t>单击此处编辑母版文本样式</a:t>
            </a:r>
            <a:endParaRPr lang="en-US" altLang="zh-CN"/>
          </a:p>
          <a:p>
            <a:pPr lvl="1"/>
            <a:r>
              <a:rPr lang="zh-CN" altLang="en-US"/>
              <a:t>第二级</a:t>
            </a:r>
            <a:endParaRPr lang="en-US" altLang="zh-CN"/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7" name="文本框"/>
          <p:cNvSpPr>
            <a:spLocks noGrp="1"/>
          </p:cNvSpPr>
          <p:nvPr>
            <p:ph type="dt" idx="10"/>
          </p:nvPr>
        </p:nvSpPr>
        <p:spPr>
          <a:xfrm>
            <a:off x="838200" y="6413500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1200">
              <a:solidFill>
                <a:srgbClr val="4D5F19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8" name="文本框"/>
          <p:cNvSpPr>
            <a:spLocks noGrp="1"/>
          </p:cNvSpPr>
          <p:nvPr>
            <p:ph type="ftr"/>
          </p:nvPr>
        </p:nvSpPr>
        <p:spPr>
          <a:xfrm>
            <a:off x="4038600" y="6413500"/>
            <a:ext cx="41148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200">
              <a:solidFill>
                <a:srgbClr val="4D5F19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9" name="文本框"/>
          <p:cNvSpPr>
            <a:spLocks noGrp="1"/>
          </p:cNvSpPr>
          <p:nvPr>
            <p:ph type="sldNum"/>
          </p:nvPr>
        </p:nvSpPr>
        <p:spPr>
          <a:xfrm>
            <a:off x="8610600" y="6413500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fld id="{CAD2D6BD-DE1B-4B5F-8B41-2702339687B9}" type="slidenum">
              <a:rPr lang="en-US" altLang="zh-CN" sz="1200" b="0" i="0" u="none" strike="noStrike" kern="1200" cap="none" spc="0" baseline="0">
                <a:solidFill>
                  <a:srgbClr val="4D5F19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</a:fld>
            <a:endParaRPr lang="zh-CN" altLang="en-US" sz="1200">
              <a:solidFill>
                <a:srgbClr val="4D5F19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image" Target="../media/image2.png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01638" y="685800"/>
            <a:ext cx="11388726" cy="11430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06400" y="1981200"/>
            <a:ext cx="11387139" cy="38862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r>
              <a:rPr lang="zh-CN" altLang="en-US"/>
              <a:t>单击此处编辑母版文本样式</a:t>
            </a:r>
            <a:endParaRPr lang="en-US" altLang="zh-CN"/>
          </a:p>
          <a:p>
            <a:pPr lvl="1"/>
            <a:r>
              <a:rPr lang="zh-CN" altLang="en-US"/>
              <a:t>第二级</a:t>
            </a:r>
            <a:endParaRPr lang="en-US" altLang="zh-CN"/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idx="2"/>
          </p:nvPr>
        </p:nvSpPr>
        <p:spPr>
          <a:xfrm>
            <a:off x="401638" y="6019799"/>
            <a:ext cx="3052762" cy="4762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fld id="{CAD2D6BD-DE1B-4B5F-8B41-2702339687B9}" type="datetime1"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</a:fld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文本框"/>
          <p:cNvSpPr>
            <a:spLocks noGrp="1"/>
          </p:cNvSpPr>
          <p:nvPr>
            <p:ph type="ftr" idx="3"/>
          </p:nvPr>
        </p:nvSpPr>
        <p:spPr>
          <a:xfrm>
            <a:off x="4165600" y="6019799"/>
            <a:ext cx="3860799" cy="4762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algn="ctr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文本框"/>
          <p:cNvSpPr>
            <a:spLocks noGrp="1"/>
          </p:cNvSpPr>
          <p:nvPr>
            <p:ph type="sldNum" idx="4"/>
          </p:nvPr>
        </p:nvSpPr>
        <p:spPr>
          <a:xfrm>
            <a:off x="8737600" y="6019799"/>
            <a:ext cx="3052763" cy="4762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algn="r"/>
            <a:fld id="{CAD2D6BD-DE1B-4B5F-8B41-2702339687B9}" type="slidenum">
              <a:rPr lang="en-US" altLang="zh-CN" sz="1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</a:fld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defTabSz="914400" fontAlgn="base" hangingPunct="1">
        <a:spcBef>
          <a:spcPts val="0"/>
        </a:spcBef>
        <a:spcAft>
          <a:spcPts val="0"/>
        </a:spcAft>
        <a:buNone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Arial" panose="020B0604020202020204" pitchFamily="34" charset="0"/>
        </a:defRPr>
      </a:lvl1pPr>
    </p:titleStyle>
    <p:bodyStyle>
      <a:lvl1pPr marL="342900" indent="-342900" algn="l" defTabSz="914400" fontAlgn="base" hangingPunct="1">
        <a:spcBef>
          <a:spcPct val="20000"/>
        </a:spcBef>
        <a:spcAft>
          <a:spcPts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Arial" panose="020B0604020202020204" pitchFamily="34" charset="0"/>
        </a:defRPr>
      </a:lvl1pPr>
      <a:lvl2pPr marL="742950" indent="-285750" algn="l" defTabSz="914400" fontAlgn="base" hangingPunct="1">
        <a:spcBef>
          <a:spcPct val="20000"/>
        </a:spcBef>
        <a:spcAft>
          <a:spcPts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marL="1143000" indent="-228600" algn="l" defTabSz="914400" fontAlgn="base" hangingPunct="1">
        <a:spcBef>
          <a:spcPct val="20000"/>
        </a:spcBef>
        <a:spcAft>
          <a:spcPts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marL="1600200" indent="-228600" algn="l" defTabSz="914400" fontAlgn="base" hangingPunct="1">
        <a:spcBef>
          <a:spcPct val="20000"/>
        </a:spcBef>
        <a:spcAft>
          <a:spcPts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marL="2057400" indent="-228600" algn="l" defTabSz="914400" fontAlgn="base" hangingPunct="1">
        <a:spcBef>
          <a:spcPct val="20000"/>
        </a:spcBef>
        <a:spcAft>
          <a:spcPts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2514600" indent="-228600" algn="l" defTabSz="914400" fontAlgn="base" hangingPunct="1">
        <a:spcBef>
          <a:spcPct val="20000"/>
        </a:spcBef>
        <a:spcAft>
          <a:spcPts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2971800" indent="-228600" algn="l" defTabSz="914400" fontAlgn="base" hangingPunct="1">
        <a:spcBef>
          <a:spcPct val="20000"/>
        </a:spcBef>
        <a:spcAft>
          <a:spcPts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3429000" indent="-228600" algn="l" defTabSz="914400" fontAlgn="base" hangingPunct="1">
        <a:spcBef>
          <a:spcPct val="20000"/>
        </a:spcBef>
        <a:spcAft>
          <a:spcPts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3429000" indent="-228600" algn="l" defTabSz="914400" fontAlgn="base" hangingPunct="1">
        <a:spcBef>
          <a:spcPct val="20000"/>
        </a:spcBef>
        <a:spcAft>
          <a:spcPts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"/>
          <p:cNvSpPr>
            <a:spLocks noGrp="1"/>
          </p:cNvSpPr>
          <p:nvPr>
            <p:ph type="title"/>
          </p:nvPr>
        </p:nvSpPr>
        <p:spPr>
          <a:xfrm>
            <a:off x="838200" y="233363"/>
            <a:ext cx="10515600" cy="10096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body" idx="1"/>
          </p:nvPr>
        </p:nvSpPr>
        <p:spPr>
          <a:xfrm>
            <a:off x="838200" y="1408112"/>
            <a:ext cx="10515600" cy="476884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r>
              <a:rPr lang="zh-CN" altLang="en-US"/>
              <a:t>单击此处编辑母版文本样式</a:t>
            </a:r>
            <a:endParaRPr lang="en-US" altLang="zh-CN"/>
          </a:p>
          <a:p>
            <a:pPr lvl="1"/>
            <a:r>
              <a:rPr lang="zh-CN" altLang="en-US"/>
              <a:t>第二级</a:t>
            </a:r>
            <a:endParaRPr lang="en-US" altLang="zh-CN"/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dt" idx="2"/>
          </p:nvPr>
        </p:nvSpPr>
        <p:spPr>
          <a:xfrm>
            <a:off x="838200" y="6413500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CAD2D6BD-DE1B-4B5F-8B41-2702339687B9}" type="datetime1">
              <a:rPr lang="zh-CN" altLang="en-US" sz="1200">
                <a:solidFill>
                  <a:srgbClr val="4D5F19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</a:fld>
            <a:endParaRPr lang="zh-CN" altLang="en-US" sz="1200">
              <a:solidFill>
                <a:srgbClr val="4D5F19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"/>
          <p:cNvSpPr>
            <a:spLocks noGrp="1"/>
          </p:cNvSpPr>
          <p:nvPr>
            <p:ph type="ftr" idx="3"/>
          </p:nvPr>
        </p:nvSpPr>
        <p:spPr>
          <a:xfrm>
            <a:off x="4038600" y="6413500"/>
            <a:ext cx="41148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200">
              <a:solidFill>
                <a:srgbClr val="4D5F19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"/>
          <p:cNvSpPr>
            <a:spLocks noGrp="1"/>
          </p:cNvSpPr>
          <p:nvPr>
            <p:ph type="sldNum" idx="4"/>
          </p:nvPr>
        </p:nvSpPr>
        <p:spPr>
          <a:xfrm>
            <a:off x="8610600" y="6413500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fld id="{CAD2D6BD-DE1B-4B5F-8B41-2702339687B9}" type="slidenum">
              <a:rPr lang="en-US" altLang="zh-CN" sz="1200" b="0" i="0" u="none" strike="noStrike" kern="1200" cap="none" spc="0" baseline="0">
                <a:solidFill>
                  <a:srgbClr val="4D5F19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</a:fld>
            <a:endParaRPr lang="zh-CN" altLang="en-US" sz="1200">
              <a:solidFill>
                <a:srgbClr val="4D5F19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algn="l" defTabSz="914400" eaLnBrk="0" fontAlgn="base" hangingPunct="0">
        <a:lnSpc>
          <a:spcPct val="90000"/>
        </a:lnSpc>
        <a:spcBef>
          <a:spcPts val="0"/>
        </a:spcBef>
        <a:spcAft>
          <a:spcPts val="0"/>
        </a:spcAft>
        <a:buNone/>
        <a:defRPr sz="4400" b="1" kern="1200">
          <a:solidFill>
            <a:schemeClr val="accent1"/>
          </a:solidFill>
          <a:latin typeface="Times New Roman" panose="02020603050405020304" charset="0"/>
          <a:ea typeface="宋体" panose="02010600030101010101" pitchFamily="2" charset="-122"/>
          <a:cs typeface="Times New Roman" panose="02020603050405020304" charset="0"/>
        </a:defRPr>
      </a:lvl1pPr>
    </p:titleStyle>
    <p:bodyStyle>
      <a:lvl1pPr marL="228600" indent="-228600" algn="just" defTabSz="914400" eaLnBrk="0" fontAlgn="base" hangingPunct="0">
        <a:lnSpc>
          <a:spcPct val="120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Times New Roman" panose="02020603050405020304" charset="0"/>
        </a:defRPr>
      </a:lvl1pPr>
      <a:lvl2pPr marL="685800" indent="-228600" algn="just" defTabSz="914400" eaLnBrk="0" fontAlgn="base" hangingPunct="0">
        <a:lnSpc>
          <a:spcPct val="120000"/>
        </a:lnSpc>
        <a:spcBef>
          <a:spcPts val="500"/>
        </a:spcBef>
        <a:spcAft>
          <a:spcPts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Times New Roman" panose="02020603050405020304" charset="0"/>
        </a:defRPr>
      </a:lvl2pPr>
      <a:lvl3pPr marL="1143000" indent="-228600" algn="just" defTabSz="914400" eaLnBrk="0" fontAlgn="base" hangingPunct="0">
        <a:lnSpc>
          <a:spcPct val="120000"/>
        </a:lnSpc>
        <a:spcBef>
          <a:spcPts val="500"/>
        </a:spcBef>
        <a:spcAft>
          <a:spcPts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Times New Roman" panose="02020603050405020304" charset="0"/>
        </a:defRPr>
      </a:lvl3pPr>
      <a:lvl4pPr marL="1600200" indent="-228600" algn="just" defTabSz="914400" eaLnBrk="0" fontAlgn="base" hangingPunct="0">
        <a:lnSpc>
          <a:spcPct val="120000"/>
        </a:lnSpc>
        <a:spcBef>
          <a:spcPts val="500"/>
        </a:spcBef>
        <a:spcAft>
          <a:spcPts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Times New Roman" panose="02020603050405020304" charset="0"/>
        </a:defRPr>
      </a:lvl4pPr>
      <a:lvl5pPr marL="2057400" indent="-228600" algn="just" defTabSz="914400" eaLnBrk="0" fontAlgn="base" hangingPunct="0">
        <a:lnSpc>
          <a:spcPct val="120000"/>
        </a:lnSpc>
        <a:spcBef>
          <a:spcPts val="500"/>
        </a:spcBef>
        <a:spcAft>
          <a:spcPts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Times New Roman" panose="02020603050405020304" charset="0"/>
        </a:defRPr>
      </a:lvl5pPr>
      <a:lvl6pPr marL="25146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Times New Roman" panose="02020603050405020304" charset="0"/>
        </a:defRPr>
      </a:lvl6pPr>
      <a:lvl7pPr marL="29718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Times New Roman" panose="02020603050405020304" charset="0"/>
        </a:defRPr>
      </a:lvl7pPr>
      <a:lvl8pPr marL="34290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Times New Roman" panose="02020603050405020304" charset="0"/>
        </a:defRPr>
      </a:lvl8pPr>
      <a:lvl9pPr marL="34290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Times New Roman" panose="02020603050405020304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4.jpe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" descr="t01a0376734a1545ddc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30288" y="711200"/>
            <a:ext cx="10374312" cy="549827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18" name="文本框"/>
          <p:cNvSpPr>
            <a:spLocks noGrp="1"/>
          </p:cNvSpPr>
          <p:nvPr>
            <p:ph type="ctrTitle"/>
          </p:nvPr>
        </p:nvSpPr>
        <p:spPr>
          <a:xfrm>
            <a:off x="2023745" y="1681480"/>
            <a:ext cx="7327900" cy="238569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5400" b="0" i="0" u="none" strike="noStrike" kern="0" cap="none" spc="0" baseline="0">
                <a:solidFill>
                  <a:schemeClr val="hlink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第一单元 中国与世界</a:t>
            </a:r>
            <a:br>
              <a:rPr lang="zh-CN" altLang="en-US" sz="5400" b="0" i="0" u="none" strike="noStrike" kern="0" cap="none" spc="0" baseline="0">
                <a:solidFill>
                  <a:schemeClr val="hlink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</a:br>
            <a:br>
              <a:rPr lang="zh-CN" altLang="en-US" sz="5400" b="0" i="0" u="none" strike="noStrike" kern="0" cap="none" spc="0" baseline="0">
                <a:solidFill>
                  <a:schemeClr val="hlink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</a:br>
            <a:r>
              <a:rPr lang="zh-CN" altLang="en-US" sz="5400" b="0" i="0" u="none" strike="noStrike" kern="0" cap="none" spc="0" baseline="0">
                <a:solidFill>
                  <a:schemeClr val="hlink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 第二课 做个好“村民”</a:t>
            </a:r>
            <a:br>
              <a:rPr lang="zh-CN" altLang="en-US" sz="5400" b="0" i="0" u="none" strike="noStrike" kern="0" cap="none" spc="0" baseline="0">
                <a:solidFill>
                  <a:schemeClr val="hlink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</a:br>
            <a:endParaRPr lang="zh-CN" altLang="en-US" sz="5400" b="0" i="0" u="none" strike="noStrike" kern="0" cap="none" spc="0" baseline="0">
              <a:solidFill>
                <a:schemeClr val="hlink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charset="0"/>
            </a:endParaRPr>
          </a:p>
        </p:txBody>
      </p:sp>
      <p:sp>
        <p:nvSpPr>
          <p:cNvPr id="19" name="文本框"/>
          <p:cNvSpPr>
            <a:spLocks noGrp="1"/>
          </p:cNvSpPr>
          <p:nvPr>
            <p:ph type="subTitle"/>
          </p:nvPr>
        </p:nvSpPr>
        <p:spPr>
          <a:xfrm>
            <a:off x="2122170" y="3968750"/>
            <a:ext cx="7693025" cy="7429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zh-CN" altLang="en-US" sz="4800" b="1" i="0" u="none" strike="noStrike" kern="0" cap="none" spc="0" baseline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charset="0"/>
              </a:rPr>
              <a:t>第</a:t>
            </a:r>
            <a:r>
              <a:rPr lang="en-US" altLang="zh-CN" sz="4800" b="1" i="0" u="none" strike="noStrike" kern="0" cap="none" spc="0" baseline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sz="4800" b="1" i="0" u="none" strike="noStrike" kern="0" cap="none" spc="0" baseline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charset="0"/>
              </a:rPr>
              <a:t>课时尊重差异 欣赏差异</a:t>
            </a:r>
            <a:endParaRPr lang="zh-CN" altLang="en-US" sz="4800" b="1" i="0" u="none" strike="noStrike" kern="0" cap="none" spc="0" baseline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框"/>
          <p:cNvSpPr>
            <a:spLocks noGrp="1"/>
          </p:cNvSpPr>
          <p:nvPr>
            <p:ph type="body" idx="4294967295"/>
          </p:nvPr>
        </p:nvSpPr>
        <p:spPr>
          <a:xfrm>
            <a:off x="430213" y="377825"/>
            <a:ext cx="10923587" cy="579913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例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、（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2018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年内蒙古包头）尊重是现代文明的基石，尊重人有利于人际关系的融洽和社会的和谐。尊重人表现在（   ）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①悦纳他人、同而不和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②尊重朋友、言听计从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③理解他人、平等待人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④维护公共秩序、遵守社会规则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A.①②    B.①④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C.②③    D.③④</a:t>
            </a:r>
            <a:endParaRPr lang="zh-CN" altLang="en-US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"/>
          <p:cNvSpPr>
            <a:spLocks noGrp="1"/>
          </p:cNvSpPr>
          <p:nvPr>
            <p:ph type="title"/>
          </p:nvPr>
        </p:nvSpPr>
        <p:spPr>
          <a:xfrm>
            <a:off x="838200" y="233363"/>
            <a:ext cx="10515600" cy="10096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1" i="0" u="none" strike="noStrike" kern="1200" cap="none" spc="0" baseline="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答案解析</a:t>
            </a:r>
            <a:endParaRPr lang="zh-CN" altLang="en-US" sz="4400" b="1" i="0" u="none" strike="noStrike" kern="1200" cap="none" spc="0" baseline="0">
              <a:solidFill>
                <a:schemeClr val="accent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</p:txBody>
      </p:sp>
      <p:sp>
        <p:nvSpPr>
          <p:cNvPr id="59" name="文本框"/>
          <p:cNvSpPr>
            <a:spLocks noGrp="1"/>
          </p:cNvSpPr>
          <p:nvPr>
            <p:ph type="body" idx="4294967295"/>
          </p:nvPr>
        </p:nvSpPr>
        <p:spPr>
          <a:xfrm>
            <a:off x="838200" y="1408112"/>
            <a:ext cx="10515600" cy="476884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【答案】D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【解析】尊重他人，要求我们做到礼貌待人、平等待人、友善待人、充分理解他人。我们尊重人，不仅仅限于尊重个体，还要尊重社会，这就要遵守社会规则，维护公共秩序，践行道德，遵纪守法。③④正确。①错误，悦纳他人、和而不同，求同存异是我们宽容合作的基础。②错误，尊重朋友，坚持原则，不能以牺牲原则为代价维持所谓的友谊。故选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D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。</a:t>
            </a:r>
            <a:endParaRPr lang="zh-CN" altLang="en-US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"/>
          <p:cNvSpPr>
            <a:spLocks noGrp="1"/>
          </p:cNvSpPr>
          <p:nvPr>
            <p:ph type="body" idx="4294967295"/>
          </p:nvPr>
        </p:nvSpPr>
        <p:spPr>
          <a:xfrm>
            <a:off x="253999" y="512763"/>
            <a:ext cx="11099800" cy="56642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例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3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、（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2018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年山东潍坊中考）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2018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年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5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月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5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日，是马克思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200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年念日，国务新闻办将中国雕塑家吴为山创作的马克思的雕像，赠予德国菜法州特里尔市中心西蒙教堂广场。对此，下列认识正确的是（   ）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①艺术家创作世界名人雕像就是认同外来文化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②世界各国的发展都要以马克思主义为指导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③进一步促进了中德文明的交流互鉴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④在中德人民之间又架起了座友谊的桥梁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A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．①②    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B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．①③    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C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．②④    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D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．③④</a:t>
            </a:r>
            <a:endParaRPr lang="zh-CN" altLang="en-US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"/>
          <p:cNvSpPr>
            <a:spLocks noGrp="1"/>
          </p:cNvSpPr>
          <p:nvPr>
            <p:ph type="title"/>
          </p:nvPr>
        </p:nvSpPr>
        <p:spPr>
          <a:xfrm>
            <a:off x="838200" y="233363"/>
            <a:ext cx="10515600" cy="10096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1" i="0" u="none" strike="noStrike" kern="1200" cap="none" spc="0" baseline="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答案解析</a:t>
            </a:r>
            <a:endParaRPr lang="zh-CN" altLang="en-US" sz="4400" b="1" i="0" u="none" strike="noStrike" kern="1200" cap="none" spc="0" baseline="0">
              <a:solidFill>
                <a:schemeClr val="accent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</p:txBody>
      </p:sp>
      <p:sp>
        <p:nvSpPr>
          <p:cNvPr id="62" name="文本框"/>
          <p:cNvSpPr>
            <a:spLocks noGrp="1"/>
          </p:cNvSpPr>
          <p:nvPr>
            <p:ph type="body" idx="4294967295"/>
          </p:nvPr>
        </p:nvSpPr>
        <p:spPr>
          <a:xfrm>
            <a:off x="838200" y="1408112"/>
            <a:ext cx="10515600" cy="476884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【答案】D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【解析】本题考查对中外文化交流的认识。题干中中国赠予德国马克思的雕像，进一步促进了中德文明的交流互鉴，在中德人民之间又架起了一座友谊的桥梁，③④符合题意。①观点错误，艺术家创作世界名人雕像有利于加强中外交流，但不是认同所有外来文化；②观点错误，我国的发展是以马克思主义思想为指导的，并不是世界上所有国家都以马克思主义为指导，所以正确答案选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D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。</a:t>
            </a:r>
            <a:endParaRPr lang="zh-CN" altLang="en-US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文本框"/>
          <p:cNvSpPr>
            <a:spLocks noGrp="1"/>
          </p:cNvSpPr>
          <p:nvPr>
            <p:ph type="title"/>
          </p:nvPr>
        </p:nvSpPr>
        <p:spPr>
          <a:xfrm>
            <a:off x="838200" y="233363"/>
            <a:ext cx="10515600" cy="10096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marL="0" indent="0" algn="l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1" i="0" u="none" strike="noStrike" kern="1200" cap="none" spc="0" baseline="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课后训练</a:t>
            </a:r>
            <a:br>
              <a:rPr lang="zh-CN" altLang="en-US" sz="4400" b="1" i="0" u="none" strike="noStrike" kern="1200" cap="none" spc="0" baseline="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</a:br>
            <a:endParaRPr lang="zh-CN" altLang="en-US" sz="4400" b="1" i="0" u="none" strike="noStrike" kern="1200" cap="none" spc="0" baseline="0">
              <a:solidFill>
                <a:schemeClr val="accent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</p:txBody>
      </p:sp>
      <p:sp>
        <p:nvSpPr>
          <p:cNvPr id="64" name="文本框"/>
          <p:cNvSpPr>
            <a:spLocks noGrp="1"/>
          </p:cNvSpPr>
          <p:nvPr>
            <p:ph type="body" idx="1"/>
          </p:nvPr>
        </p:nvSpPr>
        <p:spPr>
          <a:xfrm>
            <a:off x="788988" y="1169988"/>
            <a:ext cx="10564813" cy="500697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1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、作为“地球村”的一员，我们需要（      ）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①加强交流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②相互尊重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③求同存异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④多一点儿包容、少一点儿排斥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A.②③④  B.②③  C.①②③④  D.②④</a:t>
            </a:r>
            <a:endParaRPr lang="zh-CN" altLang="en-US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</p:txBody>
      </p:sp>
      <p:sp>
        <p:nvSpPr>
          <p:cNvPr id="65" name="矩形"/>
          <p:cNvSpPr/>
          <p:nvPr/>
        </p:nvSpPr>
        <p:spPr>
          <a:xfrm>
            <a:off x="6391274" y="1089025"/>
            <a:ext cx="914400" cy="70167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None/>
            </a:pPr>
            <a:r>
              <a:rPr lang="en-US" altLang="zh-CN" sz="4000" b="0" i="0" u="none" strike="noStrike" kern="1200" cap="none" spc="0" baseline="0">
                <a:solidFill>
                  <a:srgbClr val="F50941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zh-CN" altLang="en-US" sz="4000" b="0" i="0" u="none" strike="noStrike" kern="1200" cap="none" spc="0" baseline="0">
              <a:solidFill>
                <a:srgbClr val="F50941"/>
              </a:solidFill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文本框"/>
          <p:cNvSpPr>
            <a:spLocks noGrp="1"/>
          </p:cNvSpPr>
          <p:nvPr>
            <p:ph type="body" idx="4294967295"/>
          </p:nvPr>
        </p:nvSpPr>
        <p:spPr>
          <a:xfrm>
            <a:off x="838200" y="1408112"/>
            <a:ext cx="10515600" cy="476884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、目前，有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6809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种语言在世界上使用。各国、各民族使用的语言不同，说明（       ）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A.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中华民族的文化是世界上最优秀的文化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B.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世界文化多姿多彩才美丽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C.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传统文化只有精华，没有糟粕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D.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世界文化呈现相互排斥、多元发展局面</a:t>
            </a:r>
            <a:endParaRPr lang="zh-CN" altLang="en-US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</p:txBody>
      </p:sp>
      <p:sp>
        <p:nvSpPr>
          <p:cNvPr id="67" name="矩形"/>
          <p:cNvSpPr/>
          <p:nvPr/>
        </p:nvSpPr>
        <p:spPr>
          <a:xfrm>
            <a:off x="1789113" y="1790699"/>
            <a:ext cx="914400" cy="70167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None/>
            </a:pPr>
            <a:r>
              <a:rPr lang="en-US" altLang="zh-CN" sz="4000" b="0" i="0" u="none" strike="noStrike" kern="1200" cap="none" spc="0" baseline="0">
                <a:solidFill>
                  <a:srgbClr val="F50941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zh-CN" altLang="en-US" sz="4000" b="0" i="0" u="none" strike="noStrike" kern="1200" cap="none" spc="0" baseline="0">
              <a:solidFill>
                <a:srgbClr val="F50941"/>
              </a:solidFill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文本框"/>
          <p:cNvSpPr>
            <a:spLocks noGrp="1"/>
          </p:cNvSpPr>
          <p:nvPr>
            <p:ph type="body" idx="4294967295"/>
          </p:nvPr>
        </p:nvSpPr>
        <p:spPr>
          <a:xfrm>
            <a:off x="838200" y="1408112"/>
            <a:ext cx="10515600" cy="476884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228600" indent="-228600" algn="just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3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、说到中国，人们会想到长城；说到埃及，人们会想到金字塔；说到法国，人们会想到埃菲尔铁塔；说到巴西，人们会想到足球、桑巴舞；说到西班牙，人们会想到斗牛等等。这说明（       ）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①不同国家通常有代表自己国家文化的不同标志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②世界文化具有丰富性、多样性等特点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③各国文化存在差异，但各有特色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④不同文化容易在交流和碰撞中产生冲突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A 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．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 ①②③    B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．①②③④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C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．①②④    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D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．②③④</a:t>
            </a:r>
            <a:endParaRPr lang="zh-CN" altLang="en-US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</p:txBody>
      </p:sp>
      <p:sp>
        <p:nvSpPr>
          <p:cNvPr id="69" name="矩形"/>
          <p:cNvSpPr/>
          <p:nvPr/>
        </p:nvSpPr>
        <p:spPr>
          <a:xfrm>
            <a:off x="6069012" y="2062163"/>
            <a:ext cx="914400" cy="70167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None/>
            </a:pPr>
            <a:r>
              <a:rPr lang="en-US" altLang="zh-CN" sz="4000" b="0" i="0" u="none" strike="noStrike" kern="1200" cap="none" spc="0" baseline="0">
                <a:solidFill>
                  <a:srgbClr val="F50941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zh-CN" altLang="en-US" sz="4000" b="0" i="0" u="none" strike="noStrike" kern="1200" cap="none" spc="0" baseline="0">
              <a:solidFill>
                <a:srgbClr val="F50941"/>
              </a:solidFill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"/>
          <p:cNvSpPr>
            <a:spLocks noGrp="1"/>
          </p:cNvSpPr>
          <p:nvPr>
            <p:ph type="body" idx="4294967295"/>
          </p:nvPr>
        </p:nvSpPr>
        <p:spPr>
          <a:xfrm>
            <a:off x="838200" y="1408112"/>
            <a:ext cx="10515600" cy="476884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4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、有一个意大利留学生看见她的中国同学穿得很漂亮，连连称赞，可是中国同学回答说：“哪里，哪里，随便穿穿！”这让意大利同学很困惑，衣服明明很漂亮啊！这一事例说明（        ）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A.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中国同学很虚伪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B.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意大利同学没有审美观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C.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中国同学没听懂意大利同学的话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D.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生活在不同文化背景中的人，会有不同的待人处世的方式</a:t>
            </a:r>
            <a:endParaRPr lang="zh-CN" altLang="en-US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</p:txBody>
      </p:sp>
      <p:sp>
        <p:nvSpPr>
          <p:cNvPr id="71" name="矩形"/>
          <p:cNvSpPr/>
          <p:nvPr/>
        </p:nvSpPr>
        <p:spPr>
          <a:xfrm>
            <a:off x="5467033" y="2179638"/>
            <a:ext cx="914400" cy="70167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None/>
            </a:pPr>
            <a:r>
              <a:rPr lang="en-US" altLang="zh-CN" sz="4000" b="0" i="0" u="none" strike="noStrike" kern="1200" cap="none" spc="0" baseline="0">
                <a:solidFill>
                  <a:srgbClr val="F50941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zh-CN" altLang="en-US" sz="4000" b="0" i="0" u="none" strike="noStrike" kern="1200" cap="none" spc="0" baseline="0">
              <a:solidFill>
                <a:srgbClr val="F50941"/>
              </a:solidFill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文本框"/>
          <p:cNvSpPr>
            <a:spLocks noGrp="1"/>
          </p:cNvSpPr>
          <p:nvPr>
            <p:ph type="body" idx="4294967295"/>
          </p:nvPr>
        </p:nvSpPr>
        <p:spPr>
          <a:xfrm>
            <a:off x="838200" y="1212850"/>
            <a:ext cx="10963275" cy="496411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5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Rose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是刚刚转进高丽班的美国同学，一段时间后两人便交往起来。但每次外出吃饭，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Rose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总是提出要“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AA”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制付费。高丽对此的看法正确的有（      ）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A.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不可以理解。这是美国的生活方式特殊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B.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不可理解。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Rose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太小气了，真不够意思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C.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可以理解。这是由两国间的文化差异造成的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D.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不可理解。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Rose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与别人交往不真诚</a:t>
            </a:r>
            <a:endParaRPr lang="zh-CN" altLang="en-US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</p:txBody>
      </p:sp>
      <p:sp>
        <p:nvSpPr>
          <p:cNvPr id="73" name="矩形"/>
          <p:cNvSpPr/>
          <p:nvPr/>
        </p:nvSpPr>
        <p:spPr>
          <a:xfrm>
            <a:off x="10331449" y="1633537"/>
            <a:ext cx="914400" cy="70167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None/>
            </a:pPr>
            <a:r>
              <a:rPr lang="en-US" altLang="zh-CN" sz="4000" b="0" i="0" u="none" strike="noStrike" kern="1200" cap="none" spc="0" baseline="0">
                <a:solidFill>
                  <a:srgbClr val="F50941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zh-CN" altLang="en-US" sz="4000" b="0" i="0" u="none" strike="noStrike" kern="1200" cap="none" spc="0" baseline="0">
              <a:solidFill>
                <a:srgbClr val="F50941"/>
              </a:solidFill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文本框"/>
          <p:cNvSpPr>
            <a:spLocks noGrp="1"/>
          </p:cNvSpPr>
          <p:nvPr>
            <p:ph type="body" idx="4294967295"/>
          </p:nvPr>
        </p:nvSpPr>
        <p:spPr>
          <a:xfrm>
            <a:off x="293688" y="377825"/>
            <a:ext cx="11644312" cy="648017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6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、许渊冲先生从事中外文学翻译工作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70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多年，笔耕不辍。他说：“我们中国人，就应该自信，应该有点狂的精神。五千年的文化，是智慧的传承，是精神的传递。”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许渊冲从事文学翻译超过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60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年，译作涵盖中、英、法等语种，《诗经》《李白诗选》《红与黑》等中外名著都是经他的翻译后才得以流传国外或引进国内的。他说；“把一个国家创造的美转化为全世界的美，这是全世界最大的乐趣。”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1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）从文化的角度说明许渊冲先生翻译成就的重要意义。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）我们青少年应如何适应当今世界文化多样化的局面？</a:t>
            </a:r>
            <a:endParaRPr lang="zh-CN" altLang="en-US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</p:txBody>
      </p:sp>
      <p:pic>
        <p:nvPicPr>
          <p:cNvPr id="75" name="图片" descr="t010a03c2c1d86d58db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86750" y="2827338"/>
            <a:ext cx="3438525" cy="228599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"/>
          <p:cNvSpPr>
            <a:spLocks noGrp="1"/>
          </p:cNvSpPr>
          <p:nvPr>
            <p:ph type="title"/>
          </p:nvPr>
        </p:nvSpPr>
        <p:spPr>
          <a:xfrm>
            <a:off x="838200" y="233363"/>
            <a:ext cx="10515600" cy="10096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marL="0" indent="0" algn="l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1" i="0" u="none" strike="noStrike" kern="1200" cap="none" spc="0" baseline="0">
                <a:solidFill>
                  <a:srgbClr val="F28711"/>
                </a:solidFill>
                <a:latin typeface="Times New Roman" panose="02020603050405020304" charset="0"/>
                <a:ea typeface="宋体" panose="02010600030101010101" pitchFamily="2" charset="-122"/>
                <a:cs typeface="宋体" panose="02010600030101010101" pitchFamily="2" charset="-122"/>
                <a:sym typeface="黑体" panose="02010609060101010101" pitchFamily="2" charset="-122"/>
              </a:rPr>
              <a:t>课前预习</a:t>
            </a:r>
            <a:br>
              <a:rPr lang="zh-CN" altLang="en-US" sz="4400" b="1" i="0" u="none" strike="noStrike" kern="1200" cap="none" spc="0" baseline="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cs typeface="宋体" panose="02010600030101010101" pitchFamily="2" charset="-122"/>
                <a:sym typeface="黑体" panose="02010609060101010101" pitchFamily="2" charset="-122"/>
              </a:rPr>
            </a:br>
            <a:endParaRPr lang="zh-CN" altLang="en-US" sz="4400" b="1" i="0" u="none" strike="noStrike" kern="1200" cap="none" spc="0" baseline="0">
              <a:solidFill>
                <a:schemeClr val="accent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6" name="文本框"/>
          <p:cNvSpPr>
            <a:spLocks noGrp="1"/>
          </p:cNvSpPr>
          <p:nvPr>
            <p:ph type="body" idx="1"/>
          </p:nvPr>
        </p:nvSpPr>
        <p:spPr>
          <a:xfrm>
            <a:off x="641350" y="1254125"/>
            <a:ext cx="10712451" cy="492283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228600" indent="-228600" algn="just"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32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1</a:t>
            </a:r>
            <a:r>
              <a:rPr lang="zh-CN" altLang="en-US" sz="32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、</a:t>
            </a:r>
            <a:r>
              <a:rPr lang="zh-CN" sz="32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举例说明</a:t>
            </a:r>
            <a:r>
              <a:rPr sz="32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每个国家和民族都有自己独特的生活习惯和风俗文化。许多习惯和文化迥然不同，甚至截然相反。</a:t>
            </a:r>
            <a:endParaRPr sz="32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32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2</a:t>
            </a:r>
            <a:r>
              <a:rPr lang="zh-CN" altLang="en-US" sz="32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、</a:t>
            </a:r>
            <a:r>
              <a:rPr sz="32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作为“地球村”的一员</a:t>
            </a:r>
            <a:r>
              <a:rPr lang="zh-CN" sz="32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，尊重差异应该怎么做？</a:t>
            </a:r>
            <a:endParaRPr lang="zh-CN" sz="32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32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3</a:t>
            </a:r>
            <a:r>
              <a:rPr lang="zh-CN" altLang="en-US" sz="32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、</a:t>
            </a:r>
            <a:r>
              <a:rPr sz="32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我们如何正确认识文明的多样性？</a:t>
            </a:r>
            <a:endParaRPr sz="32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32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4</a:t>
            </a:r>
            <a:r>
              <a:rPr lang="zh-CN" altLang="en-US" sz="32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、为什么要尊重差异、欣赏差异？</a:t>
            </a:r>
            <a:endParaRPr lang="zh-CN" altLang="en-US" sz="32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32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5</a:t>
            </a:r>
            <a:r>
              <a:rPr lang="zh-CN" altLang="en-US" sz="32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、怎样正确对待外来文化和传统文化？</a:t>
            </a:r>
            <a:endParaRPr lang="zh-CN" altLang="en-US" sz="32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文本框"/>
          <p:cNvSpPr>
            <a:spLocks noGrp="1"/>
          </p:cNvSpPr>
          <p:nvPr>
            <p:ph type="title"/>
          </p:nvPr>
        </p:nvSpPr>
        <p:spPr>
          <a:xfrm>
            <a:off x="838200" y="233363"/>
            <a:ext cx="10515600" cy="10096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1" i="0" u="none" strike="noStrike" kern="1200" cap="none" spc="0" baseline="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答案</a:t>
            </a:r>
            <a:endParaRPr lang="zh-CN" altLang="en-US" sz="4400" b="1" i="0" u="none" strike="noStrike" kern="1200" cap="none" spc="0" baseline="0">
              <a:solidFill>
                <a:schemeClr val="accent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</p:txBody>
      </p:sp>
      <p:sp>
        <p:nvSpPr>
          <p:cNvPr id="77" name="文本框"/>
          <p:cNvSpPr>
            <a:spLocks noGrp="1"/>
          </p:cNvSpPr>
          <p:nvPr>
            <p:ph type="body" idx="4294967295"/>
          </p:nvPr>
        </p:nvSpPr>
        <p:spPr>
          <a:xfrm>
            <a:off x="838200" y="1408112"/>
            <a:ext cx="10515600" cy="476884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6.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1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）将国外先进文化引进来，有利于我们更好地了解世界，学习、借鉴人类优秀的文明成果，促进我国文化的发展；把中国文化介绍到国外，有利于世界了解中国，扩大中国文化的影响力，提高中国的国际影响力；搭建起文化交流的桥梁，促进中外文化交流。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）珍爱自己的精神家园，传承中华优秀传统文化，增强文化自信；尊重不同国家和民族的文化，客观、平等地对待不同文化，善于学习其他文化的优点和长处。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zh-CN" altLang="en-US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"/>
          <p:cNvSpPr>
            <a:spLocks noGrp="1"/>
          </p:cNvSpPr>
          <p:nvPr>
            <p:ph type="title"/>
          </p:nvPr>
        </p:nvSpPr>
        <p:spPr>
          <a:xfrm>
            <a:off x="838200" y="233363"/>
            <a:ext cx="10515600" cy="10096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marL="0" indent="0" algn="l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1" i="0" u="none" strike="noStrike" kern="1200" cap="none" spc="0" baseline="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  <a:sym typeface="黑体" panose="02010609060101010101" pitchFamily="2" charset="-122"/>
              </a:rPr>
              <a:t>情境导入</a:t>
            </a:r>
            <a:br>
              <a:rPr lang="zh-CN" altLang="en-US" sz="4400" b="1" i="0" u="none" strike="noStrike" kern="1200" cap="none" spc="0" baseline="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  <a:sym typeface="宋体" panose="02010600030101010101" pitchFamily="2" charset="-122"/>
              </a:rPr>
            </a:br>
            <a:endParaRPr lang="zh-CN" altLang="en-US" sz="4400" b="1" i="0" u="none" strike="noStrike" kern="1200" cap="none" spc="0" baseline="0">
              <a:solidFill>
                <a:schemeClr val="accent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</p:txBody>
      </p:sp>
      <p:sp>
        <p:nvSpPr>
          <p:cNvPr id="31" name="文本框"/>
          <p:cNvSpPr>
            <a:spLocks noGrp="1"/>
          </p:cNvSpPr>
          <p:nvPr>
            <p:ph type="body" idx="1"/>
          </p:nvPr>
        </p:nvSpPr>
        <p:spPr>
          <a:xfrm>
            <a:off x="352425" y="1117600"/>
            <a:ext cx="11001375" cy="11747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228600" indent="-228600" algn="just"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80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280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、</a:t>
            </a:r>
            <a:r>
              <a:rPr lang="zh-CN" sz="280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举例说明</a:t>
            </a:r>
            <a:r>
              <a:rPr sz="280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每个国家和民族都有自己独特的生活习惯和风俗文化。许多习惯和文化迥然不同，甚至截然相反。</a:t>
            </a:r>
            <a:endParaRPr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marL="228600" indent="-228600" algn="just"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zh-CN" sz="2400" b="1" i="0" u="none" strike="noStrike" kern="1200" cap="none" spc="0" baseline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8170" y="2398395"/>
            <a:ext cx="1050925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28600" indent="-228600" algn="just"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在别人手中接过东西；接受礼物的反应；见面打招呼的礼仪</a:t>
            </a:r>
            <a:r>
              <a:rPr lang="en-US" altLang="zh-CN" sz="2800" b="1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……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565785" y="3388995"/>
            <a:ext cx="10775950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2800">
                <a:ea typeface="黑体" panose="02010609060101010101" pitchFamily="2" charset="-122"/>
                <a:sym typeface="+mn-ea"/>
              </a:rPr>
              <a:t>、</a:t>
            </a:r>
            <a:r>
              <a:rPr sz="2800">
                <a:ea typeface="黑体" panose="02010609060101010101" pitchFamily="2" charset="-122"/>
                <a:sym typeface="+mn-ea"/>
              </a:rPr>
              <a:t>作为“地球村”的一员</a:t>
            </a:r>
            <a:r>
              <a:rPr lang="zh-CN" sz="2800">
                <a:ea typeface="黑体" panose="02010609060101010101" pitchFamily="2" charset="-122"/>
                <a:sym typeface="+mn-ea"/>
              </a:rPr>
              <a:t>，尊重差异应该怎么做？</a:t>
            </a:r>
            <a:endParaRPr lang="zh-CN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38505" y="4474210"/>
            <a:ext cx="103987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0E007A"/>
                </a:solidFill>
              </a:rPr>
              <a:t>作为“地球村”的一员，我们需要加强交流，相互尊重、求同存异，多一点儿包容、少一点儿排斥。</a:t>
            </a:r>
            <a:endParaRPr lang="zh-CN" altLang="en-US" sz="2800" b="1">
              <a:solidFill>
                <a:srgbClr val="0E007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"/>
          <p:cNvSpPr>
            <a:spLocks noGrp="1"/>
          </p:cNvSpPr>
          <p:nvPr>
            <p:ph type="body" idx="4294967295"/>
          </p:nvPr>
        </p:nvSpPr>
        <p:spPr>
          <a:xfrm>
            <a:off x="430530" y="571500"/>
            <a:ext cx="10923270" cy="80835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228600" indent="-228600" algn="just"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80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280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、</a:t>
            </a:r>
            <a:r>
              <a:rPr sz="280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我们如何正确认识文明的多样性？</a:t>
            </a:r>
            <a:endParaRPr lang="zh-CN" altLang="en-US" sz="28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9765" y="1422400"/>
            <a:ext cx="11012170" cy="4966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latinLnBrk="0">
              <a:lnSpc>
                <a:spcPts val="5260"/>
              </a:lnSpc>
              <a:spcBef>
                <a:spcPts val="1200"/>
              </a:spcBef>
            </a:pPr>
            <a:r>
              <a:rPr lang="zh-CN" altLang="en-US" sz="2800"/>
              <a:t>①当今世界是一个开放的世界，各种文明之间沟通、融合、共进将成为人类社会的普遍现象。②人类文明多样性是整个社会进步的动力，推动着整个人类文明不断提高到新水平。</a:t>
            </a:r>
            <a:endParaRPr lang="zh-CN" altLang="en-US" sz="2800"/>
          </a:p>
          <a:p>
            <a:pPr eaLnBrk="1" latinLnBrk="0">
              <a:lnSpc>
                <a:spcPts val="5260"/>
              </a:lnSpc>
              <a:spcBef>
                <a:spcPts val="1200"/>
              </a:spcBef>
            </a:pPr>
            <a:r>
              <a:rPr lang="zh-CN" altLang="en-US" sz="2800"/>
              <a:t>③各国不同文化不是交往的障碍，而是相互学习，共同进步的重要基础。维护文明的多样性，尊重发展模式的多样化，不断推动不同文明间的沟通和对话，才能增进人与人之间以及国与国之间的相互理解，实现和睦相处，才能更好地建设我们共同的家园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"/>
          <p:cNvSpPr>
            <a:spLocks noGrp="1"/>
          </p:cNvSpPr>
          <p:nvPr/>
        </p:nvSpPr>
        <p:spPr>
          <a:xfrm>
            <a:off x="641350" y="373380"/>
            <a:ext cx="10712450" cy="87947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>
            <a:lvl1pPr marL="228600" indent="-228600" algn="just" defTabSz="914400" eaLnBrk="0" fontAlgn="base" hangingPunct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defRPr>
            </a:lvl1pPr>
            <a:lvl2pPr marL="685800" indent="-228600" algn="just" defTabSz="914400" eaLnBrk="0" fontAlgn="base" hangingPunct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defRPr>
            </a:lvl2pPr>
            <a:lvl3pPr marL="1143000" indent="-228600" algn="just" defTabSz="914400" eaLnBrk="0" fontAlgn="base" hangingPunct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defRPr>
            </a:lvl3pPr>
            <a:lvl4pPr marL="1600200" indent="-228600" algn="just" defTabSz="914400" eaLnBrk="0" fontAlgn="base" hangingPunct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defRPr>
            </a:lvl4pPr>
            <a:lvl5pPr marL="2057400" indent="-228600" algn="just" defTabSz="914400" eaLnBrk="0" fontAlgn="base" hangingPunct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defRPr>
            </a:lvl5pPr>
            <a:lvl6pPr marL="25146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defRPr>
            </a:lvl6pPr>
            <a:lvl7pPr marL="29718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defRPr>
            </a:lvl7pPr>
            <a:lvl8pPr marL="34290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defRPr>
            </a:lvl8pPr>
            <a:lvl9pPr marL="34290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defRPr>
            </a:lvl9pPr>
          </a:lstStyle>
          <a:p>
            <a:pPr marL="228600" indent="-228600" algn="just"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32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4</a:t>
            </a:r>
            <a:r>
              <a:rPr lang="zh-CN" altLang="en-US" sz="32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、为什么要尊重差异、欣赏差异？</a:t>
            </a:r>
            <a:endParaRPr lang="zh-CN" altLang="en-US" sz="32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zh-CN" altLang="en-US" sz="32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"/>
          <p:cNvSpPr>
            <a:spLocks noGrp="1"/>
          </p:cNvSpPr>
          <p:nvPr/>
        </p:nvSpPr>
        <p:spPr>
          <a:xfrm>
            <a:off x="641350" y="1252855"/>
            <a:ext cx="10712450" cy="517461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>
            <a:lvl1pPr marL="228600" indent="-228600" algn="just" defTabSz="914400" eaLnBrk="0" fontAlgn="base" hangingPunct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defRPr>
            </a:lvl1pPr>
            <a:lvl2pPr marL="685800" indent="-228600" algn="just" defTabSz="914400" eaLnBrk="0" fontAlgn="base" hangingPunct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defRPr>
            </a:lvl2pPr>
            <a:lvl3pPr marL="1143000" indent="-228600" algn="just" defTabSz="914400" eaLnBrk="0" fontAlgn="base" hangingPunct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defRPr>
            </a:lvl3pPr>
            <a:lvl4pPr marL="1600200" indent="-228600" algn="just" defTabSz="914400" eaLnBrk="0" fontAlgn="base" hangingPunct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defRPr>
            </a:lvl4pPr>
            <a:lvl5pPr marL="2057400" indent="-228600" algn="just" defTabSz="914400" eaLnBrk="0" fontAlgn="base" hangingPunct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defRPr>
            </a:lvl5pPr>
            <a:lvl6pPr marL="25146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defRPr>
            </a:lvl6pPr>
            <a:lvl7pPr marL="29718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defRPr>
            </a:lvl7pPr>
            <a:lvl8pPr marL="34290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defRPr>
            </a:lvl8pPr>
            <a:lvl9pPr marL="34290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defRPr>
            </a:lvl9pPr>
          </a:lstStyle>
          <a:p>
            <a:pPr marL="228600" indent="-228600" algn="just"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sz="28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①每个国家和民族都有自己独特的生活习惯和风俗文化。如果彼此之间互不了解，或不尊重他人的文化习俗，将会带来许多尴尬，甚至引发矛盾。</a:t>
            </a:r>
            <a:endParaRPr sz="28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sz="28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②美是丰富的，也是多元的。正因为差异，“地球村”的生活才如此丰富多彩。</a:t>
            </a:r>
            <a:endParaRPr sz="28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sz="28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③形形色色、林林总总的文化，把世界装扮成一个百花盛开的“大花园”。在“地球村”里，我们要有一双欣赏差异之美的眼睛。要尊重世界文明多样性，以文明交流超越文明隔阂，以文明互鉴超越文明冲突，以文明共存超越文明优越。</a:t>
            </a:r>
            <a:endParaRPr sz="32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zh-CN" altLang="en-US" sz="32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"/>
          <p:cNvSpPr>
            <a:spLocks noGrp="1"/>
          </p:cNvSpPr>
          <p:nvPr>
            <p:ph type="body" idx="1"/>
          </p:nvPr>
        </p:nvSpPr>
        <p:spPr>
          <a:xfrm>
            <a:off x="739775" y="546100"/>
            <a:ext cx="10712450" cy="87947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228600" indent="-228600" algn="just"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32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5</a:t>
            </a:r>
            <a:r>
              <a:rPr lang="zh-CN" altLang="en-US" sz="32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、怎样正确对待外来文化和传统文化？</a:t>
            </a:r>
            <a:endParaRPr lang="zh-CN" altLang="en-US" sz="32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9775" y="1425575"/>
            <a:ext cx="10666095" cy="46335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latinLnBrk="0">
              <a:lnSpc>
                <a:spcPts val="5060"/>
              </a:lnSpc>
            </a:pPr>
            <a:r>
              <a:rPr lang="zh-CN" altLang="en-US" sz="2800"/>
              <a:t>（1）正确对待外来文化：①取其精华，去其糟粕；②要采取客观平等的态度，尊重外来文化；③要用平和的心态，虚心学习和接受其他民族文化中的优秀文化，扬长避短，绝不照搬照抄。</a:t>
            </a:r>
            <a:endParaRPr lang="zh-CN" altLang="en-US" sz="2800"/>
          </a:p>
          <a:p>
            <a:pPr eaLnBrk="1" latinLnBrk="0">
              <a:lnSpc>
                <a:spcPts val="5060"/>
              </a:lnSpc>
            </a:pPr>
            <a:r>
              <a:rPr lang="zh-CN" altLang="en-US" sz="2800"/>
              <a:t>（2）正确对待我国传统文化：①要批判地继承，对中国传统的节日和优秀文化，要继承并发扬光大，增强其魅力和吸引力，并在创新中发展民族文化。②以开放的心态大胆吸收别国文化中的有益因子，创造更为璀璨的中华文明，但是要注意防止文化迷失现象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"/>
          <p:cNvSpPr>
            <a:spLocks noGrp="1"/>
          </p:cNvSpPr>
          <p:nvPr>
            <p:ph type="title"/>
          </p:nvPr>
        </p:nvSpPr>
        <p:spPr>
          <a:xfrm>
            <a:off x="838200" y="233363"/>
            <a:ext cx="10515600" cy="10096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marL="0" indent="0" algn="l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1" i="0" u="none" strike="noStrike" kern="1200" cap="none" spc="0" baseline="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小结</a:t>
            </a:r>
            <a:br>
              <a:rPr lang="zh-CN" altLang="en-US" sz="4400" b="1" i="0" u="none" strike="noStrike" kern="1200" cap="none" spc="0" baseline="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  <a:sym typeface="宋体" panose="02010600030101010101" pitchFamily="2" charset="-122"/>
              </a:rPr>
            </a:br>
            <a:endParaRPr lang="zh-CN" altLang="en-US" sz="4400" b="1" i="0" u="none" strike="noStrike" kern="1200" cap="none" spc="0" baseline="0">
              <a:solidFill>
                <a:schemeClr val="accent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</p:txBody>
      </p:sp>
      <p:sp>
        <p:nvSpPr>
          <p:cNvPr id="41" name="文本框"/>
          <p:cNvSpPr>
            <a:spLocks noGrp="1"/>
          </p:cNvSpPr>
          <p:nvPr>
            <p:ph type="body" idx="1"/>
          </p:nvPr>
        </p:nvSpPr>
        <p:spPr>
          <a:xfrm>
            <a:off x="536575" y="1112838"/>
            <a:ext cx="10817225" cy="5064124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228600" indent="-228600" algn="just"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面对文化多元化我们应采取的态度是：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1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）客观、平等。尊重因文化不同而导致的行为方式的差异，善于虚心学习其他文化的优点、长处。（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）保护本民族的文化是我们义不容辞的责任。（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3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）其他国家和民族的文化，作为世界文明的重要组成部分，对促进人类文明发展作出了巨大贡献，我们也要尊重并加以保护。继承中华优秀传统文化，弘扬中华民族精神，是我们青少年责无旁贷的历史重任。（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4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）面对文化差异，我们应该保持正常的心态，尊重其他文化，宣传我国的民族文化。</a:t>
            </a:r>
            <a:endParaRPr lang="zh-CN" altLang="en-US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"/>
          <p:cNvSpPr>
            <a:spLocks noGrp="1"/>
          </p:cNvSpPr>
          <p:nvPr>
            <p:ph type="title"/>
          </p:nvPr>
        </p:nvSpPr>
        <p:spPr>
          <a:xfrm>
            <a:off x="838200" y="233363"/>
            <a:ext cx="10515600" cy="10096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marL="0" indent="0" algn="l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1" i="0" u="none" strike="noStrike" kern="1200" cap="none" spc="0" baseline="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典例精析</a:t>
            </a:r>
            <a:br>
              <a:rPr lang="zh-CN" altLang="en-US" sz="4400" b="1" i="0" u="none" strike="noStrike" kern="1200" cap="none" spc="0" baseline="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  <a:sym typeface="宋体" panose="02010600030101010101" pitchFamily="2" charset="-122"/>
              </a:rPr>
            </a:br>
            <a:endParaRPr lang="zh-CN" altLang="en-US" sz="4400" b="1" i="0" u="none" strike="noStrike" kern="1200" cap="none" spc="0" baseline="0">
              <a:solidFill>
                <a:schemeClr val="accent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</p:txBody>
      </p:sp>
      <p:sp>
        <p:nvSpPr>
          <p:cNvPr id="54" name="文本框"/>
          <p:cNvSpPr>
            <a:spLocks noGrp="1"/>
          </p:cNvSpPr>
          <p:nvPr>
            <p:ph type="body" idx="1"/>
          </p:nvPr>
        </p:nvSpPr>
        <p:spPr>
          <a:xfrm>
            <a:off x="536575" y="1112838"/>
            <a:ext cx="10817225" cy="5064124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例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1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、（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2018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年四川广元中考）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2018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年央视春晚充满国际元素。来自中国、美国、俄罗斯、意大利、英国、阿塞拜疆、拉脱维亚等国的艺术家，用戏梯、转毯、旱滑、皮吊、滚环等多种元素创作的杂技舞蹈《欢乐的节日》和歌曲《我爱你中国》，向中国观众拜年。这些节目深受中外观众的喜受。面对世界不同的文明，我们的正确态度和做法是（  ）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①取其精华、弃其糟粕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②照搬他人、摒弃自己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③互学互鉴，取长补短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④尊重差异，包容多样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A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．①②③    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B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．①③④    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C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．②③④    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D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．①②③④</a:t>
            </a:r>
            <a:endParaRPr lang="zh-CN" altLang="en-US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文本框"/>
          <p:cNvSpPr>
            <a:spLocks noGrp="1"/>
          </p:cNvSpPr>
          <p:nvPr>
            <p:ph type="title"/>
          </p:nvPr>
        </p:nvSpPr>
        <p:spPr>
          <a:xfrm>
            <a:off x="838200" y="233363"/>
            <a:ext cx="10515600" cy="10096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marL="0" indent="0" algn="l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1" i="0" u="none" strike="noStrike" kern="1200" cap="none" spc="0" baseline="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答案解析</a:t>
            </a:r>
            <a:endParaRPr lang="zh-CN" altLang="en-US" sz="4400" b="1" i="0" u="none" strike="noStrike" kern="1200" cap="none" spc="0" baseline="0">
              <a:solidFill>
                <a:schemeClr val="accent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</p:txBody>
      </p:sp>
      <p:sp>
        <p:nvSpPr>
          <p:cNvPr id="56" name="文本框"/>
          <p:cNvSpPr>
            <a:spLocks noGrp="1"/>
          </p:cNvSpPr>
          <p:nvPr>
            <p:ph type="body" idx="1"/>
          </p:nvPr>
        </p:nvSpPr>
        <p:spPr>
          <a:xfrm>
            <a:off x="496888" y="1365250"/>
            <a:ext cx="10856911" cy="481171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【答案】B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【解析】本题考查对怎样对待不同文化的认识。根据所学，面对世界不同的文明，我们要取其精华，弃其糟粕，相互学习，取长补短，尊重差异，包容多样等，①③④观点正确，②观点错误，我们在学习借鉴其他国家优秀文化的同时，要立足本民族的文化，对本民族文化要继承、弘扬和创新等，所以正确答案选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B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charset="0"/>
              </a:rPr>
              <a:t>。</a:t>
            </a:r>
            <a:endParaRPr lang="zh-CN" altLang="en-US" sz="2400" b="0" i="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theme/theme1.xml><?xml version="1.0" encoding="utf-8"?>
<a:theme xmlns:a="http://schemas.openxmlformats.org/drawingml/2006/main" name="古瓶荷花">
  <a:themeElements>
    <a:clrScheme name="古瓶荷花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古瓶荷花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1_Office 主题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9BC032"/>
      </a:accent1>
      <a:accent2>
        <a:srgbClr val="FFC000"/>
      </a:accent2>
      <a:accent3>
        <a:srgbClr val="00B0F0"/>
      </a:accent3>
      <a:accent4>
        <a:srgbClr val="CDA599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1_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1_Office 主题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Normal.eit</Template>
  <TotalTime>0</TotalTime>
  <Words>3353</Words>
  <Application>WPS 演示</Application>
  <PresentationFormat/>
  <Paragraphs>143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Times New Roman</vt:lpstr>
      <vt:lpstr>黑体</vt:lpstr>
      <vt:lpstr>微软雅黑</vt:lpstr>
      <vt:lpstr>Arial Unicode MS</vt:lpstr>
      <vt:lpstr>Calibri</vt:lpstr>
      <vt:lpstr>古瓶荷花</vt:lpstr>
      <vt:lpstr>1_Office 主题</vt:lpstr>
      <vt:lpstr>第一单元 中国与世界 第二课 做个好“村民” </vt:lpstr>
      <vt:lpstr>课前预习 </vt:lpstr>
      <vt:lpstr>情境导入 </vt:lpstr>
      <vt:lpstr>PowerPoint 演示文稿</vt:lpstr>
      <vt:lpstr>答案</vt:lpstr>
      <vt:lpstr>课前预习 </vt:lpstr>
      <vt:lpstr>疑难解答 </vt:lpstr>
      <vt:lpstr>典例精析 </vt:lpstr>
      <vt:lpstr>答案解析</vt:lpstr>
      <vt:lpstr>PowerPoint 演示文稿</vt:lpstr>
      <vt:lpstr>答案解析</vt:lpstr>
      <vt:lpstr>PowerPoint 演示文稿</vt:lpstr>
      <vt:lpstr>答案解析</vt:lpstr>
      <vt:lpstr>课后训练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答案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2018-01-02T04:09:00Z</dcterms:created>
  <dcterms:modified xsi:type="dcterms:W3CDTF">2018-11-28T11:16:59Z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2052-10.1.0.7670</vt:lpwstr>
  </property>
  <property fmtid="{D5CDD505-2E9C-101B-9397-08002B2CF9AE}" pid="3" name="KSORubyTemplateID">
    <vt:lpwstr>21</vt:lpwstr>
  </property>
</Properties>
</file>