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85" r:id="rId2"/>
    <p:sldId id="256" r:id="rId3"/>
    <p:sldId id="258" r:id="rId4"/>
    <p:sldId id="259" r:id="rId5"/>
    <p:sldId id="260" r:id="rId6"/>
    <p:sldId id="261" r:id="rId7"/>
    <p:sldId id="271" r:id="rId8"/>
    <p:sldId id="272" r:id="rId9"/>
    <p:sldId id="262" r:id="rId10"/>
    <p:sldId id="263" r:id="rId11"/>
    <p:sldId id="273" r:id="rId12"/>
    <p:sldId id="274" r:id="rId13"/>
    <p:sldId id="264" r:id="rId14"/>
    <p:sldId id="269" r:id="rId15"/>
    <p:sldId id="265" r:id="rId16"/>
    <p:sldId id="266" r:id="rId17"/>
    <p:sldId id="270" r:id="rId18"/>
    <p:sldId id="275" r:id="rId19"/>
    <p:sldId id="276" r:id="rId20"/>
    <p:sldId id="277" r:id="rId21"/>
    <p:sldId id="278" r:id="rId22"/>
    <p:sldId id="267" r:id="rId23"/>
    <p:sldId id="279" r:id="rId24"/>
    <p:sldId id="280" r:id="rId25"/>
    <p:sldId id="281" r:id="rId26"/>
    <p:sldId id="282" r:id="rId27"/>
    <p:sldId id="283" r:id="rId28"/>
    <p:sldId id="284" r:id="rId29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094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4650" autoAdjust="0"/>
  </p:normalViewPr>
  <p:slideViewPr>
    <p:cSldViewPr snapToGrid="0">
      <p:cViewPr>
        <p:scale>
          <a:sx n="66" d="100"/>
          <a:sy n="66" d="100"/>
        </p:scale>
        <p:origin x="-1446" y="-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29067"/>
            <a:ext cx="10515600" cy="55750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>
          <a:xfrm>
            <a:off x="838200" y="6413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CAD2EF-9BE1-41E9-9DC3-9DBDA6D03E1C}" type="datetimeFigureOut">
              <a:rPr lang="zh-CN" altLang="en-US"/>
              <a:pPr>
                <a:defRPr/>
              </a:pPr>
              <a:t>2019/2/18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>
          <a:xfrm>
            <a:off x="4038600" y="64135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>
          <a:xfrm>
            <a:off x="8610600" y="6413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19558-A6B9-4806-BBD8-912EB08E0B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53" r:id="rId12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7" name="Picture 5" descr="t0159c58bb21ee959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01200" cy="678497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smtClean="0"/>
              <a:t>问题探究</a:t>
            </a:r>
            <a:r>
              <a:rPr lang="en-US" altLang="zh-CN" sz="4000" smtClean="0"/>
              <a:t>1</a:t>
            </a:r>
            <a:r>
              <a:rPr lang="zh-CN" altLang="en-US" sz="4000" smtClean="0"/>
              <a:t>、为什么要做到 “尊重差异，和而不同”？</a:t>
            </a:r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pPr eaLnBrk="1" hangingPunct="1"/>
            <a:endParaRPr lang="zh-CN" altLang="en-US" smtClean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3174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）每个国家和民族都有自己独特的生活习惯和风俗文化。许多习惯和文化迥然不同，甚至截然相反。</a:t>
            </a:r>
          </a:p>
          <a:p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）在不同的国家，人们见面打招呼的礼仪也是不一样的，有些国家的礼仪很亲密，有些国家的礼仪则很庄重。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（</a:t>
            </a:r>
            <a:r>
              <a:rPr lang="en-US" altLang="zh-CN" smtClean="0"/>
              <a:t>3</a:t>
            </a:r>
            <a:r>
              <a:rPr lang="zh-CN" altLang="en-US" smtClean="0"/>
              <a:t>）在“地球村”中，国际交往变得越来越频繁，不同的生活习惯、不同的价值观念常常会发生近距离碰撞。如果彼此之间互不了解，或不尊重他人的文化习俗，将会带来许多尴尬、甚至引起矛盾。</a:t>
            </a:r>
          </a:p>
          <a:p>
            <a:r>
              <a:rPr lang="zh-CN" altLang="en-US" smtClean="0"/>
              <a:t>（</a:t>
            </a:r>
            <a:r>
              <a:rPr lang="en-US" altLang="zh-CN" smtClean="0"/>
              <a:t>4</a:t>
            </a:r>
            <a:r>
              <a:rPr lang="zh-CN" altLang="en-US" smtClean="0"/>
              <a:t>）生活在不同文化背景下的人，生活习惯、文化习俗、思维方式等会有很多不同。尊重差异就是要接纳他人的不同，并通过良好的沟通与交流来达到相互理解。作为“地球村”的一员，我们需要加强交流，相互尊重、求同存异，多一点儿包容、少一点儿排斥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smtClean="0"/>
              <a:t>问题探究</a:t>
            </a:r>
            <a:r>
              <a:rPr lang="en-US" altLang="zh-CN" sz="4000" smtClean="0"/>
              <a:t>2</a:t>
            </a:r>
            <a:r>
              <a:rPr lang="zh-CN" altLang="en-US" sz="4000" smtClean="0"/>
              <a:t>、为什么说文化多姿多彩才美丽？</a:t>
            </a:r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44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pPr eaLnBrk="1" hangingPunct="1"/>
            <a:endParaRPr lang="zh-CN" altLang="en-US" sz="4400" smtClean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共同总结</a:t>
            </a: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1141413" y="1365250"/>
            <a:ext cx="10212387" cy="4811713"/>
          </a:xfrm>
        </p:spPr>
        <p:txBody>
          <a:bodyPr/>
          <a:lstStyle/>
          <a:p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）美食丰富的，也是多元的。正因为差异，“地球村”的生活才如此丰富多彩。比如，不同的国家都有各自不同的民族服饰和传统建筑，它们风格迥异、各有千秋。</a:t>
            </a:r>
          </a:p>
          <a:p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形形色色、林林总总的文化，把世界装扮成一个百花盛开的“大花园”。在“地球村”里，我们要有一双欣赏差异之美的眼睛。要尊重世界文明多样性，以文明交流超越文明隔阂，以文明互鉴超越文明冲突，以文明共存超越文明优越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mtClean="0">
                <a:solidFill>
                  <a:srgbClr val="B8650A"/>
                </a:solidFill>
                <a:sym typeface="+mn-ea"/>
              </a:rPr>
              <a:t>知识结构</a:t>
            </a:r>
            <a:r>
              <a:rPr lang="zh-CN" altLang="zh-CN" smtClean="0">
                <a:solidFill>
                  <a:srgbClr val="B8650A"/>
                </a:solidFill>
              </a:rPr>
              <a:t/>
            </a:r>
            <a:br>
              <a:rPr lang="zh-CN" altLang="zh-CN" smtClean="0">
                <a:solidFill>
                  <a:srgbClr val="B8650A"/>
                </a:solidFill>
              </a:rPr>
            </a:br>
            <a:endParaRPr lang="zh-CN" altLang="en-US" smtClean="0"/>
          </a:p>
        </p:txBody>
      </p:sp>
      <p:pic>
        <p:nvPicPr>
          <p:cNvPr id="23556" name="图片 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555750"/>
            <a:ext cx="11947525" cy="2497138"/>
          </a:xfr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z="3600" smtClean="0">
                <a:sym typeface="宋体" charset="-122"/>
              </a:rPr>
              <a:t>典例精析</a:t>
            </a:r>
            <a:br>
              <a:rPr lang="zh-CN" altLang="zh-CN" sz="3600" smtClean="0">
                <a:sym typeface="宋体" charset="-122"/>
              </a:rPr>
            </a:br>
            <a:endParaRPr lang="zh-CN" altLang="en-US" sz="3600" smtClean="0"/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xfrm>
            <a:off x="536575" y="1112838"/>
            <a:ext cx="10817225" cy="5064125"/>
          </a:xfrm>
        </p:spPr>
        <p:txBody>
          <a:bodyPr/>
          <a:lstStyle/>
          <a:p>
            <a:r>
              <a:rPr lang="zh-CN" altLang="en-US" sz="2400" smtClean="0"/>
              <a:t>例</a:t>
            </a:r>
            <a:r>
              <a:rPr lang="en-US" altLang="zh-CN" sz="2400" smtClean="0"/>
              <a:t>1</a:t>
            </a:r>
            <a:r>
              <a:rPr lang="zh-CN" altLang="en-US" sz="2400" smtClean="0"/>
              <a:t>、（</a:t>
            </a:r>
            <a:r>
              <a:rPr lang="en-US" altLang="zh-CN" sz="2400" smtClean="0"/>
              <a:t>2018</a:t>
            </a:r>
            <a:r>
              <a:rPr lang="zh-CN" altLang="en-US" sz="2400" smtClean="0"/>
              <a:t>年四川广元中考）</a:t>
            </a:r>
            <a:r>
              <a:rPr lang="en-US" altLang="zh-CN" sz="2400" smtClean="0"/>
              <a:t>2018</a:t>
            </a:r>
            <a:r>
              <a:rPr lang="zh-CN" altLang="en-US" sz="2400" smtClean="0"/>
              <a:t>年央视春晚充满国际元素。来自中国、美国、俄罗斯、意大利、英国、阿塞拜疆、拉脱维亚等国的艺术家，用戏梯、转毯、旱滑、皮吊、滚环等多种元素创作的杂技舞蹈</a:t>
            </a:r>
            <a:r>
              <a:rPr lang="en-US" altLang="zh-CN" sz="2400" smtClean="0"/>
              <a:t>《</a:t>
            </a:r>
            <a:r>
              <a:rPr lang="zh-CN" altLang="en-US" sz="2400" smtClean="0"/>
              <a:t>欢乐的节日</a:t>
            </a:r>
            <a:r>
              <a:rPr lang="en-US" altLang="zh-CN" sz="2400" smtClean="0"/>
              <a:t>》</a:t>
            </a:r>
            <a:r>
              <a:rPr lang="zh-CN" altLang="en-US" sz="2400" smtClean="0"/>
              <a:t>和歌曲</a:t>
            </a:r>
            <a:r>
              <a:rPr lang="en-US" altLang="zh-CN" sz="2400" smtClean="0"/>
              <a:t>《</a:t>
            </a:r>
            <a:r>
              <a:rPr lang="zh-CN" altLang="en-US" sz="2400" smtClean="0"/>
              <a:t>我爱你中国</a:t>
            </a:r>
            <a:r>
              <a:rPr lang="en-US" altLang="zh-CN" sz="2400" smtClean="0"/>
              <a:t>》</a:t>
            </a:r>
            <a:r>
              <a:rPr lang="zh-CN" altLang="en-US" sz="2400" smtClean="0"/>
              <a:t>，向中国观众拜年。这些节目深受中外观众的喜受。面对世界不同的文明，我们的正确态度和做法是（  ）</a:t>
            </a:r>
          </a:p>
          <a:p>
            <a:r>
              <a:rPr lang="zh-CN" altLang="en-US" sz="2400" smtClean="0"/>
              <a:t>①取其精华、弃其糟粕</a:t>
            </a:r>
          </a:p>
          <a:p>
            <a:r>
              <a:rPr lang="zh-CN" altLang="en-US" sz="2400" smtClean="0"/>
              <a:t>②照搬他人、摒弃自己</a:t>
            </a:r>
          </a:p>
          <a:p>
            <a:r>
              <a:rPr lang="zh-CN" altLang="en-US" sz="2400" smtClean="0"/>
              <a:t>③互学互鉴，取长补短</a:t>
            </a:r>
          </a:p>
          <a:p>
            <a:r>
              <a:rPr lang="zh-CN" altLang="en-US" sz="2400" smtClean="0"/>
              <a:t>④尊重差异，包容多样</a:t>
            </a:r>
          </a:p>
          <a:p>
            <a:r>
              <a:rPr lang="en-US" altLang="zh-CN" sz="2400" smtClean="0"/>
              <a:t>A</a:t>
            </a:r>
            <a:r>
              <a:rPr lang="zh-CN" altLang="en-US" sz="2400" smtClean="0"/>
              <a:t>．①②③    </a:t>
            </a:r>
            <a:r>
              <a:rPr lang="en-US" altLang="zh-CN" sz="2400" smtClean="0"/>
              <a:t>B</a:t>
            </a:r>
            <a:r>
              <a:rPr lang="zh-CN" altLang="en-US" sz="2400" smtClean="0"/>
              <a:t>．①③④    </a:t>
            </a:r>
            <a:r>
              <a:rPr lang="en-US" altLang="zh-CN" sz="2400" smtClean="0"/>
              <a:t>C</a:t>
            </a:r>
            <a:r>
              <a:rPr lang="zh-CN" altLang="en-US" sz="2400" smtClean="0"/>
              <a:t>．②③④    </a:t>
            </a:r>
            <a:r>
              <a:rPr lang="en-US" altLang="zh-CN" sz="2400" smtClean="0"/>
              <a:t>D</a:t>
            </a:r>
            <a:r>
              <a:rPr lang="zh-CN" altLang="en-US" sz="2400" smtClean="0"/>
              <a:t>．①②③④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答案解析</a:t>
            </a:r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496888" y="1365250"/>
            <a:ext cx="10856912" cy="4811713"/>
          </a:xfrm>
        </p:spPr>
        <p:txBody>
          <a:bodyPr/>
          <a:lstStyle/>
          <a:p>
            <a:r>
              <a:rPr lang="en-US" altLang="zh-CN" smtClean="0"/>
              <a:t>【</a:t>
            </a:r>
            <a:r>
              <a:rPr lang="zh-CN" altLang="en-US" smtClean="0"/>
              <a:t>答案</a:t>
            </a:r>
            <a:r>
              <a:rPr lang="en-US" altLang="zh-CN" smtClean="0"/>
              <a:t>】B</a:t>
            </a:r>
          </a:p>
          <a:p>
            <a:r>
              <a:rPr lang="en-US" altLang="zh-CN" smtClean="0"/>
              <a:t>【</a:t>
            </a:r>
            <a:r>
              <a:rPr lang="zh-CN" altLang="en-US" smtClean="0"/>
              <a:t>解析</a:t>
            </a:r>
            <a:r>
              <a:rPr lang="en-US" altLang="zh-CN" smtClean="0"/>
              <a:t>】</a:t>
            </a:r>
            <a:r>
              <a:rPr lang="zh-CN" altLang="en-US" smtClean="0"/>
              <a:t>本题考查对怎样对待不同文化的认识。根据所学，面对世界不同的文明，我们要取其精华，弃其糟粕，相互学习，取长补短，尊重差异，包容多样等，①③④观点正确，②观点错误，我们在学习借鉴其他国家优秀文化的同时，要立足本民族的文化，对本民族文化要继承、弘扬和创新等，所以正确答案选</a:t>
            </a:r>
            <a:r>
              <a:rPr lang="en-US" altLang="zh-CN" smtClean="0"/>
              <a:t>B</a:t>
            </a:r>
            <a:r>
              <a:rPr lang="zh-CN" altLang="en-US" smtClean="0"/>
              <a:t>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430213" y="377825"/>
            <a:ext cx="10923587" cy="5799138"/>
          </a:xfrm>
        </p:spPr>
        <p:txBody>
          <a:bodyPr/>
          <a:lstStyle/>
          <a:p>
            <a:r>
              <a:rPr lang="zh-CN" altLang="en-US" smtClean="0"/>
              <a:t>例</a:t>
            </a:r>
            <a:r>
              <a:rPr lang="en-US" altLang="zh-CN" smtClean="0"/>
              <a:t>2</a:t>
            </a:r>
            <a:r>
              <a:rPr lang="zh-CN" altLang="en-US" smtClean="0"/>
              <a:t>、（</a:t>
            </a:r>
            <a:r>
              <a:rPr lang="en-US" altLang="zh-CN" smtClean="0"/>
              <a:t>2018</a:t>
            </a:r>
            <a:r>
              <a:rPr lang="zh-CN" altLang="en-US" smtClean="0"/>
              <a:t>年内蒙古包头）尊重是现代文明的基石，尊重人有利于人际关系的融洽和社会的和谐。尊重人表现在（   ）</a:t>
            </a:r>
          </a:p>
          <a:p>
            <a:r>
              <a:rPr lang="zh-CN" altLang="en-US" smtClean="0"/>
              <a:t>①悦纳他人、同而不和</a:t>
            </a:r>
          </a:p>
          <a:p>
            <a:r>
              <a:rPr lang="zh-CN" altLang="en-US" smtClean="0"/>
              <a:t>②尊重朋友、言听计从</a:t>
            </a:r>
          </a:p>
          <a:p>
            <a:r>
              <a:rPr lang="zh-CN" altLang="en-US" smtClean="0"/>
              <a:t>③理解他人、平等待人</a:t>
            </a:r>
          </a:p>
          <a:p>
            <a:r>
              <a:rPr lang="zh-CN" altLang="en-US" smtClean="0"/>
              <a:t>④维护公共秩序、遵守社会规则</a:t>
            </a:r>
          </a:p>
          <a:p>
            <a:r>
              <a:rPr lang="en-US" altLang="zh-CN" smtClean="0"/>
              <a:t>A.①②    B.①④</a:t>
            </a:r>
          </a:p>
          <a:p>
            <a:r>
              <a:rPr lang="en-US" altLang="zh-CN" smtClean="0"/>
              <a:t>C.②③    D.③④</a:t>
            </a:r>
            <a:endParaRPr lang="zh-CN" altLang="en-US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答案解析</a:t>
            </a:r>
          </a:p>
        </p:txBody>
      </p:sp>
      <p:sp>
        <p:nvSpPr>
          <p:cNvPr id="3481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【</a:t>
            </a:r>
            <a:r>
              <a:rPr lang="zh-CN" altLang="en-US" smtClean="0"/>
              <a:t>答案</a:t>
            </a:r>
            <a:r>
              <a:rPr lang="en-US" altLang="zh-CN" smtClean="0"/>
              <a:t>】D</a:t>
            </a:r>
          </a:p>
          <a:p>
            <a:r>
              <a:rPr lang="en-US" altLang="zh-CN" smtClean="0"/>
              <a:t>【</a:t>
            </a:r>
            <a:r>
              <a:rPr lang="zh-CN" altLang="en-US" smtClean="0"/>
              <a:t>解析</a:t>
            </a:r>
            <a:r>
              <a:rPr lang="en-US" altLang="zh-CN" smtClean="0"/>
              <a:t>】</a:t>
            </a:r>
            <a:r>
              <a:rPr lang="zh-CN" altLang="en-US" smtClean="0"/>
              <a:t>尊重他人，要求我们做到礼貌待人、平等待人、友善待人、充分理解他人。我们尊重人，不仅仅限于尊重个体，还要尊重社会，这就要遵守社会规则，维护公共秩序，践行道德，遵纪守法。③④正确。①错误，悦纳他人、和而不同，求同存异是我们宽容合作的基础。②错误，尊重朋友，坚持原则，不能以牺牲原则为代价维持所谓的友谊。故选</a:t>
            </a:r>
            <a:r>
              <a:rPr lang="en-US" altLang="zh-CN" smtClean="0"/>
              <a:t>D</a:t>
            </a:r>
            <a:r>
              <a:rPr lang="zh-CN" altLang="en-US" smtClean="0"/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sz="5400" smtClean="0"/>
              <a:t>第一单元 中国与世界</a:t>
            </a:r>
            <a:br>
              <a:rPr lang="zh-CN" altLang="en-US" sz="5400" smtClean="0"/>
            </a:br>
            <a:r>
              <a:rPr lang="zh-CN" altLang="en-US" sz="5400" smtClean="0"/>
              <a:t>第二课 做个好“村民”</a:t>
            </a:r>
            <a:br>
              <a:rPr lang="zh-CN" altLang="en-US" sz="5400" smtClean="0"/>
            </a:br>
            <a:endParaRPr lang="zh-CN" altLang="en-US" sz="5400" smtClean="0"/>
          </a:p>
        </p:txBody>
      </p:sp>
      <p:sp>
        <p:nvSpPr>
          <p:cNvPr id="12290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sz="4000" smtClean="0">
                <a:solidFill>
                  <a:srgbClr val="F50941"/>
                </a:solidFill>
              </a:rPr>
              <a:t>2.1</a:t>
            </a:r>
            <a:r>
              <a:rPr lang="zh-CN" altLang="en-US" sz="4000" smtClean="0">
                <a:solidFill>
                  <a:srgbClr val="F50941"/>
                </a:solidFill>
              </a:rPr>
              <a:t>尊重差异 欣赏差异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/>
          </p:cNvSpPr>
          <p:nvPr>
            <p:ph idx="1"/>
          </p:nvPr>
        </p:nvSpPr>
        <p:spPr>
          <a:xfrm>
            <a:off x="254000" y="512763"/>
            <a:ext cx="11099800" cy="5664200"/>
          </a:xfrm>
        </p:spPr>
        <p:txBody>
          <a:bodyPr/>
          <a:lstStyle/>
          <a:p>
            <a:r>
              <a:rPr lang="zh-CN" altLang="en-US" smtClean="0"/>
              <a:t>例</a:t>
            </a:r>
            <a:r>
              <a:rPr lang="en-US" altLang="zh-CN" smtClean="0"/>
              <a:t>3</a:t>
            </a:r>
            <a:r>
              <a:rPr lang="zh-CN" altLang="en-US" smtClean="0"/>
              <a:t>、（</a:t>
            </a:r>
            <a:r>
              <a:rPr lang="en-US" altLang="zh-CN" smtClean="0"/>
              <a:t>2018</a:t>
            </a:r>
            <a:r>
              <a:rPr lang="zh-CN" altLang="en-US" smtClean="0"/>
              <a:t>年山东潍坊中考）</a:t>
            </a:r>
            <a:r>
              <a:rPr lang="en-US" altLang="zh-CN" smtClean="0"/>
              <a:t>2018</a:t>
            </a:r>
            <a:r>
              <a:rPr lang="zh-CN" altLang="en-US" smtClean="0"/>
              <a:t>年</a:t>
            </a:r>
            <a:r>
              <a:rPr lang="en-US" altLang="zh-CN" smtClean="0"/>
              <a:t>5</a:t>
            </a:r>
            <a:r>
              <a:rPr lang="zh-CN" altLang="en-US" smtClean="0"/>
              <a:t>月</a:t>
            </a:r>
            <a:r>
              <a:rPr lang="en-US" altLang="zh-CN" smtClean="0"/>
              <a:t>5</a:t>
            </a:r>
            <a:r>
              <a:rPr lang="zh-CN" altLang="en-US" smtClean="0"/>
              <a:t>日，是马克思</a:t>
            </a:r>
            <a:r>
              <a:rPr lang="en-US" altLang="zh-CN" smtClean="0"/>
              <a:t>200</a:t>
            </a:r>
            <a:r>
              <a:rPr lang="zh-CN" altLang="en-US" smtClean="0"/>
              <a:t>年念日，国务新闻办将中国雕塑家吴为山创作的马克思的雕像，赠予德国菜法州特里尔市中心西蒙教堂广场。对此，下列认识正确的是（   ）</a:t>
            </a:r>
          </a:p>
          <a:p>
            <a:r>
              <a:rPr lang="zh-CN" altLang="en-US" smtClean="0"/>
              <a:t>①艺术家创作世界名人雕像就是认同外来文化</a:t>
            </a:r>
          </a:p>
          <a:p>
            <a:r>
              <a:rPr lang="zh-CN" altLang="en-US" smtClean="0"/>
              <a:t>②世界各国的发展都要以马克思主义为指导</a:t>
            </a:r>
          </a:p>
          <a:p>
            <a:r>
              <a:rPr lang="zh-CN" altLang="en-US" smtClean="0"/>
              <a:t>③进一步促进了中德文明的交流互鉴</a:t>
            </a:r>
          </a:p>
          <a:p>
            <a:r>
              <a:rPr lang="zh-CN" altLang="en-US" smtClean="0"/>
              <a:t>④在中德人民之间又架起了座友谊的桥梁</a:t>
            </a:r>
          </a:p>
          <a:p>
            <a:r>
              <a:rPr lang="en-US" altLang="zh-CN" smtClean="0"/>
              <a:t>A</a:t>
            </a:r>
            <a:r>
              <a:rPr lang="zh-CN" altLang="en-US" smtClean="0"/>
              <a:t>．①②    </a:t>
            </a:r>
            <a:r>
              <a:rPr lang="en-US" altLang="zh-CN" smtClean="0"/>
              <a:t>B</a:t>
            </a:r>
            <a:r>
              <a:rPr lang="zh-CN" altLang="en-US" smtClean="0"/>
              <a:t>．①③    </a:t>
            </a:r>
            <a:r>
              <a:rPr lang="en-US" altLang="zh-CN" smtClean="0"/>
              <a:t>C</a:t>
            </a:r>
            <a:r>
              <a:rPr lang="zh-CN" altLang="en-US" smtClean="0"/>
              <a:t>．②④    </a:t>
            </a:r>
            <a:r>
              <a:rPr lang="en-US" altLang="zh-CN" smtClean="0"/>
              <a:t>D</a:t>
            </a:r>
            <a:r>
              <a:rPr lang="zh-CN" altLang="en-US" smtClean="0"/>
              <a:t>．③④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答案解析</a:t>
            </a:r>
          </a:p>
        </p:txBody>
      </p:sp>
      <p:sp>
        <p:nvSpPr>
          <p:cNvPr id="3686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【</a:t>
            </a:r>
            <a:r>
              <a:rPr lang="zh-CN" altLang="en-US" smtClean="0"/>
              <a:t>答案</a:t>
            </a:r>
            <a:r>
              <a:rPr lang="en-US" altLang="zh-CN" smtClean="0"/>
              <a:t>】D</a:t>
            </a:r>
          </a:p>
          <a:p>
            <a:r>
              <a:rPr lang="en-US" altLang="zh-CN" smtClean="0"/>
              <a:t>【</a:t>
            </a:r>
            <a:r>
              <a:rPr lang="zh-CN" altLang="en-US" smtClean="0"/>
              <a:t>解析</a:t>
            </a:r>
            <a:r>
              <a:rPr lang="en-US" altLang="zh-CN" smtClean="0"/>
              <a:t>】</a:t>
            </a:r>
            <a:r>
              <a:rPr lang="zh-CN" altLang="en-US" smtClean="0"/>
              <a:t>本题考查对中外文化交流的认识。题干中中国赠予德国马克思的雕像，进一步促进了中德文明的交流互鉴，在中德人民之间又架起了一座友谊的桥梁，③④符合题意。①观点错误，艺术家创作世界名人雕像有利于加强中外交流，但不是认同所有外来文化；②观点错误，我国的发展是以马克思主义思想为指导的，并不是世界上所有国家都以马克思主义为指导，所以正确答案选</a:t>
            </a:r>
            <a:r>
              <a:rPr lang="en-US" altLang="zh-CN" smtClean="0"/>
              <a:t>D</a:t>
            </a:r>
            <a:r>
              <a:rPr lang="zh-CN" altLang="en-US" smtClean="0"/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sym typeface="+mn-ea"/>
              </a:rPr>
              <a:t>课后训练</a:t>
            </a:r>
            <a:r>
              <a:rPr lang="zh-CN" altLang="en-US" smtClean="0"/>
              <a:t/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788988" y="1169988"/>
            <a:ext cx="10564812" cy="5006975"/>
          </a:xfrm>
        </p:spPr>
        <p:txBody>
          <a:bodyPr/>
          <a:lstStyle/>
          <a:p>
            <a:r>
              <a:rPr lang="en-US" altLang="zh-CN" smtClean="0"/>
              <a:t>1</a:t>
            </a:r>
            <a:r>
              <a:rPr lang="zh-CN" altLang="en-US" smtClean="0"/>
              <a:t>、作为“地球村”的一员，我们需要（      ）</a:t>
            </a:r>
          </a:p>
          <a:p>
            <a:r>
              <a:rPr lang="zh-CN" altLang="en-US" smtClean="0"/>
              <a:t>①加强交流</a:t>
            </a:r>
          </a:p>
          <a:p>
            <a:r>
              <a:rPr lang="zh-CN" altLang="en-US" smtClean="0"/>
              <a:t>②相互尊重</a:t>
            </a:r>
          </a:p>
          <a:p>
            <a:r>
              <a:rPr lang="zh-CN" altLang="en-US" smtClean="0"/>
              <a:t>③求同存异</a:t>
            </a:r>
          </a:p>
          <a:p>
            <a:r>
              <a:rPr lang="zh-CN" altLang="en-US" smtClean="0"/>
              <a:t>④多一点儿包容、少一点儿排斥</a:t>
            </a:r>
          </a:p>
          <a:p>
            <a:r>
              <a:rPr lang="en-US" altLang="zh-CN" smtClean="0"/>
              <a:t>A.②③④  B.②③  C.①②③④  D.②④</a:t>
            </a:r>
            <a:endParaRPr lang="zh-CN" altLang="en-US" smtClean="0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5934075" y="1089025"/>
            <a:ext cx="91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50941"/>
                </a:solidFill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2</a:t>
            </a:r>
            <a:r>
              <a:rPr lang="zh-CN" altLang="en-US" smtClean="0"/>
              <a:t>、目前，有</a:t>
            </a:r>
            <a:r>
              <a:rPr lang="en-US" altLang="zh-CN" smtClean="0"/>
              <a:t>6809</a:t>
            </a:r>
            <a:r>
              <a:rPr lang="zh-CN" altLang="en-US" smtClean="0"/>
              <a:t>种语言在世界上使用。各国、各民族使用的语言不同，说明（       ）</a:t>
            </a:r>
          </a:p>
          <a:p>
            <a:r>
              <a:rPr lang="en-US" altLang="zh-CN" smtClean="0"/>
              <a:t>A.</a:t>
            </a:r>
            <a:r>
              <a:rPr lang="zh-CN" altLang="en-US" smtClean="0"/>
              <a:t>中华民族的文化是世界上最优秀的文化</a:t>
            </a:r>
          </a:p>
          <a:p>
            <a:r>
              <a:rPr lang="en-US" altLang="zh-CN" smtClean="0"/>
              <a:t>B.</a:t>
            </a:r>
            <a:r>
              <a:rPr lang="zh-CN" altLang="en-US" smtClean="0"/>
              <a:t>世界文化多姿多彩才美丽</a:t>
            </a:r>
          </a:p>
          <a:p>
            <a:r>
              <a:rPr lang="en-US" altLang="zh-CN" smtClean="0"/>
              <a:t>C.</a:t>
            </a:r>
            <a:r>
              <a:rPr lang="zh-CN" altLang="en-US" smtClean="0"/>
              <a:t>传统文化只有精华，没有糟粕</a:t>
            </a:r>
          </a:p>
          <a:p>
            <a:r>
              <a:rPr lang="en-US" altLang="zh-CN" smtClean="0"/>
              <a:t>D.</a:t>
            </a:r>
            <a:r>
              <a:rPr lang="zh-CN" altLang="en-US" smtClean="0"/>
              <a:t>世界文化呈现相互排斥、多元发展局面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5228998" y="1964871"/>
            <a:ext cx="91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50941"/>
                </a:solidFill>
              </a:rPr>
              <a:t>B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/>
          </p:cNvSpPr>
          <p:nvPr>
            <p:ph idx="1"/>
          </p:nvPr>
        </p:nvSpPr>
        <p:spPr>
          <a:xfrm>
            <a:off x="609600" y="366486"/>
            <a:ext cx="10972800" cy="452596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dirty="0" smtClean="0"/>
              <a:t>3</a:t>
            </a:r>
            <a:r>
              <a:rPr lang="zh-CN" altLang="en-US" dirty="0" smtClean="0"/>
              <a:t>、说到中国，人们会想到长城；说到埃及，人们会想到金字塔；说到法国，人们会想到埃菲尔铁塔；说到巴西，人们会想到足球、桑巴舞；说到西班牙，人们会想到斗牛等等。这说明（       ）</a:t>
            </a:r>
          </a:p>
          <a:p>
            <a:pPr>
              <a:lnSpc>
                <a:spcPct val="110000"/>
              </a:lnSpc>
            </a:pPr>
            <a:r>
              <a:rPr lang="zh-CN" altLang="en-US" dirty="0" smtClean="0"/>
              <a:t>①不同国家通常有代表自己国家文化的不同标志</a:t>
            </a:r>
          </a:p>
          <a:p>
            <a:pPr>
              <a:lnSpc>
                <a:spcPct val="110000"/>
              </a:lnSpc>
            </a:pPr>
            <a:r>
              <a:rPr lang="zh-CN" altLang="en-US" dirty="0" smtClean="0"/>
              <a:t>②世界文化具有丰富性、多样性等特点</a:t>
            </a:r>
          </a:p>
          <a:p>
            <a:pPr>
              <a:lnSpc>
                <a:spcPct val="110000"/>
              </a:lnSpc>
            </a:pPr>
            <a:r>
              <a:rPr lang="zh-CN" altLang="en-US" dirty="0" smtClean="0"/>
              <a:t>③各国文化存在差异，但各有特色</a:t>
            </a:r>
          </a:p>
          <a:p>
            <a:pPr>
              <a:lnSpc>
                <a:spcPct val="110000"/>
              </a:lnSpc>
            </a:pPr>
            <a:r>
              <a:rPr lang="zh-CN" altLang="en-US" dirty="0" smtClean="0"/>
              <a:t>④不同文化容易在交流和碰撞中产生冲突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A </a:t>
            </a:r>
            <a:r>
              <a:rPr lang="zh-CN" altLang="en-US" dirty="0" smtClean="0"/>
              <a:t>．</a:t>
            </a:r>
            <a:r>
              <a:rPr lang="en-US" altLang="zh-CN" dirty="0" smtClean="0"/>
              <a:t> ①②③    B</a:t>
            </a:r>
            <a:r>
              <a:rPr lang="zh-CN" altLang="en-US" dirty="0" smtClean="0"/>
              <a:t>．①②③④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C</a:t>
            </a:r>
            <a:r>
              <a:rPr lang="zh-CN" altLang="en-US" dirty="0" smtClean="0"/>
              <a:t>．①②④    </a:t>
            </a:r>
            <a:r>
              <a:rPr lang="en-US" altLang="zh-CN" dirty="0" smtClean="0"/>
              <a:t>D</a:t>
            </a:r>
            <a:r>
              <a:rPr lang="zh-CN" altLang="en-US" dirty="0" smtClean="0"/>
              <a:t>．②③④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6069013" y="2062163"/>
            <a:ext cx="91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50941"/>
                </a:solidFill>
              </a:rPr>
              <a:t>A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/>
          </p:cNvSpPr>
          <p:nvPr>
            <p:ph idx="1"/>
          </p:nvPr>
        </p:nvSpPr>
        <p:spPr>
          <a:xfrm>
            <a:off x="914400" y="584201"/>
            <a:ext cx="10972800" cy="4525963"/>
          </a:xfrm>
        </p:spPr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、有一个意大利留学生看见她的中国同学穿得很漂亮，连连称赞，可是中国同学回答说：“哪里，哪里，随便穿穿！”这让意大利同学很困惑，衣服明明很漂亮啊！这一事例说明（        ）</a:t>
            </a:r>
          </a:p>
          <a:p>
            <a:r>
              <a:rPr lang="en-US" altLang="zh-CN" dirty="0" smtClean="0"/>
              <a:t>A.</a:t>
            </a:r>
            <a:r>
              <a:rPr lang="zh-CN" altLang="en-US" dirty="0" smtClean="0"/>
              <a:t>中国同学很虚伪</a:t>
            </a:r>
          </a:p>
          <a:p>
            <a:r>
              <a:rPr lang="en-US" altLang="zh-CN" dirty="0" smtClean="0"/>
              <a:t>B.</a:t>
            </a:r>
            <a:r>
              <a:rPr lang="zh-CN" altLang="en-US" dirty="0" smtClean="0"/>
              <a:t>意大利同学没有审美观</a:t>
            </a:r>
          </a:p>
          <a:p>
            <a:r>
              <a:rPr lang="en-US" altLang="zh-CN" dirty="0" smtClean="0"/>
              <a:t>C.</a:t>
            </a:r>
            <a:r>
              <a:rPr lang="zh-CN" altLang="en-US" dirty="0" smtClean="0"/>
              <a:t>中国同学没听懂意大利同学的话</a:t>
            </a:r>
          </a:p>
          <a:p>
            <a:r>
              <a:rPr lang="en-US" altLang="zh-CN" dirty="0" smtClean="0"/>
              <a:t>D.</a:t>
            </a:r>
            <a:r>
              <a:rPr lang="zh-CN" altLang="en-US" dirty="0" smtClean="0"/>
              <a:t>生活在不同文化背景中的人，会有不同的待人处世的方式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5116513" y="2179638"/>
            <a:ext cx="91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50941"/>
                </a:solidFill>
              </a:rPr>
              <a:t>D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/>
          </p:cNvSpPr>
          <p:nvPr>
            <p:ph idx="1"/>
          </p:nvPr>
        </p:nvSpPr>
        <p:spPr>
          <a:xfrm>
            <a:off x="838200" y="1212850"/>
            <a:ext cx="10963275" cy="4964113"/>
          </a:xfrm>
        </p:spPr>
        <p:txBody>
          <a:bodyPr/>
          <a:lstStyle/>
          <a:p>
            <a:r>
              <a:rPr lang="en-US" altLang="zh-CN" smtClean="0"/>
              <a:t>5</a:t>
            </a:r>
            <a:r>
              <a:rPr lang="zh-CN" altLang="en-US" smtClean="0"/>
              <a:t>、</a:t>
            </a:r>
            <a:r>
              <a:rPr lang="en-US" altLang="zh-CN" smtClean="0"/>
              <a:t>Rose</a:t>
            </a:r>
            <a:r>
              <a:rPr lang="zh-CN" altLang="en-US" smtClean="0"/>
              <a:t>是刚刚转进高丽班的美国同学，一段时间后两人便交往起来。但每次外出吃饭，</a:t>
            </a:r>
            <a:r>
              <a:rPr lang="en-US" altLang="zh-CN" smtClean="0"/>
              <a:t>Rose</a:t>
            </a:r>
            <a:r>
              <a:rPr lang="zh-CN" altLang="en-US" smtClean="0"/>
              <a:t>总是提出要“</a:t>
            </a:r>
            <a:r>
              <a:rPr lang="en-US" altLang="zh-CN" smtClean="0"/>
              <a:t>AA”</a:t>
            </a:r>
            <a:r>
              <a:rPr lang="zh-CN" altLang="en-US" smtClean="0"/>
              <a:t>制付费。高丽对此的看法正确的有（      ）</a:t>
            </a:r>
          </a:p>
          <a:p>
            <a:r>
              <a:rPr lang="en-US" altLang="zh-CN" smtClean="0"/>
              <a:t>A.</a:t>
            </a:r>
            <a:r>
              <a:rPr lang="zh-CN" altLang="en-US" smtClean="0"/>
              <a:t>不可以理解。这是美国的生活方式特殊</a:t>
            </a:r>
          </a:p>
          <a:p>
            <a:r>
              <a:rPr lang="en-US" altLang="zh-CN" smtClean="0"/>
              <a:t>B.</a:t>
            </a:r>
            <a:r>
              <a:rPr lang="zh-CN" altLang="en-US" smtClean="0"/>
              <a:t>不可理解。</a:t>
            </a:r>
            <a:r>
              <a:rPr lang="en-US" altLang="zh-CN" smtClean="0"/>
              <a:t>Rose</a:t>
            </a:r>
            <a:r>
              <a:rPr lang="zh-CN" altLang="en-US" smtClean="0"/>
              <a:t>太小气了，真不够意思</a:t>
            </a:r>
          </a:p>
          <a:p>
            <a:r>
              <a:rPr lang="en-US" altLang="zh-CN" smtClean="0"/>
              <a:t>C.</a:t>
            </a:r>
            <a:r>
              <a:rPr lang="zh-CN" altLang="en-US" smtClean="0"/>
              <a:t>可以理解。这是由两国间的文化差异造成的</a:t>
            </a:r>
          </a:p>
          <a:p>
            <a:r>
              <a:rPr lang="en-US" altLang="zh-CN" smtClean="0"/>
              <a:t>D.</a:t>
            </a:r>
            <a:r>
              <a:rPr lang="zh-CN" altLang="en-US" smtClean="0"/>
              <a:t>不可理解。</a:t>
            </a:r>
            <a:r>
              <a:rPr lang="en-US" altLang="zh-CN" smtClean="0"/>
              <a:t>Rose</a:t>
            </a:r>
            <a:r>
              <a:rPr lang="zh-CN" altLang="en-US" smtClean="0"/>
              <a:t>与别人交往不真诚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7515679" y="2141538"/>
            <a:ext cx="91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50941"/>
                </a:solidFill>
              </a:rPr>
              <a:t>C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/>
          </p:cNvSpPr>
          <p:nvPr>
            <p:ph idx="1"/>
          </p:nvPr>
        </p:nvSpPr>
        <p:spPr>
          <a:xfrm>
            <a:off x="293688" y="377825"/>
            <a:ext cx="11644312" cy="6480175"/>
          </a:xfrm>
        </p:spPr>
        <p:txBody>
          <a:bodyPr/>
          <a:lstStyle/>
          <a:p>
            <a:r>
              <a:rPr lang="en-US" altLang="zh-CN" smtClean="0"/>
              <a:t>6</a:t>
            </a:r>
            <a:r>
              <a:rPr lang="zh-CN" altLang="en-US" smtClean="0"/>
              <a:t>、许渊冲先生从事中外文学翻译工作</a:t>
            </a:r>
            <a:r>
              <a:rPr lang="en-US" altLang="zh-CN" smtClean="0"/>
              <a:t>70</a:t>
            </a:r>
            <a:r>
              <a:rPr lang="zh-CN" altLang="en-US" smtClean="0"/>
              <a:t>多年，笔耕不辍。他说：“我们中国人，就应该自信，应该有点狂的精神。五千年的文化，是智慧的传承，是精神的传递。”</a:t>
            </a:r>
          </a:p>
          <a:p>
            <a:r>
              <a:rPr lang="zh-CN" altLang="en-US" smtClean="0"/>
              <a:t>许渊冲从事文学翻译超过</a:t>
            </a:r>
            <a:r>
              <a:rPr lang="en-US" altLang="zh-CN" smtClean="0"/>
              <a:t>60</a:t>
            </a:r>
            <a:r>
              <a:rPr lang="zh-CN" altLang="en-US" smtClean="0"/>
              <a:t>年，译作涵盖中、英、法等语种，</a:t>
            </a:r>
            <a:r>
              <a:rPr lang="en-US" altLang="zh-CN" smtClean="0"/>
              <a:t>《</a:t>
            </a:r>
            <a:r>
              <a:rPr lang="zh-CN" altLang="en-US" smtClean="0"/>
              <a:t>诗经</a:t>
            </a:r>
            <a:r>
              <a:rPr lang="en-US" altLang="zh-CN" smtClean="0"/>
              <a:t>》《</a:t>
            </a:r>
            <a:r>
              <a:rPr lang="zh-CN" altLang="en-US" smtClean="0"/>
              <a:t>李白诗选</a:t>
            </a:r>
            <a:r>
              <a:rPr lang="en-US" altLang="zh-CN" smtClean="0"/>
              <a:t>》《</a:t>
            </a:r>
            <a:r>
              <a:rPr lang="zh-CN" altLang="en-US" smtClean="0"/>
              <a:t>红与黑</a:t>
            </a:r>
            <a:r>
              <a:rPr lang="en-US" altLang="zh-CN" smtClean="0"/>
              <a:t>》</a:t>
            </a:r>
            <a:r>
              <a:rPr lang="zh-CN" altLang="en-US" smtClean="0"/>
              <a:t>等中外名著都是经他的翻译后才得以流传国外或引进国内的。他说；“把一个国家创造的美转化为全世界的美，这是全世界最大的乐趣。”</a:t>
            </a:r>
          </a:p>
          <a:p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）从文化的角度说明许渊冲先生翻译成就的重要意义。</a:t>
            </a:r>
          </a:p>
          <a:p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）我们青少年应如何适应当今世界文化多样化的局面？</a:t>
            </a:r>
          </a:p>
        </p:txBody>
      </p:sp>
      <p:pic>
        <p:nvPicPr>
          <p:cNvPr id="41989" name="Picture 5" descr="t010a03c2c1d86d58d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86750" y="2827338"/>
            <a:ext cx="3438525" cy="2286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</a:t>
            </a:r>
          </a:p>
        </p:txBody>
      </p:sp>
      <p:sp>
        <p:nvSpPr>
          <p:cNvPr id="4301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6.</a:t>
            </a: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将国外先进文化引进来，有利于我们更好地了解世界，学习、借鉴人类优秀的文明成果，促进我国文化的发展；把中国文化介绍到国外，有利于世界了解中国，扩大中国文化的影响力，提高中国的国际影响力；搭建起文化交流的桥梁，促进中外文化交流。</a:t>
            </a:r>
          </a:p>
          <a:p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）珍爱自己的精神家园，传承中华优秀传统文化，增强文化自信；尊重不同国家和民族的文化，客观、平等地对待不同文化，善于学习其他文化的优点和长处。</a:t>
            </a:r>
          </a:p>
          <a:p>
            <a:endParaRPr lang="en-US" altLang="zh-CN" smtClean="0"/>
          </a:p>
          <a:p>
            <a:endParaRPr lang="zh-CN" altLang="en-US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052763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课前预习</a:t>
            </a:r>
            <a:endParaRPr lang="en-US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3314" name="Text Box 17"/>
          <p:cNvSpPr txBox="1">
            <a:spLocks noChangeArrowheads="1"/>
          </p:cNvSpPr>
          <p:nvPr/>
        </p:nvSpPr>
        <p:spPr bwMode="auto">
          <a:xfrm>
            <a:off x="5437188" y="4171950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典例精析</a:t>
            </a:r>
          </a:p>
        </p:txBody>
      </p:sp>
      <p:sp>
        <p:nvSpPr>
          <p:cNvPr id="13315" name="Text Box 17"/>
          <p:cNvSpPr txBox="1">
            <a:spLocks noChangeArrowheads="1"/>
          </p:cNvSpPr>
          <p:nvPr/>
        </p:nvSpPr>
        <p:spPr bwMode="auto">
          <a:xfrm>
            <a:off x="5437188" y="4533900"/>
            <a:ext cx="1317625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课后训练</a:t>
            </a:r>
            <a:endParaRPr lang="en-US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3316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65747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学习目标</a:t>
            </a:r>
          </a:p>
        </p:txBody>
      </p:sp>
      <p:sp>
        <p:nvSpPr>
          <p:cNvPr id="13317" name="矩形 1"/>
          <p:cNvSpPr>
            <a:spLocks noChangeArrowheads="1"/>
          </p:cNvSpPr>
          <p:nvPr/>
        </p:nvSpPr>
        <p:spPr bwMode="auto">
          <a:xfrm>
            <a:off x="4935538" y="1651000"/>
            <a:ext cx="660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ea typeface="黑体" pitchFamily="2" charset="-122"/>
              </a:rPr>
              <a:t>目录</a:t>
            </a:r>
          </a:p>
        </p:txBody>
      </p:sp>
      <p:sp>
        <p:nvSpPr>
          <p:cNvPr id="13318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811588"/>
            <a:ext cx="1301750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知识结构</a:t>
            </a:r>
          </a:p>
        </p:txBody>
      </p:sp>
      <p:sp>
        <p:nvSpPr>
          <p:cNvPr id="13319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259013"/>
            <a:ext cx="1333500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情境导入</a:t>
            </a:r>
          </a:p>
        </p:txBody>
      </p:sp>
      <p:sp>
        <p:nvSpPr>
          <p:cNvPr id="13320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41312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疑难解答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sym typeface="黑体" pitchFamily="2" charset="-122"/>
              </a:rPr>
              <a:t>情境导入</a:t>
            </a:r>
            <a:r>
              <a:rPr lang="zh-CN" altLang="en-US" smtClean="0">
                <a:sym typeface="+mn-ea"/>
              </a:rPr>
              <a:t/>
            </a:r>
            <a:br>
              <a:rPr lang="zh-CN" altLang="en-US" smtClean="0">
                <a:sym typeface="+mn-ea"/>
              </a:rPr>
            </a:br>
            <a:endParaRPr lang="zh-CN" altLang="en-US" smtClean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352425" y="1117600"/>
            <a:ext cx="11001375" cy="5059363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FF"/>
                </a:solidFill>
              </a:rPr>
              <a:t>杰克是一个刚到中国不久的美国留学生。一天中午，他在校园里散步，碰到了这样一件事</a:t>
            </a:r>
            <a:r>
              <a:rPr lang="en-US" altLang="zh-CN" b="1" smtClean="0">
                <a:solidFill>
                  <a:srgbClr val="0000FF"/>
                </a:solidFill>
              </a:rPr>
              <a:t>……</a:t>
            </a:r>
            <a:r>
              <a:rPr lang="zh-CN" altLang="en-US" b="1" smtClean="0">
                <a:solidFill>
                  <a:srgbClr val="0000FF"/>
                </a:solidFill>
              </a:rPr>
              <a:t>迎面走来一位中国同学，向他问候道“你吃过饭了吗？”杰克一笑而过。又碰到一位中国同学，又问他，“你吃饭了吗？”杰克有些疑惑，继续散步。再碰到一位中国同学，还是问他，“你吃饭了没？”这时杰克用结结巴巴的汉语生气地回答：“你们为什么老问我吃饭了没有？我有钱吃饭！”</a:t>
            </a:r>
          </a:p>
          <a:p>
            <a:pPr eaLnBrk="1" hangingPunct="1"/>
            <a:r>
              <a:rPr lang="zh-CN" altLang="en-US" b="1" smtClean="0">
                <a:solidFill>
                  <a:srgbClr val="0000FF"/>
                </a:solidFill>
              </a:rPr>
              <a:t>这给你什么启示？</a:t>
            </a:r>
          </a:p>
        </p:txBody>
      </p:sp>
      <p:pic>
        <p:nvPicPr>
          <p:cNvPr id="14339" name="Picture 11" descr="200410081505232ce2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84963" y="3494088"/>
            <a:ext cx="3794125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sym typeface="黑体" pitchFamily="2" charset="-122"/>
              </a:rPr>
              <a:t>学习目标</a:t>
            </a:r>
            <a:br>
              <a:rPr lang="zh-CN" altLang="en-US" smtClean="0">
                <a:sym typeface="黑体" pitchFamily="2" charset="-122"/>
              </a:rPr>
            </a:br>
            <a:endParaRPr lang="zh-CN" altLang="en-US" smtClean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</a:t>
            </a:r>
            <a:r>
              <a:rPr lang="zh-CN" altLang="en-US" smtClean="0"/>
              <a:t>、知道世界不同国家、不同民族的文化是有差异的，也各有特点。</a:t>
            </a:r>
          </a:p>
          <a:p>
            <a:pPr eaLnBrk="1" hangingPunct="1"/>
            <a:r>
              <a:rPr lang="en-US" altLang="zh-CN" smtClean="0"/>
              <a:t>2</a:t>
            </a:r>
            <a:r>
              <a:rPr lang="zh-CN" altLang="en-US" smtClean="0"/>
              <a:t>、学会正确对待世界不同的文化，学会尊重、包容，学会交流。</a:t>
            </a:r>
          </a:p>
          <a:p>
            <a:pPr eaLnBrk="1" hangingPunct="1"/>
            <a:r>
              <a:rPr lang="en-US" altLang="zh-CN" smtClean="0"/>
              <a:t>3</a:t>
            </a:r>
            <a:r>
              <a:rPr lang="zh-CN" altLang="en-US" smtClean="0"/>
              <a:t>、学会欣赏差异之美，学会尊重世界文明多样性。</a:t>
            </a:r>
          </a:p>
          <a:p>
            <a:pPr eaLnBrk="1" hangingPunct="1"/>
            <a:r>
              <a:rPr lang="en-US" altLang="zh-CN" smtClean="0"/>
              <a:t>4</a:t>
            </a:r>
            <a:r>
              <a:rPr lang="zh-CN" altLang="en-US" smtClean="0"/>
              <a:t>、尊重差异就是要接纳他人的不同，并通过良好的沟通与交流来达到相互理解。  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28711"/>
                </a:solidFill>
                <a:cs typeface="+mn-ea"/>
                <a:sym typeface="黑体" panose="02010609060101010101" pitchFamily="2" charset="-122"/>
              </a:rPr>
              <a:t>课前预习</a:t>
            </a:r>
            <a:r>
              <a:rPr lang="zh-CN" altLang="en-US" dirty="0">
                <a:cs typeface="+mn-ea"/>
                <a:sym typeface="黑体" panose="02010609060101010101" pitchFamily="2" charset="-122"/>
              </a:rPr>
              <a:t/>
            </a:r>
            <a:br>
              <a:rPr lang="zh-CN" altLang="en-US" dirty="0">
                <a:cs typeface="+mn-ea"/>
                <a:sym typeface="黑体" panose="02010609060101010101" pitchFamily="2" charset="-122"/>
              </a:rPr>
            </a:br>
            <a:endParaRPr lang="zh-CN" altLang="en-US"/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>
          <a:xfrm>
            <a:off x="641350" y="1254125"/>
            <a:ext cx="10712450" cy="4922838"/>
          </a:xfrm>
        </p:spPr>
        <p:txBody>
          <a:bodyPr/>
          <a:lstStyle/>
          <a:p>
            <a:pPr eaLnBrk="1" hangingPunct="1"/>
            <a:r>
              <a:rPr lang="en-US" altLang="zh-CN" smtClean="0"/>
              <a:t>1</a:t>
            </a:r>
            <a:r>
              <a:rPr lang="zh-CN" altLang="en-US" smtClean="0"/>
              <a:t>、每个国家和民族都有自己</a:t>
            </a:r>
            <a:r>
              <a:rPr lang="en-US" altLang="zh-CN" smtClean="0"/>
              <a:t>_____</a:t>
            </a:r>
            <a:r>
              <a:rPr lang="zh-CN" altLang="en-US" smtClean="0"/>
              <a:t>的生活习惯和风俗文化。许多习惯和文化</a:t>
            </a:r>
            <a:r>
              <a:rPr lang="en-US" altLang="zh-CN" smtClean="0"/>
              <a:t>______</a:t>
            </a:r>
            <a:r>
              <a:rPr lang="zh-CN" altLang="en-US" smtClean="0"/>
              <a:t>，甚至</a:t>
            </a:r>
            <a:r>
              <a:rPr lang="en-US" altLang="zh-CN" smtClean="0"/>
              <a:t>______</a:t>
            </a:r>
            <a:r>
              <a:rPr lang="zh-CN" altLang="en-US" smtClean="0"/>
              <a:t>。</a:t>
            </a:r>
          </a:p>
          <a:p>
            <a:pPr eaLnBrk="1" hangingPunct="1"/>
            <a:r>
              <a:rPr lang="en-US" altLang="zh-CN" smtClean="0"/>
              <a:t>2</a:t>
            </a:r>
            <a:r>
              <a:rPr lang="zh-CN" altLang="en-US" smtClean="0"/>
              <a:t>、在不同的国家，人们见面打招呼的</a:t>
            </a:r>
            <a:r>
              <a:rPr lang="en-US" altLang="zh-CN" smtClean="0"/>
              <a:t>_____</a:t>
            </a:r>
            <a:r>
              <a:rPr lang="zh-CN" altLang="en-US" smtClean="0"/>
              <a:t>也是不一样的，有些国家的礼仪</a:t>
            </a:r>
            <a:r>
              <a:rPr lang="en-US" altLang="zh-CN" smtClean="0"/>
              <a:t>_____</a:t>
            </a:r>
            <a:r>
              <a:rPr lang="zh-CN" altLang="en-US" smtClean="0"/>
              <a:t>，有些国家的礼仪则</a:t>
            </a:r>
            <a:r>
              <a:rPr lang="en-US" altLang="zh-CN" smtClean="0"/>
              <a:t>_____</a:t>
            </a:r>
            <a:r>
              <a:rPr lang="zh-CN" altLang="en-US" smtClean="0"/>
              <a:t>。</a:t>
            </a:r>
          </a:p>
          <a:p>
            <a:pPr eaLnBrk="1" hangingPunct="1"/>
            <a:r>
              <a:rPr lang="en-US" altLang="zh-CN" smtClean="0"/>
              <a:t>3</a:t>
            </a:r>
            <a:r>
              <a:rPr lang="zh-CN" altLang="en-US" smtClean="0"/>
              <a:t>、在“地球村”中，国际交往变得越来越</a:t>
            </a:r>
            <a:r>
              <a:rPr lang="en-US" altLang="zh-CN" smtClean="0"/>
              <a:t>_____</a:t>
            </a:r>
            <a:r>
              <a:rPr lang="zh-CN" altLang="en-US" smtClean="0"/>
              <a:t>，不同的生活习惯、不同的价值观念常常会发生近距离</a:t>
            </a:r>
            <a:r>
              <a:rPr lang="en-US" altLang="zh-CN" smtClean="0"/>
              <a:t>______</a:t>
            </a:r>
            <a:r>
              <a:rPr lang="zh-CN" altLang="en-US" smtClean="0"/>
              <a:t>。如果彼此之间互不了解，或不尊重他人的文化习俗，将会带来许多尴尬、甚至</a:t>
            </a:r>
            <a:r>
              <a:rPr lang="en-US" altLang="zh-CN" smtClean="0"/>
              <a:t>_______</a:t>
            </a:r>
            <a:r>
              <a:rPr lang="zh-CN" altLang="en-US" smtClean="0"/>
              <a:t>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/>
          </p:cNvSpPr>
          <p:nvPr>
            <p:ph idx="1"/>
          </p:nvPr>
        </p:nvSpPr>
        <p:spPr>
          <a:xfrm>
            <a:off x="430213" y="571500"/>
            <a:ext cx="10923587" cy="5605463"/>
          </a:xfrm>
        </p:spPr>
        <p:txBody>
          <a:bodyPr/>
          <a:lstStyle/>
          <a:p>
            <a:pPr eaLnBrk="1" hangingPunct="1"/>
            <a:r>
              <a:rPr lang="en-US" altLang="zh-CN" smtClean="0"/>
              <a:t>4</a:t>
            </a:r>
            <a:r>
              <a:rPr lang="zh-CN" altLang="en-US" smtClean="0"/>
              <a:t>、生活在不同文化背景下的人，生活习惯、文化习俗、思维方式等会有</a:t>
            </a:r>
            <a:r>
              <a:rPr lang="en-US" altLang="zh-CN" smtClean="0"/>
              <a:t>______</a:t>
            </a:r>
            <a:r>
              <a:rPr lang="zh-CN" altLang="en-US" smtClean="0"/>
              <a:t>。尊重差异就是要</a:t>
            </a:r>
            <a:r>
              <a:rPr lang="en-US" altLang="zh-CN" smtClean="0"/>
              <a:t>______</a:t>
            </a:r>
            <a:r>
              <a:rPr lang="zh-CN" altLang="en-US" smtClean="0"/>
              <a:t>他人的不同，并通过良好的沟通与交流来达到</a:t>
            </a:r>
            <a:r>
              <a:rPr lang="en-US" altLang="zh-CN" smtClean="0"/>
              <a:t>_____</a:t>
            </a:r>
            <a:r>
              <a:rPr lang="zh-CN" altLang="en-US" smtClean="0"/>
              <a:t>。</a:t>
            </a:r>
            <a:endParaRPr lang="zh-CN" altLang="en-US" b="1" smtClean="0"/>
          </a:p>
          <a:p>
            <a:pPr eaLnBrk="1" hangingPunct="1"/>
            <a:r>
              <a:rPr lang="en-US" altLang="zh-CN" smtClean="0"/>
              <a:t>5</a:t>
            </a:r>
            <a:r>
              <a:rPr lang="zh-CN" altLang="en-US" smtClean="0"/>
              <a:t>、美是丰富的，也是</a:t>
            </a:r>
            <a:r>
              <a:rPr lang="en-US" altLang="zh-CN" smtClean="0"/>
              <a:t>_____</a:t>
            </a:r>
            <a:r>
              <a:rPr lang="zh-CN" altLang="en-US" smtClean="0"/>
              <a:t>的。正因为</a:t>
            </a:r>
            <a:r>
              <a:rPr lang="en-US" altLang="zh-CN" smtClean="0"/>
              <a:t>_____</a:t>
            </a:r>
            <a:r>
              <a:rPr lang="zh-CN" altLang="en-US" smtClean="0"/>
              <a:t>，“地球村”的生活才如此</a:t>
            </a:r>
            <a:r>
              <a:rPr lang="en-US" altLang="zh-CN" smtClean="0"/>
              <a:t>______</a:t>
            </a:r>
            <a:r>
              <a:rPr lang="zh-CN" altLang="en-US" smtClean="0"/>
              <a:t>。</a:t>
            </a:r>
          </a:p>
          <a:p>
            <a:pPr eaLnBrk="1" hangingPunct="1"/>
            <a:r>
              <a:rPr lang="en-US" altLang="zh-CN" smtClean="0"/>
              <a:t>6</a:t>
            </a:r>
            <a:r>
              <a:rPr lang="zh-CN" altLang="en-US" smtClean="0"/>
              <a:t>、形形色色、林林总总的</a:t>
            </a:r>
            <a:r>
              <a:rPr lang="en-US" altLang="zh-CN" smtClean="0"/>
              <a:t>_____</a:t>
            </a:r>
            <a:r>
              <a:rPr lang="zh-CN" altLang="en-US" smtClean="0"/>
              <a:t>，把世界装扮成一个百花盛开的“大花园”。在“地球村”里，我们要有一双欣赏差异之美的眼睛。要尊重世界</a:t>
            </a:r>
            <a:r>
              <a:rPr lang="en-US" altLang="zh-CN" smtClean="0"/>
              <a:t>_______</a:t>
            </a:r>
            <a:r>
              <a:rPr lang="zh-CN" altLang="en-US" smtClean="0"/>
              <a:t>，以</a:t>
            </a:r>
            <a:r>
              <a:rPr lang="en-US" altLang="zh-CN" smtClean="0"/>
              <a:t>_______</a:t>
            </a:r>
            <a:r>
              <a:rPr lang="zh-CN" altLang="en-US" smtClean="0"/>
              <a:t>超越文明隔阂，以文明互鉴超越文明冲突，以</a:t>
            </a:r>
            <a:r>
              <a:rPr lang="en-US" altLang="zh-CN" smtClean="0"/>
              <a:t>______</a:t>
            </a:r>
            <a:r>
              <a:rPr lang="zh-CN" altLang="en-US" smtClean="0"/>
              <a:t>超越文明优越。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答案</a:t>
            </a:r>
          </a:p>
        </p:txBody>
      </p:sp>
      <p:sp>
        <p:nvSpPr>
          <p:cNvPr id="18434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olidFill>
                  <a:srgbClr val="F50941"/>
                </a:solidFill>
              </a:rPr>
              <a:t>1.</a:t>
            </a:r>
            <a:r>
              <a:rPr lang="zh-CN" altLang="en-US" smtClean="0">
                <a:solidFill>
                  <a:srgbClr val="F50941"/>
                </a:solidFill>
              </a:rPr>
              <a:t>独特 迥然不同 截然相反</a:t>
            </a:r>
          </a:p>
          <a:p>
            <a:pPr eaLnBrk="1" hangingPunct="1"/>
            <a:r>
              <a:rPr lang="en-US" altLang="zh-CN" smtClean="0">
                <a:solidFill>
                  <a:srgbClr val="F50941"/>
                </a:solidFill>
              </a:rPr>
              <a:t>2.</a:t>
            </a:r>
            <a:r>
              <a:rPr lang="zh-CN" altLang="en-US" smtClean="0">
                <a:solidFill>
                  <a:srgbClr val="F50941"/>
                </a:solidFill>
              </a:rPr>
              <a:t>礼仪 很亲密 很庄重</a:t>
            </a:r>
          </a:p>
          <a:p>
            <a:pPr eaLnBrk="1" hangingPunct="1"/>
            <a:r>
              <a:rPr lang="en-US" altLang="zh-CN" smtClean="0">
                <a:solidFill>
                  <a:srgbClr val="F50941"/>
                </a:solidFill>
              </a:rPr>
              <a:t>3.</a:t>
            </a:r>
            <a:r>
              <a:rPr lang="zh-CN" altLang="en-US" smtClean="0">
                <a:solidFill>
                  <a:srgbClr val="F50941"/>
                </a:solidFill>
              </a:rPr>
              <a:t>频繁 碰撞 引起矛盾</a:t>
            </a:r>
          </a:p>
          <a:p>
            <a:pPr eaLnBrk="1" hangingPunct="1"/>
            <a:r>
              <a:rPr lang="en-US" altLang="zh-CN" smtClean="0">
                <a:solidFill>
                  <a:srgbClr val="F50941"/>
                </a:solidFill>
              </a:rPr>
              <a:t>4.</a:t>
            </a:r>
            <a:r>
              <a:rPr lang="zh-CN" altLang="en-US" smtClean="0">
                <a:solidFill>
                  <a:srgbClr val="F50941"/>
                </a:solidFill>
              </a:rPr>
              <a:t>很多不同 接纳 相互理解 </a:t>
            </a:r>
          </a:p>
          <a:p>
            <a:pPr eaLnBrk="1" hangingPunct="1"/>
            <a:r>
              <a:rPr lang="en-US" altLang="zh-CN" smtClean="0">
                <a:solidFill>
                  <a:srgbClr val="F50941"/>
                </a:solidFill>
              </a:rPr>
              <a:t>5.</a:t>
            </a:r>
            <a:r>
              <a:rPr lang="zh-CN" altLang="en-US" smtClean="0">
                <a:solidFill>
                  <a:srgbClr val="F50941"/>
                </a:solidFill>
              </a:rPr>
              <a:t>多元 差异 丰富多彩</a:t>
            </a:r>
          </a:p>
          <a:p>
            <a:pPr eaLnBrk="1" hangingPunct="1"/>
            <a:r>
              <a:rPr lang="en-US" altLang="zh-CN" smtClean="0">
                <a:solidFill>
                  <a:srgbClr val="F50941"/>
                </a:solidFill>
              </a:rPr>
              <a:t>6.</a:t>
            </a:r>
            <a:r>
              <a:rPr lang="zh-CN" altLang="en-US" smtClean="0">
                <a:solidFill>
                  <a:srgbClr val="F50941"/>
                </a:solidFill>
              </a:rPr>
              <a:t>文化 文明多样性 文明交流 文明共存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sym typeface="宋体" charset="-122"/>
              </a:rPr>
              <a:t>疑难解答</a:t>
            </a:r>
            <a:br>
              <a:rPr lang="zh-CN" altLang="en-US" smtClean="0">
                <a:sym typeface="宋体" charset="-122"/>
              </a:rPr>
            </a:br>
            <a:endParaRPr lang="zh-CN" altLang="en-US" smtClean="0"/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536575" y="1112838"/>
            <a:ext cx="10817225" cy="5064125"/>
          </a:xfrm>
        </p:spPr>
        <p:txBody>
          <a:bodyPr/>
          <a:lstStyle/>
          <a:p>
            <a:pPr eaLnBrk="1" hangingPunct="1"/>
            <a:r>
              <a:rPr lang="zh-CN" altLang="en-US" smtClean="0"/>
              <a:t>面对文化多元化我们应采取的态度是：</a:t>
            </a:r>
          </a:p>
          <a:p>
            <a:pPr eaLnBrk="1" hangingPunct="1"/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）客观、平等。尊重因文化不同而导致的行为方式的差异，善于虚心学习其他文化的优点、长处。（</a:t>
            </a:r>
            <a:r>
              <a:rPr lang="en-US" altLang="zh-CN" smtClean="0"/>
              <a:t>2</a:t>
            </a:r>
            <a:r>
              <a:rPr lang="zh-CN" altLang="en-US" smtClean="0"/>
              <a:t>）保护本民族的文化是我们义不容辞的责任。（</a:t>
            </a:r>
            <a:r>
              <a:rPr lang="en-US" altLang="zh-CN" smtClean="0"/>
              <a:t>3</a:t>
            </a:r>
            <a:r>
              <a:rPr lang="zh-CN" altLang="en-US" smtClean="0"/>
              <a:t>）其他国家和民族的文化，作为世界文明的重要组成部分，对促进人类文明发展作出了巨大贡献，我们也要尊重并加以保护。继承中华优秀传统文化，弘扬中华民族精神，是我们青少年责无旁贷的历史重任。（</a:t>
            </a:r>
            <a:r>
              <a:rPr lang="en-US" altLang="zh-CN" smtClean="0"/>
              <a:t>4</a:t>
            </a:r>
            <a:r>
              <a:rPr lang="zh-CN" altLang="en-US" smtClean="0"/>
              <a:t>）面对文化差异，我们应该保持正常的心态，尊重其他文化，宣传我国的民族文化。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8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8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8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8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8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8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8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8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8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8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8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8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84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81</TotalTime>
  <Words>3539</Words>
  <Application>WPS 演示</Application>
  <PresentationFormat>自定义</PresentationFormat>
  <Paragraphs>118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主题1</vt:lpstr>
      <vt:lpstr>幻灯片 1</vt:lpstr>
      <vt:lpstr>第一单元 中国与世界 第二课 做个好“村民” </vt:lpstr>
      <vt:lpstr>幻灯片 3</vt:lpstr>
      <vt:lpstr>情境导入 </vt:lpstr>
      <vt:lpstr>学习目标 </vt:lpstr>
      <vt:lpstr>课前预习 </vt:lpstr>
      <vt:lpstr>幻灯片 7</vt:lpstr>
      <vt:lpstr>答案</vt:lpstr>
      <vt:lpstr>疑难解答 </vt:lpstr>
      <vt:lpstr>问题探究1、为什么要做到 “尊重差异，和而不同”？</vt:lpstr>
      <vt:lpstr>共同总结</vt:lpstr>
      <vt:lpstr>幻灯片 12</vt:lpstr>
      <vt:lpstr>问题探究2、为什么说文化多姿多彩才美丽？</vt:lpstr>
      <vt:lpstr>共同总结</vt:lpstr>
      <vt:lpstr>知识结构 </vt:lpstr>
      <vt:lpstr>典例精析 </vt:lpstr>
      <vt:lpstr>答案解析</vt:lpstr>
      <vt:lpstr>幻灯片 18</vt:lpstr>
      <vt:lpstr>答案解析</vt:lpstr>
      <vt:lpstr>幻灯片 20</vt:lpstr>
      <vt:lpstr>答案解析</vt:lpstr>
      <vt:lpstr>课后训练 </vt:lpstr>
      <vt:lpstr>幻灯片 23</vt:lpstr>
      <vt:lpstr>幻灯片 24</vt:lpstr>
      <vt:lpstr>幻灯片 25</vt:lpstr>
      <vt:lpstr>幻灯片 26</vt:lpstr>
      <vt:lpstr>幻灯片 27</vt:lpstr>
      <vt:lpstr>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2018-01-02T04:09:00Z</dcterms:created>
  <dcterms:modified xsi:type="dcterms:W3CDTF">2019-02-18T07:04:34Z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