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71" r:id="rId2"/>
    <p:sldId id="256" r:id="rId3"/>
    <p:sldId id="258" r:id="rId4"/>
    <p:sldId id="259" r:id="rId5"/>
    <p:sldId id="260" r:id="rId6"/>
    <p:sldId id="261" r:id="rId7"/>
    <p:sldId id="272" r:id="rId8"/>
    <p:sldId id="268" r:id="rId9"/>
    <p:sldId id="262" r:id="rId10"/>
    <p:sldId id="263" r:id="rId11"/>
    <p:sldId id="273" r:id="rId12"/>
    <p:sldId id="264" r:id="rId13"/>
    <p:sldId id="274" r:id="rId14"/>
    <p:sldId id="275" r:id="rId15"/>
    <p:sldId id="269" r:id="rId16"/>
    <p:sldId id="276" r:id="rId17"/>
    <p:sldId id="265" r:id="rId18"/>
    <p:sldId id="266" r:id="rId19"/>
    <p:sldId id="270" r:id="rId20"/>
    <p:sldId id="277" r:id="rId21"/>
    <p:sldId id="278" r:id="rId22"/>
    <p:sldId id="279" r:id="rId23"/>
    <p:sldId id="280" r:id="rId24"/>
    <p:sldId id="267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微软雅黑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微软雅黑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微软雅黑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微软雅黑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微软雅黑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微软雅黑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微软雅黑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微软雅黑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微软雅黑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C08"/>
    <a:srgbClr val="060B14"/>
    <a:srgbClr val="AF07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6870" autoAdjust="0"/>
  </p:normalViewPr>
  <p:slideViewPr>
    <p:cSldViewPr snapToGrid="0">
      <p:cViewPr>
        <p:scale>
          <a:sx n="75" d="100"/>
          <a:sy n="75" d="100"/>
        </p:scale>
        <p:origin x="-1086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/>
        </p:nvPicPr>
        <p:blipFill>
          <a:blip r:embed="rId2"/>
          <a:srcRect b="-18163"/>
          <a:stretch>
            <a:fillRect/>
          </a:stretch>
        </p:blipFill>
        <p:spPr bwMode="auto">
          <a:xfrm>
            <a:off x="0" y="0"/>
            <a:ext cx="12192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"/>
          <p:cNvSpPr/>
          <p:nvPr/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6" name="等腰三角形 8"/>
          <p:cNvSpPr/>
          <p:nvPr/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7" name="直角三角形 9"/>
          <p:cNvSpPr/>
          <p:nvPr/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8" name="直角三角形 10"/>
          <p:cNvSpPr/>
          <p:nvPr/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62600" y="5038724"/>
            <a:ext cx="6553200" cy="1053581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62600" y="6164370"/>
            <a:ext cx="6553200" cy="50400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992188" y="1270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371F5-7927-4DB8-AAFB-C1376EDBDAC4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2588" y="1270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4588" y="1270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DE5FD-5E25-4EB3-BED1-39F3660606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8"/>
            <a:ext cx="12192000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6" name="等腰三角形 7"/>
          <p:cNvSpPr/>
          <p:nvPr/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7" name="直角三角形 8"/>
          <p:cNvSpPr/>
          <p:nvPr/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8" name="直角三角形 9"/>
          <p:cNvSpPr/>
          <p:nvPr/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24" y="4707467"/>
            <a:ext cx="5153025" cy="1251543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66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6524624" y="6049963"/>
            <a:ext cx="5153025" cy="7928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A957B-89D8-4C1C-B421-8ADB4840B25B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3D4B0-9791-4B21-9CC2-9C5574443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8A101-40F4-4F0A-84E6-4A95EDF44A19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0A6E1-3F48-4E8F-AC40-7FA1F4C13B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59" r:id="rId12"/>
    <p:sldLayoutId id="2147483664" r:id="rId13"/>
    <p:sldLayoutId id="2147483656" r:id="rId14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t0192a60149fd2dfb9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42488" cy="683736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1</a:t>
            </a:r>
            <a:r>
              <a:rPr lang="zh-CN" altLang="en-US" smtClean="0"/>
              <a:t>、为什么要平等对待所有“村民”？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）作为“地球村”的“村民”，我们不仅要尊重不同国家和民族的差异性，还要平等对待每个国家、民族的人民。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）平等是每个国家和民族的基本权利。生活在“地球村”，我们应该平等地对待其他民族和国家的人民，也要捍卫自己的平等权利。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2</a:t>
            </a:r>
            <a:r>
              <a:rPr lang="zh-CN" altLang="en-US" smtClean="0"/>
              <a:t>、如何理解“己所不欲，勿施于人”？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68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“己所不欲，勿施于人”是</a:t>
            </a:r>
            <a:r>
              <a:rPr lang="en-US" altLang="zh-CN" smtClean="0"/>
              <a:t>2500</a:t>
            </a:r>
            <a:r>
              <a:rPr lang="zh-CN" altLang="en-US" smtClean="0"/>
              <a:t>多年前孔子说的一句话，意思就是说，自己不喜欢或做不到的，也不要强加于他人。今天，它也成为“地球村”各国、各民族之间相处的基本准则。</a:t>
            </a:r>
          </a:p>
          <a:p>
            <a:r>
              <a:rPr lang="zh-CN" altLang="en-US" smtClean="0"/>
              <a:t>在国际交往中，我们提倡“己所不欲，勿施于人”的原则，关键在于做到“将心比心，推己及人”。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3</a:t>
            </a:r>
            <a:r>
              <a:rPr lang="zh-CN" altLang="en-US" smtClean="0"/>
              <a:t>、为什么要“村”里的事情大家办？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  <a:p>
            <a:endParaRPr lang="zh-CN" altLang="en-US" sz="48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）“地球村”是我们共同生活的家园，没有哪个国家能够独自应对人类面临的各种挑战，也没有哪个国家能够退回到自我封闭的孤岛。“村”里的问题需要我们相互合作，共同解决。</a:t>
            </a:r>
          </a:p>
          <a:p>
            <a:r>
              <a:rPr lang="zh-CN" altLang="en-US" dirty="0" smtClean="0"/>
              <a:t>在“地球村”里，我们面临着许多共同的问题，比如世界经济增长动能不足，贫富分化日益严重，地区热点问题此起彼伏，恐怖主义、网络安全、重大传染性疾病、气候变化等非传统安全威胁持续蔓延。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）“地球村”中的事是我们共同的事，那么我们该如何来解决这些共同的事情或者问题呢？</a:t>
            </a:r>
          </a:p>
          <a:p>
            <a:r>
              <a:rPr lang="zh-CN" altLang="en-US" smtClean="0"/>
              <a:t>由于联合国和各国的共同努力，各国已经形成了一系列解决共同问题的的公约，在共同处理“地球村”问题方面达成了很多有效的共识。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）我们应该同心协力，构建人类命运共同体，建设持久和平、普遍安全、共同繁荣、开放包容、清洁美丽的世界。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）快乐祥和的家园不仅是“地球村”每一位“村民”的期待，也要靠所有“村民”齐心协力共同营造。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ea typeface="黑体" pitchFamily="2" charset="-122"/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  <a:ea typeface="黑体" pitchFamily="2" charset="-122"/>
              </a:rPr>
              <a:t/>
            </a:r>
            <a:br>
              <a:rPr lang="zh-CN" altLang="zh-CN" smtClean="0">
                <a:solidFill>
                  <a:srgbClr val="B8650A"/>
                </a:solidFill>
                <a:ea typeface="黑体" pitchFamily="2" charset="-122"/>
              </a:rPr>
            </a:br>
            <a:endParaRPr lang="zh-CN" altLang="en-US" smtClean="0"/>
          </a:p>
        </p:txBody>
      </p:sp>
      <p:pic>
        <p:nvPicPr>
          <p:cNvPr id="22532" name="图片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96863" y="2041525"/>
            <a:ext cx="11582400" cy="3276600"/>
          </a:xfr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charset="-122"/>
              </a:rPr>
              <a:t>典例精析</a:t>
            </a:r>
            <a:br>
              <a:rPr lang="zh-CN" altLang="zh-CN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1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年江苏扬州</a:t>
            </a:r>
            <a:r>
              <a:rPr lang="en-US" altLang="zh-CN" smtClean="0"/>
              <a:t>2</a:t>
            </a:r>
            <a:r>
              <a:rPr lang="zh-CN" altLang="en-US" smtClean="0"/>
              <a:t>中考）</a:t>
            </a:r>
            <a:r>
              <a:rPr lang="en-US" altLang="zh-CN" smtClean="0"/>
              <a:t>2018</a:t>
            </a:r>
            <a:r>
              <a:rPr lang="zh-CN" altLang="en-US" smtClean="0"/>
              <a:t>中国。扬州“烟花三月”国际经贸旅游节期间，海内外</a:t>
            </a:r>
            <a:r>
              <a:rPr lang="en-US" altLang="zh-CN" smtClean="0"/>
              <a:t>500</a:t>
            </a:r>
            <a:r>
              <a:rPr lang="zh-CN" altLang="en-US" smtClean="0"/>
              <a:t>多名嘉宾和客商欢聚扬州。对海外嘉宾和客商，我们应该（   ）</a:t>
            </a:r>
          </a:p>
          <a:p>
            <a:r>
              <a:rPr lang="zh-CN" altLang="en-US" smtClean="0"/>
              <a:t>①热情大方  彬彬有礼②平等相待  开放包容</a:t>
            </a:r>
          </a:p>
          <a:p>
            <a:r>
              <a:rPr lang="zh-CN" altLang="en-US" smtClean="0"/>
              <a:t>③谄媚讨好  坑蒙拐骗④相互尊重  相互学习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．①②③    </a:t>
            </a:r>
            <a:r>
              <a:rPr lang="en-US" altLang="zh-CN" smtClean="0"/>
              <a:t>B</a:t>
            </a:r>
            <a:r>
              <a:rPr lang="zh-CN" altLang="en-US" smtClean="0"/>
              <a:t>．②③④    </a:t>
            </a:r>
            <a:r>
              <a:rPr lang="en-US" altLang="zh-CN" smtClean="0"/>
              <a:t>C</a:t>
            </a:r>
            <a:r>
              <a:rPr lang="zh-CN" altLang="en-US" smtClean="0"/>
              <a:t>．①③④    </a:t>
            </a:r>
            <a:r>
              <a:rPr lang="en-US" altLang="zh-CN" smtClean="0"/>
              <a:t>D</a:t>
            </a:r>
            <a:r>
              <a:rPr lang="zh-CN" altLang="en-US" smtClean="0"/>
              <a:t>．①②④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答案</a:t>
            </a:r>
            <a:r>
              <a:rPr lang="en-US" altLang="zh-CN" smtClean="0">
                <a:solidFill>
                  <a:srgbClr val="AE2C08"/>
                </a:solidFill>
              </a:rPr>
              <a:t>】D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解析</a:t>
            </a:r>
            <a:r>
              <a:rPr lang="en-US" altLang="zh-CN" smtClean="0">
                <a:solidFill>
                  <a:srgbClr val="AE2C08"/>
                </a:solidFill>
              </a:rPr>
              <a:t>】</a:t>
            </a:r>
            <a:r>
              <a:rPr lang="zh-CN" altLang="en-US" smtClean="0">
                <a:solidFill>
                  <a:srgbClr val="AE2C08"/>
                </a:solidFill>
              </a:rPr>
              <a:t>对海外嘉宾和客商，我们应该讲文明，有礼貌，热情大方  彬彬有礼，要平等待人，尊重他人，尊重不同的文化习俗，开放包容，要相互尊重，相互学习。①②④说法正确，符合题意。③说法错误，是不良行为，有损我国国家和民族形象。故选</a:t>
            </a:r>
            <a:r>
              <a:rPr lang="en-US" altLang="zh-CN" smtClean="0">
                <a:solidFill>
                  <a:srgbClr val="AE2C08"/>
                </a:solidFill>
              </a:rPr>
              <a:t>D</a:t>
            </a:r>
            <a:r>
              <a:rPr lang="zh-CN" altLang="en-US" smtClean="0">
                <a:solidFill>
                  <a:srgbClr val="AE2C08"/>
                </a:solidFill>
              </a:rPr>
              <a:t>。</a:t>
            </a:r>
            <a:br>
              <a:rPr lang="zh-CN" altLang="en-US" smtClean="0">
                <a:solidFill>
                  <a:srgbClr val="AE2C08"/>
                </a:solidFill>
              </a:rPr>
            </a:b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>
                <a:cs typeface="+mj-cs"/>
              </a:rPr>
              <a:t>第一单元 中国与世界</a:t>
            </a:r>
            <a:br>
              <a:rPr lang="zh-CN" altLang="en-US">
                <a:cs typeface="+mj-cs"/>
              </a:rPr>
            </a:br>
            <a:r>
              <a:rPr lang="zh-CN" altLang="en-US">
                <a:cs typeface="+mj-cs"/>
              </a:rPr>
              <a:t>第二课做个好“村民”</a:t>
            </a:r>
            <a:br>
              <a:rPr lang="zh-CN" altLang="en-US">
                <a:cs typeface="+mj-cs"/>
              </a:rPr>
            </a:br>
            <a:endParaRPr lang="zh-CN" altLang="en-US">
              <a:cs typeface="+mj-cs"/>
            </a:endParaRPr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4000" smtClean="0">
                <a:solidFill>
                  <a:srgbClr val="AF0723"/>
                </a:solidFill>
              </a:rPr>
              <a:t>2.2</a:t>
            </a:r>
            <a:r>
              <a:rPr lang="zh-CN" altLang="en-US" sz="4000" smtClean="0">
                <a:solidFill>
                  <a:srgbClr val="AF0723"/>
                </a:solidFill>
                <a:sym typeface="+mn-ea"/>
              </a:rPr>
              <a:t>遵守</a:t>
            </a:r>
            <a:r>
              <a:rPr lang="en-US" altLang="zh-CN" sz="4000" smtClean="0">
                <a:solidFill>
                  <a:srgbClr val="AF0723"/>
                </a:solidFill>
                <a:sym typeface="+mn-ea"/>
              </a:rPr>
              <a:t>“</a:t>
            </a:r>
            <a:r>
              <a:rPr lang="zh-CN" altLang="en-US" sz="4000" smtClean="0">
                <a:solidFill>
                  <a:srgbClr val="AF0723"/>
                </a:solidFill>
                <a:sym typeface="+mn-ea"/>
              </a:rPr>
              <a:t>村民</a:t>
            </a:r>
            <a:r>
              <a:rPr lang="en-US" altLang="zh-CN" sz="4000" smtClean="0">
                <a:solidFill>
                  <a:srgbClr val="AF0723"/>
                </a:solidFill>
                <a:sym typeface="+mn-ea"/>
              </a:rPr>
              <a:t>”</a:t>
            </a:r>
            <a:r>
              <a:rPr lang="zh-CN" altLang="en-US" sz="4000" smtClean="0">
                <a:solidFill>
                  <a:srgbClr val="AF0723"/>
                </a:solidFill>
                <a:sym typeface="+mn-ea"/>
              </a:rPr>
              <a:t>相处法则</a:t>
            </a:r>
            <a:endParaRPr lang="en-US" altLang="zh-CN" sz="4000" smtClean="0">
              <a:solidFill>
                <a:srgbClr val="AF0723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年江苏盐城中考）</a:t>
            </a:r>
            <a:r>
              <a:rPr lang="en-US" altLang="zh-CN" smtClean="0"/>
              <a:t>2018</a:t>
            </a:r>
            <a:r>
              <a:rPr lang="zh-CN" altLang="en-US" smtClean="0"/>
              <a:t>年</a:t>
            </a:r>
            <a:r>
              <a:rPr lang="en-US" altLang="zh-CN" smtClean="0"/>
              <a:t>6</a:t>
            </a:r>
            <a:r>
              <a:rPr lang="zh-CN" altLang="en-US" smtClean="0"/>
              <a:t>月</a:t>
            </a:r>
            <a:r>
              <a:rPr lang="en-US" altLang="zh-CN" smtClean="0"/>
              <a:t>9</a:t>
            </a:r>
            <a:r>
              <a:rPr lang="zh-CN" altLang="en-US" smtClean="0"/>
              <a:t>日至</a:t>
            </a:r>
            <a:r>
              <a:rPr lang="en-US" altLang="zh-CN" smtClean="0"/>
              <a:t>10</a:t>
            </a:r>
            <a:r>
              <a:rPr lang="zh-CN" altLang="en-US" smtClean="0"/>
              <a:t>日，上海合作组织在背岛举行峰会。中国发挥主场外交作用，积极为成员国对话与合作创造机会，共商地区合作发展大计。由此可见（  ）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世界多极化的趋势已经形成</a:t>
            </a:r>
          </a:p>
          <a:p>
            <a:r>
              <a:rPr lang="en-US" altLang="zh-CN" smtClean="0"/>
              <a:t>B.</a:t>
            </a:r>
            <a:r>
              <a:rPr lang="zh-CN" altLang="en-US" smtClean="0"/>
              <a:t>国际竞争正被合作代替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中国是维护国际秋序主导者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我国积极承担国际责任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答案</a:t>
            </a:r>
            <a:r>
              <a:rPr lang="en-US" altLang="zh-CN" smtClean="0">
                <a:solidFill>
                  <a:srgbClr val="AE2C08"/>
                </a:solidFill>
              </a:rPr>
              <a:t>】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解析</a:t>
            </a:r>
            <a:r>
              <a:rPr lang="en-US" altLang="zh-CN" smtClean="0">
                <a:solidFill>
                  <a:srgbClr val="AE2C08"/>
                </a:solidFill>
              </a:rPr>
              <a:t>】</a:t>
            </a:r>
            <a:r>
              <a:rPr lang="zh-CN" altLang="en-US" smtClean="0">
                <a:solidFill>
                  <a:srgbClr val="AE2C08"/>
                </a:solidFill>
              </a:rPr>
              <a:t>中国“积极为成员国对话与合作创造机会，共商地区合作发展大计”说明我国是一个和平、合作、负责任的大国，我国积极承担国际责任， </a:t>
            </a:r>
            <a:r>
              <a:rPr lang="en-US" altLang="zh-CN" smtClean="0">
                <a:solidFill>
                  <a:srgbClr val="AE2C08"/>
                </a:solidFill>
              </a:rPr>
              <a:t>D</a:t>
            </a:r>
            <a:r>
              <a:rPr lang="zh-CN" altLang="en-US" smtClean="0">
                <a:solidFill>
                  <a:srgbClr val="AE2C08"/>
                </a:solidFill>
              </a:rPr>
              <a:t>符合题意；</a:t>
            </a:r>
            <a:r>
              <a:rPr lang="en-US" altLang="zh-CN" smtClean="0">
                <a:solidFill>
                  <a:srgbClr val="AE2C08"/>
                </a:solidFill>
              </a:rPr>
              <a:t>A</a:t>
            </a:r>
            <a:r>
              <a:rPr lang="zh-CN" altLang="en-US" smtClean="0">
                <a:solidFill>
                  <a:srgbClr val="AE2C08"/>
                </a:solidFill>
              </a:rPr>
              <a:t>错误，世界多极化是当今世界的发展趋势；</a:t>
            </a:r>
            <a:r>
              <a:rPr lang="en-US" altLang="zh-CN" smtClean="0">
                <a:solidFill>
                  <a:srgbClr val="AE2C08"/>
                </a:solidFill>
              </a:rPr>
              <a:t>B</a:t>
            </a:r>
            <a:r>
              <a:rPr lang="zh-CN" altLang="en-US" smtClean="0">
                <a:solidFill>
                  <a:srgbClr val="AE2C08"/>
                </a:solidFill>
              </a:rPr>
              <a:t>、</a:t>
            </a:r>
            <a:r>
              <a:rPr lang="en-US" altLang="zh-CN" smtClean="0">
                <a:solidFill>
                  <a:srgbClr val="AE2C08"/>
                </a:solidFill>
              </a:rPr>
              <a:t>C</a:t>
            </a:r>
            <a:r>
              <a:rPr lang="zh-CN" altLang="en-US" smtClean="0">
                <a:solidFill>
                  <a:srgbClr val="AE2C08"/>
                </a:solidFill>
              </a:rPr>
              <a:t>说法与实际不符。故选</a:t>
            </a:r>
            <a:r>
              <a:rPr lang="en-US" altLang="zh-CN" smtClean="0">
                <a:solidFill>
                  <a:srgbClr val="AE2C08"/>
                </a:solidFill>
              </a:rPr>
              <a:t>D</a:t>
            </a:r>
            <a:r>
              <a:rPr lang="zh-CN" altLang="en-US" smtClean="0">
                <a:solidFill>
                  <a:srgbClr val="AE2C08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例</a:t>
            </a:r>
            <a:r>
              <a:rPr lang="en-US" altLang="zh-CN" smtClean="0"/>
              <a:t>3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年江苏连云港中考）</a:t>
            </a:r>
            <a:r>
              <a:rPr lang="en-US" altLang="zh-CN" smtClean="0"/>
              <a:t>2018</a:t>
            </a:r>
            <a:r>
              <a:rPr lang="zh-CN" altLang="en-US" smtClean="0"/>
              <a:t>年</a:t>
            </a:r>
            <a:r>
              <a:rPr lang="en-US" altLang="zh-CN" smtClean="0"/>
              <a:t>2</a:t>
            </a:r>
            <a:r>
              <a:rPr lang="zh-CN" altLang="en-US" smtClean="0"/>
              <a:t>月，连云港市市民孙晓建成功为一名</a:t>
            </a:r>
            <a:r>
              <a:rPr lang="en-US" altLang="zh-CN" smtClean="0"/>
              <a:t>8</a:t>
            </a:r>
            <a:r>
              <a:rPr lang="zh-CN" altLang="en-US" smtClean="0"/>
              <a:t>岁白血病患者捐献了造血干细胞，使孩子获得新生。下列与孙晓建行为诠释的人生价值观相一致的是</a:t>
            </a:r>
          </a:p>
          <a:p>
            <a:r>
              <a:rPr lang="en-US" altLang="zh-CN" smtClean="0"/>
              <a:t>A.</a:t>
            </a:r>
            <a:r>
              <a:rPr lang="zh-CN" altLang="en-US" smtClean="0"/>
              <a:t>己所不欲，勿施于人</a:t>
            </a:r>
          </a:p>
          <a:p>
            <a:r>
              <a:rPr lang="en-US" altLang="zh-CN" smtClean="0"/>
              <a:t>B.</a:t>
            </a:r>
            <a:r>
              <a:rPr lang="zh-CN" altLang="en-US" smtClean="0"/>
              <a:t>授人玫瑰，手留余香</a:t>
            </a:r>
          </a:p>
          <a:p>
            <a:r>
              <a:rPr lang="en-US" altLang="zh-CN" smtClean="0"/>
              <a:t>C.</a:t>
            </a:r>
            <a:r>
              <a:rPr lang="zh-CN" altLang="en-US" smtClean="0"/>
              <a:t>天下兴亡，匹夫有责</a:t>
            </a:r>
          </a:p>
          <a:p>
            <a:r>
              <a:rPr lang="en-US" altLang="zh-CN" smtClean="0"/>
              <a:t>D.</a:t>
            </a:r>
            <a:r>
              <a:rPr lang="zh-CN" altLang="en-US" smtClean="0"/>
              <a:t>取人之长，谅人之短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答案</a:t>
            </a:r>
            <a:r>
              <a:rPr lang="en-US" altLang="zh-CN" smtClean="0">
                <a:solidFill>
                  <a:srgbClr val="AE2C08"/>
                </a:solidFill>
              </a:rPr>
              <a:t>】B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【</a:t>
            </a:r>
            <a:r>
              <a:rPr lang="zh-CN" altLang="en-US" smtClean="0">
                <a:solidFill>
                  <a:srgbClr val="AE2C08"/>
                </a:solidFill>
              </a:rPr>
              <a:t>解析</a:t>
            </a:r>
            <a:r>
              <a:rPr lang="en-US" altLang="zh-CN" smtClean="0">
                <a:solidFill>
                  <a:srgbClr val="AE2C08"/>
                </a:solidFill>
              </a:rPr>
              <a:t>】</a:t>
            </a:r>
            <a:r>
              <a:rPr lang="zh-CN" altLang="en-US" smtClean="0">
                <a:solidFill>
                  <a:srgbClr val="AE2C08"/>
                </a:solidFill>
              </a:rPr>
              <a:t>依据题干描述，连云港市市民孙晓建成功为一名</a:t>
            </a:r>
            <a:r>
              <a:rPr lang="en-US" altLang="zh-CN" smtClean="0">
                <a:solidFill>
                  <a:srgbClr val="AE2C08"/>
                </a:solidFill>
              </a:rPr>
              <a:t>8</a:t>
            </a:r>
            <a:r>
              <a:rPr lang="zh-CN" altLang="en-US" smtClean="0">
                <a:solidFill>
                  <a:srgbClr val="AE2C08"/>
                </a:solidFill>
              </a:rPr>
              <a:t>岁白血病患者捐献了造血干细胞，使孩子获得新生。这是在关爱他人的生命，实现自己的人生价值。</a:t>
            </a:r>
            <a:r>
              <a:rPr lang="en-US" altLang="zh-CN" smtClean="0">
                <a:solidFill>
                  <a:srgbClr val="AE2C08"/>
                </a:solidFill>
              </a:rPr>
              <a:t>A</a:t>
            </a:r>
            <a:r>
              <a:rPr lang="zh-CN" altLang="en-US" smtClean="0">
                <a:solidFill>
                  <a:srgbClr val="AE2C08"/>
                </a:solidFill>
              </a:rPr>
              <a:t>体现的是学会换位思考、与人为善，与题意不符，故排除；</a:t>
            </a:r>
            <a:r>
              <a:rPr lang="en-US" altLang="zh-CN" smtClean="0">
                <a:solidFill>
                  <a:srgbClr val="AE2C08"/>
                </a:solidFill>
              </a:rPr>
              <a:t>C</a:t>
            </a:r>
            <a:r>
              <a:rPr lang="zh-CN" altLang="en-US" smtClean="0">
                <a:solidFill>
                  <a:srgbClr val="AE2C08"/>
                </a:solidFill>
              </a:rPr>
              <a:t>强调的是爱国主义的发扬，与题意无关，故排除；</a:t>
            </a:r>
            <a:r>
              <a:rPr lang="en-US" altLang="zh-CN" smtClean="0">
                <a:solidFill>
                  <a:srgbClr val="AE2C08"/>
                </a:solidFill>
              </a:rPr>
              <a:t>D</a:t>
            </a:r>
            <a:r>
              <a:rPr lang="zh-CN" altLang="en-US" smtClean="0">
                <a:solidFill>
                  <a:srgbClr val="AE2C08"/>
                </a:solidFill>
              </a:rPr>
              <a:t>体现的是正确认识自己的内容，与题意无关；</a:t>
            </a:r>
            <a:r>
              <a:rPr lang="en-US" altLang="zh-CN" smtClean="0">
                <a:solidFill>
                  <a:srgbClr val="AE2C08"/>
                </a:solidFill>
              </a:rPr>
              <a:t>B</a:t>
            </a:r>
            <a:r>
              <a:rPr lang="zh-CN" altLang="en-US" smtClean="0">
                <a:solidFill>
                  <a:srgbClr val="AE2C08"/>
                </a:solidFill>
              </a:rPr>
              <a:t>体现的是帮助了别人，快乐了自己，是奉献精神的发扬，符合题意，本题选择</a:t>
            </a:r>
            <a:r>
              <a:rPr lang="en-US" altLang="zh-CN" smtClean="0">
                <a:solidFill>
                  <a:srgbClr val="AE2C08"/>
                </a:solidFill>
              </a:rPr>
              <a:t>B</a:t>
            </a:r>
            <a:r>
              <a:rPr lang="zh-CN" altLang="en-US" smtClean="0">
                <a:solidFill>
                  <a:srgbClr val="AE2C08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、英国哲学家霍布斯说：“人生来就是平等的，自然在身体和精神两个方面平等地创造了人。”这里的“平等”主要是指（       ）</a:t>
            </a:r>
          </a:p>
          <a:p>
            <a:r>
              <a:rPr lang="en-US" altLang="zh-CN" smtClean="0"/>
              <a:t>A</a:t>
            </a:r>
            <a:r>
              <a:rPr lang="zh-CN" altLang="en-US" smtClean="0"/>
              <a:t>．人格平等	</a:t>
            </a:r>
            <a:r>
              <a:rPr lang="en-US" altLang="zh-CN" smtClean="0"/>
              <a:t>B</a:t>
            </a:r>
            <a:r>
              <a:rPr lang="zh-CN" altLang="en-US" smtClean="0"/>
              <a:t>．法律平等	</a:t>
            </a:r>
          </a:p>
          <a:p>
            <a:r>
              <a:rPr lang="en-US" altLang="zh-CN" smtClean="0"/>
              <a:t>C</a:t>
            </a:r>
            <a:r>
              <a:rPr lang="zh-CN" altLang="en-US" smtClean="0"/>
              <a:t>．经济平等	</a:t>
            </a:r>
            <a:r>
              <a:rPr lang="en-US" altLang="zh-CN" smtClean="0"/>
              <a:t>D</a:t>
            </a:r>
            <a:r>
              <a:rPr lang="zh-CN" altLang="en-US" smtClean="0"/>
              <a:t>．政治平等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898775" y="2443163"/>
            <a:ext cx="836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AE2C08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798513" y="0"/>
            <a:ext cx="10555287" cy="6176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smtClean="0"/>
              <a:t>2</a:t>
            </a:r>
            <a:r>
              <a:rPr lang="zh-CN" altLang="en-US" sz="2400" smtClean="0"/>
              <a:t>、观看如图漫画，请你思考漫画中的人们的行为给我们的启示是（      ）</a:t>
            </a:r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endParaRPr lang="en-US" altLang="zh-CN" sz="2400" smtClean="0"/>
          </a:p>
          <a:p>
            <a:pPr>
              <a:lnSpc>
                <a:spcPct val="80000"/>
              </a:lnSpc>
            </a:pPr>
            <a:r>
              <a:rPr lang="en-US" altLang="zh-CN" sz="2400" smtClean="0"/>
              <a:t>A</a:t>
            </a:r>
            <a:r>
              <a:rPr lang="zh-CN" altLang="en-US" sz="2400" smtClean="0"/>
              <a:t>．落水者需要救助，但在可能会葬送自己生命的时候，可以不做</a:t>
            </a:r>
          </a:p>
          <a:p>
            <a:pPr>
              <a:lnSpc>
                <a:spcPct val="80000"/>
              </a:lnSpc>
            </a:pPr>
            <a:r>
              <a:rPr lang="en-US" altLang="zh-CN" sz="2400" smtClean="0"/>
              <a:t>B</a:t>
            </a:r>
            <a:r>
              <a:rPr lang="zh-CN" altLang="en-US" sz="2400" smtClean="0"/>
              <a:t>．帮助他人，不仅是为了别人的需要，也是我们自己的需要。做事应多考虑自己</a:t>
            </a:r>
          </a:p>
          <a:p>
            <a:pPr>
              <a:lnSpc>
                <a:spcPct val="80000"/>
              </a:lnSpc>
            </a:pPr>
            <a:r>
              <a:rPr lang="en-US" altLang="zh-CN" sz="2400" smtClean="0"/>
              <a:t>C</a:t>
            </a:r>
            <a:r>
              <a:rPr lang="zh-CN" altLang="en-US" sz="2400" smtClean="0"/>
              <a:t>．这是己所不欲，勿施于人的表现</a:t>
            </a:r>
          </a:p>
          <a:p>
            <a:pPr>
              <a:lnSpc>
                <a:spcPct val="80000"/>
              </a:lnSpc>
            </a:pPr>
            <a:r>
              <a:rPr lang="en-US" altLang="zh-CN" sz="2400" smtClean="0"/>
              <a:t>D</a:t>
            </a:r>
            <a:r>
              <a:rPr lang="zh-CN" altLang="en-US" sz="2400" smtClean="0"/>
              <a:t>．对别人的困境幸灾乐祸、见死不救是缺 </a:t>
            </a:r>
          </a:p>
        </p:txBody>
      </p:sp>
      <p:pic>
        <p:nvPicPr>
          <p:cNvPr id="44036" name="图片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4288" y="622300"/>
            <a:ext cx="408305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0001250" y="-350838"/>
            <a:ext cx="8366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AE2C08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</a:t>
            </a:r>
            <a:r>
              <a:rPr lang="zh-CN" altLang="en-US" smtClean="0"/>
              <a:t>、作为“地球村”的“村民”，我们不仅要尊重不同国家和民族的差异性，还要（      ）</a:t>
            </a:r>
          </a:p>
          <a:p>
            <a:r>
              <a:rPr lang="zh-CN" altLang="en-US" smtClean="0"/>
              <a:t>①实现各个国家绝对平等②平等对待每个国家、民族的人民</a:t>
            </a:r>
          </a:p>
          <a:p>
            <a:r>
              <a:rPr lang="zh-CN" altLang="en-US" smtClean="0"/>
              <a:t>③追求平等的基本权利④捍卫自己的平等权利</a:t>
            </a:r>
          </a:p>
          <a:p>
            <a:r>
              <a:rPr lang="en-US" altLang="zh-CN" smtClean="0"/>
              <a:t>A.①②③B.①②④C.②③④D.①②③④</a:t>
            </a:r>
            <a:endParaRPr lang="zh-CN" altLang="en-US" smtClean="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776913" y="2181225"/>
            <a:ext cx="836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AE2C08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4</a:t>
            </a:r>
            <a:r>
              <a:rPr lang="zh-CN" altLang="en-US" smtClean="0"/>
              <a:t>、我们通常所说的“将心比心”“设身处地”指的是（      ）</a:t>
            </a:r>
          </a:p>
          <a:p>
            <a:r>
              <a:rPr lang="zh-CN" altLang="en-US" smtClean="0"/>
              <a:t>①对待事物能换位思考②站在对方的立场上体验和思考问题的心理体验过程</a:t>
            </a:r>
          </a:p>
          <a:p>
            <a:r>
              <a:rPr lang="zh-CN" altLang="en-US" smtClean="0"/>
              <a:t>③别人怎么对待你，你就怎么对待他  ④对交往对象要切身关注</a:t>
            </a:r>
            <a:r>
              <a:rPr lang="en-US" altLang="zh-CN" smtClean="0"/>
              <a:t>,</a:t>
            </a:r>
            <a:r>
              <a:rPr lang="zh-CN" altLang="en-US" smtClean="0"/>
              <a:t>要深入对方的内心世界</a:t>
            </a:r>
          </a:p>
          <a:p>
            <a:r>
              <a:rPr lang="en-US" altLang="zh-CN" smtClean="0"/>
              <a:t>A.①②③B.①②④C.①③④D.②③④</a:t>
            </a:r>
            <a:endParaRPr lang="zh-CN" altLang="en-US" smtClean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258888" y="2054225"/>
            <a:ext cx="836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AE2C08"/>
                </a:solidFill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5</a:t>
            </a:r>
            <a:r>
              <a:rPr lang="zh-CN" altLang="en-US" smtClean="0"/>
              <a:t>、成为当代“地球村”村民必备的基本素养有    （       ）</a:t>
            </a:r>
          </a:p>
          <a:p>
            <a:r>
              <a:rPr lang="zh-CN" altLang="en-US" smtClean="0"/>
              <a:t>①了解外国的文化、风俗</a:t>
            </a:r>
          </a:p>
          <a:p>
            <a:r>
              <a:rPr lang="zh-CN" altLang="en-US" smtClean="0"/>
              <a:t>②吸取其他民族文华</a:t>
            </a:r>
          </a:p>
          <a:p>
            <a:r>
              <a:rPr lang="zh-CN" altLang="en-US" smtClean="0"/>
              <a:t>③善于与不同国家、民族的人交往</a:t>
            </a:r>
          </a:p>
          <a:p>
            <a:r>
              <a:rPr lang="zh-CN" altLang="en-US" smtClean="0"/>
              <a:t>④根据自己的兴 趣选择交往的国家和地区</a:t>
            </a:r>
          </a:p>
          <a:p>
            <a:r>
              <a:rPr lang="en-US" altLang="zh-CN" smtClean="0"/>
              <a:t>A.①②   B.①③   C.②④   D.①②③</a:t>
            </a:r>
            <a:endParaRPr lang="zh-CN" altLang="en-US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190163" y="1711325"/>
            <a:ext cx="8366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AE2C08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</a:t>
            </a:r>
            <a:r>
              <a:rPr lang="zh-CN" altLang="en-US" smtClean="0"/>
              <a:t>、生活中有一些常见的现象：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）宾馆、酒店的电梯里常会有一面大镜子，这镜子是干什么用的呢？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）一般三四岁的小孩子总是不喜欢待在商场里。这常常让大人们感到不能理解：为什么商场里琳琅满目的商品和丰富的食品都不能吸引小孩子呢？这两个现象蕴含了什么道理呢？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6. </a:t>
            </a: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）残疾人摇着轮椅进电梯时，不必费神转身，就可以从镜子里看见楼层显示灯。</a:t>
            </a:r>
          </a:p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）当你蹲下来，处在和小孩子同样的高度环视四周的景象时，看不到任何琳琅满目的商品和丰富的食品，看到的只是大人们的腿。两个现象所蕴含的道理是：换位思考，将心比心。</a:t>
            </a:r>
          </a:p>
          <a:p>
            <a:endParaRPr lang="en-US" altLang="zh-CN" smtClean="0"/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50838" y="1455738"/>
            <a:ext cx="11841162" cy="5402262"/>
          </a:xfrm>
        </p:spPr>
        <p:txBody>
          <a:bodyPr/>
          <a:lstStyle/>
          <a:p>
            <a:r>
              <a:rPr lang="zh-CN" altLang="en-US" sz="3200" smtClean="0"/>
              <a:t>中国国家主席习近平</a:t>
            </a:r>
            <a:r>
              <a:rPr lang="en-US" altLang="zh-CN" sz="3200" smtClean="0"/>
              <a:t>2018</a:t>
            </a:r>
            <a:r>
              <a:rPr lang="zh-CN" altLang="en-US" sz="3200" smtClean="0"/>
              <a:t>年</a:t>
            </a:r>
            <a:r>
              <a:rPr lang="en-US" altLang="zh-CN" sz="3200" smtClean="0"/>
              <a:t>7</a:t>
            </a:r>
            <a:r>
              <a:rPr lang="zh-CN" altLang="en-US" sz="3200" smtClean="0"/>
              <a:t>月</a:t>
            </a:r>
            <a:r>
              <a:rPr lang="en-US" altLang="zh-CN" sz="3200" smtClean="0"/>
              <a:t>10</a:t>
            </a:r>
            <a:r>
              <a:rPr lang="zh-CN" altLang="en-US" sz="3200" smtClean="0"/>
              <a:t>日在中阿合作论坛第八届部长级会议开幕式上，发表题为</a:t>
            </a:r>
            <a:r>
              <a:rPr lang="en-US" altLang="zh-CN" sz="3200" smtClean="0"/>
              <a:t>《</a:t>
            </a:r>
            <a:r>
              <a:rPr lang="zh-CN" altLang="en-US" sz="3200" smtClean="0"/>
              <a:t>携手推进新时代中阿战略伙伴关系</a:t>
            </a:r>
            <a:r>
              <a:rPr lang="en-US" altLang="zh-CN" sz="3200" smtClean="0"/>
              <a:t>》</a:t>
            </a:r>
            <a:r>
              <a:rPr lang="zh-CN" altLang="en-US" sz="3200" smtClean="0"/>
              <a:t>的讲话。习近平主席特别强调，“中东很多事情盘根错节，大家要商量着办，不能一家说了算，一家说了也不可能算。</a:t>
            </a:r>
          </a:p>
          <a:p>
            <a:endParaRPr lang="zh-CN" altLang="en-US" sz="3200" smtClean="0"/>
          </a:p>
          <a:p>
            <a:endParaRPr lang="zh-CN" altLang="en-US" sz="3200" smtClean="0"/>
          </a:p>
          <a:p>
            <a:endParaRPr lang="zh-CN" altLang="en-US" sz="3200" smtClean="0"/>
          </a:p>
          <a:p>
            <a:endParaRPr lang="zh-CN" altLang="en-US" sz="3200" smtClean="0"/>
          </a:p>
          <a:p>
            <a:endParaRPr lang="zh-CN" altLang="en-US" sz="3200" smtClean="0"/>
          </a:p>
          <a:p>
            <a:r>
              <a:rPr lang="zh-CN" altLang="en-US" sz="3200" smtClean="0"/>
              <a:t>习近平主席的特别强调体现了一种什么精神？ </a:t>
            </a:r>
          </a:p>
        </p:txBody>
      </p:sp>
      <p:pic>
        <p:nvPicPr>
          <p:cNvPr id="14340" name="Picture 4" descr="1123105156_15312320427301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3313" y="3281363"/>
            <a:ext cx="3579812" cy="258603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smtClean="0">
                <a:solidFill>
                  <a:srgbClr val="060B14"/>
                </a:solidFill>
              </a:rPr>
              <a:t>1</a:t>
            </a:r>
            <a:r>
              <a:rPr lang="zh-CN" altLang="en-US" sz="2800" smtClean="0">
                <a:solidFill>
                  <a:srgbClr val="060B14"/>
                </a:solidFill>
              </a:rPr>
              <a:t>、知道平等是每个国家和民族的基本权利。我们应该平等地对待其他民族和国家的人民，也要捍卫自己的平等权利。</a:t>
            </a:r>
          </a:p>
          <a:p>
            <a:r>
              <a:rPr lang="en-US" altLang="zh-CN" sz="2800" smtClean="0">
                <a:solidFill>
                  <a:srgbClr val="060B14"/>
                </a:solidFill>
              </a:rPr>
              <a:t>2</a:t>
            </a:r>
            <a:r>
              <a:rPr lang="zh-CN" altLang="en-US" sz="2800" smtClean="0">
                <a:solidFill>
                  <a:srgbClr val="060B14"/>
                </a:solidFill>
              </a:rPr>
              <a:t>、认识“己所不欲，勿施于人”在国际交往中的意义。</a:t>
            </a:r>
          </a:p>
          <a:p>
            <a:r>
              <a:rPr lang="en-US" altLang="zh-CN" sz="2800" smtClean="0">
                <a:solidFill>
                  <a:srgbClr val="060B14"/>
                </a:solidFill>
              </a:rPr>
              <a:t>3</a:t>
            </a:r>
            <a:r>
              <a:rPr lang="zh-CN" altLang="en-US" sz="2800" smtClean="0">
                <a:solidFill>
                  <a:srgbClr val="060B14"/>
                </a:solidFill>
              </a:rPr>
              <a:t>、每一位“村民”都要齐心协力共同营造快乐祥和的家园。 </a:t>
            </a:r>
          </a:p>
          <a:p>
            <a:r>
              <a:rPr lang="en-US" altLang="zh-CN" sz="2800" smtClean="0">
                <a:solidFill>
                  <a:srgbClr val="060B14"/>
                </a:solidFill>
              </a:rPr>
              <a:t>4</a:t>
            </a:r>
            <a:r>
              <a:rPr lang="zh-CN" altLang="en-US" sz="2800" smtClean="0">
                <a:solidFill>
                  <a:srgbClr val="060B14"/>
                </a:solidFill>
              </a:rPr>
              <a:t>、我们应该同心协力，构建人类命运共同体，建设持久和平、普遍安全、共同繁荣、开放包容、清洁美丽的世界。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28711"/>
                </a:solidFill>
                <a:ea typeface="黑体" pitchFamily="2" charset="-122"/>
                <a:sym typeface="黑体" pitchFamily="2" charset="-122"/>
              </a:rPr>
              <a:t>课前预习</a:t>
            </a:r>
            <a:r>
              <a:rPr lang="zh-CN" altLang="en-US" smtClean="0">
                <a:ea typeface="黑体" pitchFamily="2" charset="-122"/>
                <a:sym typeface="黑体" pitchFamily="2" charset="-122"/>
              </a:rPr>
              <a:t/>
            </a:r>
            <a:br>
              <a:rPr lang="zh-CN" altLang="en-US" smtClean="0">
                <a:ea typeface="黑体" pitchFamily="2" charset="-122"/>
                <a:sym typeface="黑体" pitchFamily="2" charset="-122"/>
              </a:rPr>
            </a:br>
            <a:endParaRPr lang="zh-CN" altLang="en-US" smtClean="0">
              <a:ea typeface="黑体" pitchFamily="2" charset="-122"/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1</a:t>
            </a:r>
            <a:r>
              <a:rPr lang="zh-CN" altLang="en-US" sz="3200" smtClean="0"/>
              <a:t>、平等是每个国家和民族的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。生活在“地球村”，我们应该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地对待其他民族和国家的人民，也要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自己的平等权利。</a:t>
            </a:r>
            <a:endParaRPr lang="zh-CN" altLang="en-US" sz="3200" b="1" smtClean="0"/>
          </a:p>
          <a:p>
            <a:r>
              <a:rPr lang="en-US" altLang="zh-CN" sz="3200" smtClean="0"/>
              <a:t>2</a:t>
            </a:r>
            <a:r>
              <a:rPr lang="zh-CN" altLang="en-US" sz="3200" smtClean="0"/>
              <a:t>、“己所不欲，勿施于人”是说自己不喜欢或做不到的，也不要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于他人。今天，它也成为“地球村”各国、各民族之间相处的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。</a:t>
            </a:r>
          </a:p>
          <a:p>
            <a:r>
              <a:rPr lang="en-US" altLang="zh-CN" sz="3200" smtClean="0"/>
              <a:t>3</a:t>
            </a:r>
            <a:r>
              <a:rPr lang="zh-CN" altLang="en-US" sz="3200" smtClean="0"/>
              <a:t>、在国际交往中，我们提倡“己所不欲，勿施于人”的原则，关键在于做到“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，推己及人”。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915988" y="522288"/>
            <a:ext cx="10437812" cy="5654675"/>
          </a:xfrm>
        </p:spPr>
        <p:txBody>
          <a:bodyPr/>
          <a:lstStyle/>
          <a:p>
            <a:r>
              <a:rPr lang="en-US" altLang="zh-CN" sz="3200" smtClean="0"/>
              <a:t>4</a:t>
            </a:r>
            <a:r>
              <a:rPr lang="zh-CN" altLang="en-US" sz="3200" smtClean="0"/>
              <a:t>、“地球村”是我们共同生活的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，没有哪个国家能够独自应对人类面临的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，也没有哪个国家能够退回到自我封闭的孤岛。“村”里的问题需要我们相互合作，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。</a:t>
            </a:r>
          </a:p>
          <a:p>
            <a:r>
              <a:rPr lang="en-US" altLang="zh-CN" sz="3200" smtClean="0"/>
              <a:t>5</a:t>
            </a:r>
            <a:r>
              <a:rPr lang="zh-CN" altLang="en-US" sz="3200" smtClean="0"/>
              <a:t>、由于联合国和各国的共同努力，各国已经形成了一系列解决共同问题的的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，在共同处理“地球村”问题方面达成了很多有效的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。</a:t>
            </a:r>
          </a:p>
          <a:p>
            <a:r>
              <a:rPr lang="en-US" altLang="zh-CN" sz="3200" smtClean="0"/>
              <a:t>6</a:t>
            </a:r>
            <a:r>
              <a:rPr lang="zh-CN" altLang="en-US" sz="3200" smtClean="0"/>
              <a:t>、我们应该同心协力，构建</a:t>
            </a:r>
            <a:r>
              <a:rPr lang="en-US" altLang="zh-CN" sz="3200" smtClean="0"/>
              <a:t>_______</a:t>
            </a:r>
            <a:r>
              <a:rPr lang="zh-CN" altLang="en-US" sz="3200" smtClean="0"/>
              <a:t>，建设持久和平、普遍安全、共同繁荣、开放包容、清洁美丽的世界。</a:t>
            </a:r>
          </a:p>
          <a:p>
            <a:r>
              <a:rPr lang="en-US" altLang="zh-CN" sz="3200" smtClean="0"/>
              <a:t>7</a:t>
            </a:r>
            <a:r>
              <a:rPr lang="zh-CN" altLang="en-US" sz="3200" smtClean="0"/>
              <a:t>、快乐祥和的家园不仅是“地球村”每一位“村民”的</a:t>
            </a:r>
            <a:r>
              <a:rPr lang="en-US" altLang="zh-CN" sz="3200" smtClean="0"/>
              <a:t>_____</a:t>
            </a:r>
            <a:r>
              <a:rPr lang="zh-CN" altLang="en-US" sz="3200" smtClean="0"/>
              <a:t>，也要靠所有“村民”齐心协力</a:t>
            </a:r>
            <a:r>
              <a:rPr lang="en-US" altLang="zh-CN" sz="3200" smtClean="0"/>
              <a:t>______</a:t>
            </a:r>
            <a:r>
              <a:rPr lang="zh-CN" altLang="en-US" sz="3200" smtClean="0"/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AE2C08"/>
                </a:solidFill>
              </a:rPr>
              <a:t>1.</a:t>
            </a:r>
            <a:r>
              <a:rPr lang="zh-CN" altLang="en-US" smtClean="0">
                <a:solidFill>
                  <a:srgbClr val="AE2C08"/>
                </a:solidFill>
              </a:rPr>
              <a:t>基本权利 平等 捍卫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2.</a:t>
            </a:r>
            <a:r>
              <a:rPr lang="zh-CN" altLang="en-US" smtClean="0">
                <a:solidFill>
                  <a:srgbClr val="AE2C08"/>
                </a:solidFill>
              </a:rPr>
              <a:t>强加 基本准则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3.</a:t>
            </a:r>
            <a:r>
              <a:rPr lang="zh-CN" altLang="en-US" smtClean="0">
                <a:solidFill>
                  <a:srgbClr val="AE2C08"/>
                </a:solidFill>
              </a:rPr>
              <a:t>将心比心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4.</a:t>
            </a:r>
            <a:r>
              <a:rPr lang="zh-CN" altLang="en-US" smtClean="0">
                <a:solidFill>
                  <a:srgbClr val="AE2C08"/>
                </a:solidFill>
              </a:rPr>
              <a:t>家园 各种挑战 共同解决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5.</a:t>
            </a:r>
            <a:r>
              <a:rPr lang="zh-CN" altLang="en-US" smtClean="0">
                <a:solidFill>
                  <a:srgbClr val="AE2C08"/>
                </a:solidFill>
              </a:rPr>
              <a:t>公约 共识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6.</a:t>
            </a:r>
            <a:r>
              <a:rPr lang="zh-CN" altLang="en-US" smtClean="0">
                <a:solidFill>
                  <a:srgbClr val="AE2C08"/>
                </a:solidFill>
              </a:rPr>
              <a:t>人类命运共同体</a:t>
            </a:r>
            <a:r>
              <a:rPr lang="en-US" altLang="zh-CN" smtClean="0">
                <a:solidFill>
                  <a:srgbClr val="AE2C08"/>
                </a:solidFill>
              </a:rPr>
              <a:t>7</a:t>
            </a:r>
          </a:p>
          <a:p>
            <a:r>
              <a:rPr lang="en-US" altLang="zh-CN" smtClean="0">
                <a:solidFill>
                  <a:srgbClr val="AE2C08"/>
                </a:solidFill>
              </a:rPr>
              <a:t>.</a:t>
            </a:r>
            <a:r>
              <a:rPr lang="zh-CN" altLang="en-US" smtClean="0">
                <a:solidFill>
                  <a:srgbClr val="AE2C08"/>
                </a:solidFill>
              </a:rPr>
              <a:t>期待 共同营造</a:t>
            </a:r>
          </a:p>
          <a:p>
            <a:r>
              <a:rPr lang="zh-CN" altLang="en-US" smtClean="0">
                <a:solidFill>
                  <a:srgbClr val="AE2C08"/>
                </a:solidFill>
              </a:rPr>
              <a:t>重难 课堂探究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正确理解“己所不欲，勿施于人”</a:t>
            </a:r>
          </a:p>
          <a:p>
            <a:r>
              <a:rPr lang="zh-CN" altLang="en-US" smtClean="0"/>
              <a:t>“己所不欲，勿施于人”这句话所揭晓的是处理人际关系的重要原则。孔子所言是指人应当以对待自身的行为为参照物来对待他人。人应该有宽广的胸怀，待人处事之时切勿心胸狭窄，而应宽宏大量，宽恕待人。倘若自己所不欲的，硬推给他人，不仅会破坏与他人的关系，也会将事情弄得僵持而不可收拾。人与人之间的交往确实应该坚持这种原则，这是尊重他人，平等待人的体现。人生在世除了关注自身的存在以外，还得关注他人的存在，人与人之间是平等的，切勿将己所不欲施于人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7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39</TotalTime>
  <Words>3178</Words>
  <Application>WPS 演示</Application>
  <PresentationFormat>自定义</PresentationFormat>
  <Paragraphs>129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主题1</vt:lpstr>
      <vt:lpstr>幻灯片 1</vt:lpstr>
      <vt:lpstr>第一单元 中国与世界 第二课做个好“村民” 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问题探究1、为什么要平等对待所有“村民”？</vt:lpstr>
      <vt:lpstr>共同总结</vt:lpstr>
      <vt:lpstr>问题探究2、如何理解“己所不欲，勿施于人”？</vt:lpstr>
      <vt:lpstr>共同总结</vt:lpstr>
      <vt:lpstr>问题探究3、为什么要“村”里的事情大家办？</vt:lpstr>
      <vt:lpstr>共同总结</vt:lpstr>
      <vt:lpstr>幻灯片 16</vt:lpstr>
      <vt:lpstr>知识结构 </vt:lpstr>
      <vt:lpstr>典例精析 </vt:lpstr>
      <vt:lpstr>答案解析</vt:lpstr>
      <vt:lpstr>幻灯片 20</vt:lpstr>
      <vt:lpstr>答案解析</vt:lpstr>
      <vt:lpstr>幻灯片 22</vt:lpstr>
      <vt:lpstr>答案解析</vt:lpstr>
      <vt:lpstr>课后训练 </vt:lpstr>
      <vt:lpstr>幻灯片 25</vt:lpstr>
      <vt:lpstr>幻灯片 26</vt:lpstr>
      <vt:lpstr>幻灯片 27</vt:lpstr>
      <vt:lpstr>幻灯片 28</vt:lpstr>
      <vt:lpstr>幻灯片 29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