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2" r:id="rId1"/>
  </p:sldMasterIdLst>
  <p:notesMasterIdLst>
    <p:notesMasterId r:id="rId30"/>
  </p:notesMasterIdLst>
  <p:sldIdLst>
    <p:sldId id="278" r:id="rId2"/>
    <p:sldId id="279" r:id="rId3"/>
    <p:sldId id="295" r:id="rId4"/>
    <p:sldId id="280" r:id="rId5"/>
    <p:sldId id="281" r:id="rId6"/>
    <p:sldId id="282" r:id="rId7"/>
    <p:sldId id="283" r:id="rId8"/>
    <p:sldId id="284" r:id="rId9"/>
    <p:sldId id="285" r:id="rId10"/>
    <p:sldId id="286" r:id="rId11"/>
    <p:sldId id="287" r:id="rId12"/>
    <p:sldId id="288" r:id="rId13"/>
    <p:sldId id="289" r:id="rId14"/>
    <p:sldId id="290" r:id="rId15"/>
    <p:sldId id="299" r:id="rId16"/>
    <p:sldId id="298" r:id="rId17"/>
    <p:sldId id="300" r:id="rId18"/>
    <p:sldId id="296" r:id="rId19"/>
    <p:sldId id="291" r:id="rId20"/>
    <p:sldId id="292" r:id="rId21"/>
    <p:sldId id="293" r:id="rId22"/>
    <p:sldId id="266" r:id="rId23"/>
    <p:sldId id="271" r:id="rId24"/>
    <p:sldId id="272" r:id="rId25"/>
    <p:sldId id="267" r:id="rId26"/>
    <p:sldId id="268" r:id="rId27"/>
    <p:sldId id="269" r:id="rId28"/>
    <p:sldId id="270" r:id="rId2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66" d="100"/>
          <a:sy n="66" d="100"/>
        </p:scale>
        <p:origin x="-2094" y="-4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E66F126-BC7C-004B-A8F3-E69AA05B9314}" type="doc">
      <dgm:prSet loTypeId="urn:microsoft.com/office/officeart/2005/8/layout/cycle2" loCatId="" qsTypeId="urn:microsoft.com/office/officeart/2005/8/quickstyle/simple4#1" qsCatId="simple" csTypeId="urn:microsoft.com/office/officeart/2005/8/colors/accent1_2#1" csCatId="accent1" phldr="1"/>
      <dgm:spPr/>
      <dgm:t>
        <a:bodyPr/>
        <a:lstStyle/>
        <a:p>
          <a:endParaRPr lang="zh-CN" altLang="en-US"/>
        </a:p>
      </dgm:t>
    </dgm:pt>
    <dgm:pt modelId="{4572337E-F3D2-2E45-B211-FFD409B7F69D}">
      <dgm:prSet phldrT="[文本]" custT="1"/>
      <dgm:spPr>
        <a:solidFill>
          <a:schemeClr val="accent1"/>
        </a:solidFill>
      </dgm:spPr>
      <dgm: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政治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25EC86A1-8C81-5E4C-98F0-54367F978E7F}" type="parTrans" cxnId="{70918B4A-3729-5E46-A359-872EBD4BE333}">
      <dgm:prSet/>
      <dgm:spPr/>
      <dgm:t>
        <a:bodyPr/>
        <a:lstStyle/>
        <a:p>
          <a:endParaRPr lang="zh-CN" altLang="en-US"/>
        </a:p>
      </dgm:t>
    </dgm:pt>
    <dgm:pt modelId="{F43B366B-10D7-1443-AC45-4D9000064362}" type="sibTrans" cxnId="{70918B4A-3729-5E46-A359-872EBD4BE333}">
      <dgm:prSet/>
      <dgm:spPr/>
      <dgm:t>
        <a:bodyPr/>
        <a:lstStyle/>
        <a:p>
          <a:endParaRPr lang="zh-CN" altLang="en-US"/>
        </a:p>
      </dgm:t>
    </dgm:pt>
    <dgm:pt modelId="{984FFBE8-8769-854B-823A-7C35AF46B964}">
      <dgm:prSet phldrT="[文本]" custT="1"/>
      <dgm:spPr/>
      <dgm: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文化</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8E8400CF-B886-1345-852D-36A6BE3D97A3}" type="parTrans" cxnId="{0D815841-D814-AD4C-926C-140F7BFCFA27}">
      <dgm:prSet/>
      <dgm:spPr/>
      <dgm:t>
        <a:bodyPr/>
        <a:lstStyle/>
        <a:p>
          <a:endParaRPr lang="zh-CN" altLang="en-US"/>
        </a:p>
      </dgm:t>
    </dgm:pt>
    <dgm:pt modelId="{010A38FB-9A3C-AB48-9321-999267CFE667}" type="sibTrans" cxnId="{0D815841-D814-AD4C-926C-140F7BFCFA27}">
      <dgm:prSet/>
      <dgm:spPr/>
      <dgm:t>
        <a:bodyPr/>
        <a:lstStyle/>
        <a:p>
          <a:endParaRPr lang="zh-CN" altLang="en-US"/>
        </a:p>
      </dgm:t>
    </dgm:pt>
    <dgm:pt modelId="{F040DE4F-BDE1-6544-A81B-8144DEBCBF63}">
      <dgm:prSet phldrT="[文本]" custT="1"/>
      <dgm:spPr/>
      <dgm: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生态</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0B2EE02F-FBE9-2B42-B132-AC8B8D07B50D}" type="parTrans" cxnId="{F5982968-1115-004A-B6DC-384A0720C517}">
      <dgm:prSet/>
      <dgm:spPr/>
      <dgm:t>
        <a:bodyPr/>
        <a:lstStyle/>
        <a:p>
          <a:endParaRPr lang="zh-CN" altLang="en-US"/>
        </a:p>
      </dgm:t>
    </dgm:pt>
    <dgm:pt modelId="{77CCA945-397D-4148-BB5D-CADDF7CF20EC}" type="sibTrans" cxnId="{F5982968-1115-004A-B6DC-384A0720C517}">
      <dgm:prSet/>
      <dgm:spPr/>
      <dgm:t>
        <a:bodyPr/>
        <a:lstStyle/>
        <a:p>
          <a:endParaRPr lang="zh-CN" altLang="en-US"/>
        </a:p>
      </dgm:t>
    </dgm:pt>
    <dgm:pt modelId="{0D006AA6-2E64-1A47-8E09-19C5BB8CD8B7}">
      <dgm:prSet phldrT="[文本]" custT="1"/>
      <dgm:spPr/>
      <dgm: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经济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18F95225-6584-6F4E-95E1-05078B437748}" type="parTrans" cxnId="{8EE50D4C-0D83-2843-AE56-50E40F0C4A47}">
      <dgm:prSet/>
      <dgm:spPr/>
      <dgm:t>
        <a:bodyPr/>
        <a:lstStyle/>
        <a:p>
          <a:endParaRPr lang="zh-CN" altLang="en-US"/>
        </a:p>
      </dgm:t>
    </dgm:pt>
    <dgm:pt modelId="{F3C4EB22-9601-A14E-BE53-6BA4EC8C2374}" type="sibTrans" cxnId="{8EE50D4C-0D83-2843-AE56-50E40F0C4A47}">
      <dgm:prSet/>
      <dgm:spPr/>
      <dgm:t>
        <a:bodyPr/>
        <a:lstStyle/>
        <a:p>
          <a:endParaRPr lang="zh-CN" altLang="en-US"/>
        </a:p>
      </dgm:t>
    </dgm:pt>
    <dgm:pt modelId="{40F2BC2B-6561-E244-9EC0-D02FB9D6D55C}">
      <dgm:prSet phldrT="[文本]" custT="1"/>
      <dgm:spPr/>
      <dgm: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安全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gm:t>
    </dgm:pt>
    <dgm:pt modelId="{068020FD-91BD-6F4E-BBFC-66EF6580D2A3}" type="parTrans" cxnId="{3C29CADF-C37B-6C49-8227-8BB1077B571B}">
      <dgm:prSet/>
      <dgm:spPr/>
      <dgm:t>
        <a:bodyPr/>
        <a:lstStyle/>
        <a:p>
          <a:endParaRPr lang="zh-CN" altLang="en-US"/>
        </a:p>
      </dgm:t>
    </dgm:pt>
    <dgm:pt modelId="{9C45229E-0124-E449-9242-8AAD18F0E02A}" type="sibTrans" cxnId="{3C29CADF-C37B-6C49-8227-8BB1077B571B}">
      <dgm:prSet/>
      <dgm:spPr/>
      <dgm:t>
        <a:bodyPr/>
        <a:lstStyle/>
        <a:p>
          <a:endParaRPr lang="zh-CN" altLang="en-US"/>
        </a:p>
      </dgm:t>
    </dgm:pt>
    <dgm:pt modelId="{D4BA4E12-5416-E04B-92B9-A328EAA2A61E}" type="pres">
      <dgm:prSet presAssocID="{FE66F126-BC7C-004B-A8F3-E69AA05B9314}" presName="cycle" presStyleCnt="0">
        <dgm:presLayoutVars>
          <dgm:dir/>
          <dgm:resizeHandles val="exact"/>
        </dgm:presLayoutVars>
      </dgm:prSet>
      <dgm:spPr/>
      <dgm:t>
        <a:bodyPr/>
        <a:lstStyle/>
        <a:p>
          <a:endParaRPr lang="zh-CN" altLang="en-US"/>
        </a:p>
      </dgm:t>
    </dgm:pt>
    <dgm:pt modelId="{ED7F2357-8BF2-8D4D-AABD-33FD5A56205E}" type="pres">
      <dgm:prSet presAssocID="{4572337E-F3D2-2E45-B211-FFD409B7F69D}" presName="node" presStyleLbl="node1" presStyleIdx="0" presStyleCnt="5" custRadScaleRad="93774" custRadScaleInc="3878">
        <dgm:presLayoutVars>
          <dgm:bulletEnabled val="1"/>
        </dgm:presLayoutVars>
      </dgm:prSet>
      <dgm:spPr/>
      <dgm:t>
        <a:bodyPr/>
        <a:lstStyle/>
        <a:p>
          <a:endParaRPr lang="zh-CN" altLang="en-US"/>
        </a:p>
      </dgm:t>
    </dgm:pt>
    <dgm:pt modelId="{6E33FB99-DD6D-8B42-8911-B8DEA4D19909}" type="pres">
      <dgm:prSet presAssocID="{F43B366B-10D7-1443-AC45-4D9000064362}" presName="sibTrans" presStyleLbl="sibTrans2D1" presStyleIdx="0" presStyleCnt="5"/>
      <dgm:spPr/>
      <dgm:t>
        <a:bodyPr/>
        <a:lstStyle/>
        <a:p>
          <a:endParaRPr lang="zh-CN" altLang="en-US"/>
        </a:p>
      </dgm:t>
    </dgm:pt>
    <dgm:pt modelId="{E1E92AF4-3D12-A34E-A4F2-3B11A4756F56}" type="pres">
      <dgm:prSet presAssocID="{F43B366B-10D7-1443-AC45-4D9000064362}" presName="connectorText" presStyleLbl="sibTrans2D1" presStyleIdx="0" presStyleCnt="5"/>
      <dgm:spPr/>
      <dgm:t>
        <a:bodyPr/>
        <a:lstStyle/>
        <a:p>
          <a:endParaRPr lang="zh-CN" altLang="en-US"/>
        </a:p>
      </dgm:t>
    </dgm:pt>
    <dgm:pt modelId="{A0C71CE8-36DE-7E4E-B2C2-5634856FF3B1}" type="pres">
      <dgm:prSet presAssocID="{984FFBE8-8769-854B-823A-7C35AF46B964}" presName="node" presStyleLbl="node1" presStyleIdx="1" presStyleCnt="5">
        <dgm:presLayoutVars>
          <dgm:bulletEnabled val="1"/>
        </dgm:presLayoutVars>
      </dgm:prSet>
      <dgm:spPr/>
      <dgm:t>
        <a:bodyPr/>
        <a:lstStyle/>
        <a:p>
          <a:endParaRPr lang="zh-CN" altLang="en-US"/>
        </a:p>
      </dgm:t>
    </dgm:pt>
    <dgm:pt modelId="{080661F0-DFD3-BF44-8A9F-B6F8489F2A18}" type="pres">
      <dgm:prSet presAssocID="{010A38FB-9A3C-AB48-9321-999267CFE667}" presName="sibTrans" presStyleLbl="sibTrans2D1" presStyleIdx="1" presStyleCnt="5"/>
      <dgm:spPr/>
      <dgm:t>
        <a:bodyPr/>
        <a:lstStyle/>
        <a:p>
          <a:endParaRPr lang="zh-CN" altLang="en-US"/>
        </a:p>
      </dgm:t>
    </dgm:pt>
    <dgm:pt modelId="{3866E6B3-FFBA-7F41-AD47-67D3D5498CBF}" type="pres">
      <dgm:prSet presAssocID="{010A38FB-9A3C-AB48-9321-999267CFE667}" presName="connectorText" presStyleLbl="sibTrans2D1" presStyleIdx="1" presStyleCnt="5"/>
      <dgm:spPr/>
      <dgm:t>
        <a:bodyPr/>
        <a:lstStyle/>
        <a:p>
          <a:endParaRPr lang="zh-CN" altLang="en-US"/>
        </a:p>
      </dgm:t>
    </dgm:pt>
    <dgm:pt modelId="{8EE5D3D1-6DF9-DB43-B128-D54DAE45154B}" type="pres">
      <dgm:prSet presAssocID="{F040DE4F-BDE1-6544-A81B-8144DEBCBF63}" presName="node" presStyleLbl="node1" presStyleIdx="2" presStyleCnt="5">
        <dgm:presLayoutVars>
          <dgm:bulletEnabled val="1"/>
        </dgm:presLayoutVars>
      </dgm:prSet>
      <dgm:spPr/>
      <dgm:t>
        <a:bodyPr/>
        <a:lstStyle/>
        <a:p>
          <a:endParaRPr lang="zh-CN" altLang="en-US"/>
        </a:p>
      </dgm:t>
    </dgm:pt>
    <dgm:pt modelId="{68478CE9-5BD9-2D46-ADF4-4674FA05E998}" type="pres">
      <dgm:prSet presAssocID="{77CCA945-397D-4148-BB5D-CADDF7CF20EC}" presName="sibTrans" presStyleLbl="sibTrans2D1" presStyleIdx="2" presStyleCnt="5"/>
      <dgm:spPr/>
      <dgm:t>
        <a:bodyPr/>
        <a:lstStyle/>
        <a:p>
          <a:endParaRPr lang="zh-CN" altLang="en-US"/>
        </a:p>
      </dgm:t>
    </dgm:pt>
    <dgm:pt modelId="{FEAA1373-7299-F24C-94D3-2C52CBBE865C}" type="pres">
      <dgm:prSet presAssocID="{77CCA945-397D-4148-BB5D-CADDF7CF20EC}" presName="connectorText" presStyleLbl="sibTrans2D1" presStyleIdx="2" presStyleCnt="5"/>
      <dgm:spPr/>
      <dgm:t>
        <a:bodyPr/>
        <a:lstStyle/>
        <a:p>
          <a:endParaRPr lang="zh-CN" altLang="en-US"/>
        </a:p>
      </dgm:t>
    </dgm:pt>
    <dgm:pt modelId="{ED7EEF24-5436-9940-B1C6-68DAADC903E3}" type="pres">
      <dgm:prSet presAssocID="{0D006AA6-2E64-1A47-8E09-19C5BB8CD8B7}" presName="node" presStyleLbl="node1" presStyleIdx="3" presStyleCnt="5">
        <dgm:presLayoutVars>
          <dgm:bulletEnabled val="1"/>
        </dgm:presLayoutVars>
      </dgm:prSet>
      <dgm:spPr/>
      <dgm:t>
        <a:bodyPr/>
        <a:lstStyle/>
        <a:p>
          <a:endParaRPr lang="zh-CN" altLang="en-US"/>
        </a:p>
      </dgm:t>
    </dgm:pt>
    <dgm:pt modelId="{6BBBC7C4-DF1B-744C-A9CF-021EEC338F24}" type="pres">
      <dgm:prSet presAssocID="{F3C4EB22-9601-A14E-BE53-6BA4EC8C2374}" presName="sibTrans" presStyleLbl="sibTrans2D1" presStyleIdx="3" presStyleCnt="5"/>
      <dgm:spPr/>
      <dgm:t>
        <a:bodyPr/>
        <a:lstStyle/>
        <a:p>
          <a:endParaRPr lang="zh-CN" altLang="en-US"/>
        </a:p>
      </dgm:t>
    </dgm:pt>
    <dgm:pt modelId="{DF994927-333F-9F4B-AA78-97B78BFBE609}" type="pres">
      <dgm:prSet presAssocID="{F3C4EB22-9601-A14E-BE53-6BA4EC8C2374}" presName="connectorText" presStyleLbl="sibTrans2D1" presStyleIdx="3" presStyleCnt="5"/>
      <dgm:spPr/>
      <dgm:t>
        <a:bodyPr/>
        <a:lstStyle/>
        <a:p>
          <a:endParaRPr lang="zh-CN" altLang="en-US"/>
        </a:p>
      </dgm:t>
    </dgm:pt>
    <dgm:pt modelId="{9976FEE3-D923-454A-9498-1692B2264897}" type="pres">
      <dgm:prSet presAssocID="{40F2BC2B-6561-E244-9EC0-D02FB9D6D55C}" presName="node" presStyleLbl="node1" presStyleIdx="4" presStyleCnt="5" custRadScaleRad="95358" custRadScaleInc="902">
        <dgm:presLayoutVars>
          <dgm:bulletEnabled val="1"/>
        </dgm:presLayoutVars>
      </dgm:prSet>
      <dgm:spPr/>
      <dgm:t>
        <a:bodyPr/>
        <a:lstStyle/>
        <a:p>
          <a:endParaRPr lang="zh-CN" altLang="en-US"/>
        </a:p>
      </dgm:t>
    </dgm:pt>
    <dgm:pt modelId="{46C2CEE8-2676-BD40-8E1F-0C711997AAE0}" type="pres">
      <dgm:prSet presAssocID="{9C45229E-0124-E449-9242-8AAD18F0E02A}" presName="sibTrans" presStyleLbl="sibTrans2D1" presStyleIdx="4" presStyleCnt="5"/>
      <dgm:spPr/>
      <dgm:t>
        <a:bodyPr/>
        <a:lstStyle/>
        <a:p>
          <a:endParaRPr lang="zh-CN" altLang="en-US"/>
        </a:p>
      </dgm:t>
    </dgm:pt>
    <dgm:pt modelId="{53B5C6A8-83E7-FF4A-94D3-4D47AC989523}" type="pres">
      <dgm:prSet presAssocID="{9C45229E-0124-E449-9242-8AAD18F0E02A}" presName="connectorText" presStyleLbl="sibTrans2D1" presStyleIdx="4" presStyleCnt="5"/>
      <dgm:spPr/>
      <dgm:t>
        <a:bodyPr/>
        <a:lstStyle/>
        <a:p>
          <a:endParaRPr lang="zh-CN" altLang="en-US"/>
        </a:p>
      </dgm:t>
    </dgm:pt>
  </dgm:ptLst>
  <dgm:cxnLst>
    <dgm:cxn modelId="{6F6C3017-DC8E-423A-BAFB-ED01C3E1F5AB}" type="presOf" srcId="{010A38FB-9A3C-AB48-9321-999267CFE667}" destId="{3866E6B3-FFBA-7F41-AD47-67D3D5498CBF}" srcOrd="1" destOrd="0" presId="urn:microsoft.com/office/officeart/2005/8/layout/cycle2"/>
    <dgm:cxn modelId="{70918B4A-3729-5E46-A359-872EBD4BE333}" srcId="{FE66F126-BC7C-004B-A8F3-E69AA05B9314}" destId="{4572337E-F3D2-2E45-B211-FFD409B7F69D}" srcOrd="0" destOrd="0" parTransId="{25EC86A1-8C81-5E4C-98F0-54367F978E7F}" sibTransId="{F43B366B-10D7-1443-AC45-4D9000064362}"/>
    <dgm:cxn modelId="{6C0C177F-6629-466E-9ED0-4BB6D33B3E35}" type="presOf" srcId="{F3C4EB22-9601-A14E-BE53-6BA4EC8C2374}" destId="{DF994927-333F-9F4B-AA78-97B78BFBE609}" srcOrd="1" destOrd="0" presId="urn:microsoft.com/office/officeart/2005/8/layout/cycle2"/>
    <dgm:cxn modelId="{3C29CADF-C37B-6C49-8227-8BB1077B571B}" srcId="{FE66F126-BC7C-004B-A8F3-E69AA05B9314}" destId="{40F2BC2B-6561-E244-9EC0-D02FB9D6D55C}" srcOrd="4" destOrd="0" parTransId="{068020FD-91BD-6F4E-BBFC-66EF6580D2A3}" sibTransId="{9C45229E-0124-E449-9242-8AAD18F0E02A}"/>
    <dgm:cxn modelId="{9F8BCB69-CC7E-4DC6-B28C-E1DE03B4C657}" type="presOf" srcId="{984FFBE8-8769-854B-823A-7C35AF46B964}" destId="{A0C71CE8-36DE-7E4E-B2C2-5634856FF3B1}" srcOrd="0" destOrd="0" presId="urn:microsoft.com/office/officeart/2005/8/layout/cycle2"/>
    <dgm:cxn modelId="{698B45E2-A07F-4A28-8488-7854C3912864}" type="presOf" srcId="{77CCA945-397D-4148-BB5D-CADDF7CF20EC}" destId="{FEAA1373-7299-F24C-94D3-2C52CBBE865C}" srcOrd="1" destOrd="0" presId="urn:microsoft.com/office/officeart/2005/8/layout/cycle2"/>
    <dgm:cxn modelId="{1CAE62FB-ACBE-4BE9-AAE5-176CF63253CA}" type="presOf" srcId="{77CCA945-397D-4148-BB5D-CADDF7CF20EC}" destId="{68478CE9-5BD9-2D46-ADF4-4674FA05E998}" srcOrd="0" destOrd="0" presId="urn:microsoft.com/office/officeart/2005/8/layout/cycle2"/>
    <dgm:cxn modelId="{71345C53-2955-4486-A21D-41905F7B2949}" type="presOf" srcId="{FE66F126-BC7C-004B-A8F3-E69AA05B9314}" destId="{D4BA4E12-5416-E04B-92B9-A328EAA2A61E}" srcOrd="0" destOrd="0" presId="urn:microsoft.com/office/officeart/2005/8/layout/cycle2"/>
    <dgm:cxn modelId="{8DC94F4D-64BC-48CB-AF5B-4B7F733CEF7C}" type="presOf" srcId="{F3C4EB22-9601-A14E-BE53-6BA4EC8C2374}" destId="{6BBBC7C4-DF1B-744C-A9CF-021EEC338F24}" srcOrd="0" destOrd="0" presId="urn:microsoft.com/office/officeart/2005/8/layout/cycle2"/>
    <dgm:cxn modelId="{6D04D279-0265-46D6-863B-19BED30F013D}" type="presOf" srcId="{010A38FB-9A3C-AB48-9321-999267CFE667}" destId="{080661F0-DFD3-BF44-8A9F-B6F8489F2A18}" srcOrd="0" destOrd="0" presId="urn:microsoft.com/office/officeart/2005/8/layout/cycle2"/>
    <dgm:cxn modelId="{EAFE84B7-8E61-4776-963E-33115C5BD89B}" type="presOf" srcId="{F43B366B-10D7-1443-AC45-4D9000064362}" destId="{6E33FB99-DD6D-8B42-8911-B8DEA4D19909}" srcOrd="0" destOrd="0" presId="urn:microsoft.com/office/officeart/2005/8/layout/cycle2"/>
    <dgm:cxn modelId="{363AB5C6-A506-496F-9EDB-19D78A13CC43}" type="presOf" srcId="{9C45229E-0124-E449-9242-8AAD18F0E02A}" destId="{46C2CEE8-2676-BD40-8E1F-0C711997AAE0}" srcOrd="0" destOrd="0" presId="urn:microsoft.com/office/officeart/2005/8/layout/cycle2"/>
    <dgm:cxn modelId="{C48BD92F-9DC7-4FC4-9EBE-6490FBE228BA}" type="presOf" srcId="{F040DE4F-BDE1-6544-A81B-8144DEBCBF63}" destId="{8EE5D3D1-6DF9-DB43-B128-D54DAE45154B}" srcOrd="0" destOrd="0" presId="urn:microsoft.com/office/officeart/2005/8/layout/cycle2"/>
    <dgm:cxn modelId="{7C4D4355-4D6A-41BF-B14C-EA3AF06C62B8}" type="presOf" srcId="{0D006AA6-2E64-1A47-8E09-19C5BB8CD8B7}" destId="{ED7EEF24-5436-9940-B1C6-68DAADC903E3}" srcOrd="0" destOrd="0" presId="urn:microsoft.com/office/officeart/2005/8/layout/cycle2"/>
    <dgm:cxn modelId="{113014D1-F7C1-4BC6-975E-1CF4FA1C7147}" type="presOf" srcId="{F43B366B-10D7-1443-AC45-4D9000064362}" destId="{E1E92AF4-3D12-A34E-A4F2-3B11A4756F56}" srcOrd="1" destOrd="0" presId="urn:microsoft.com/office/officeart/2005/8/layout/cycle2"/>
    <dgm:cxn modelId="{007A5727-89B4-4752-8AAC-0ACA8214D3FE}" type="presOf" srcId="{9C45229E-0124-E449-9242-8AAD18F0E02A}" destId="{53B5C6A8-83E7-FF4A-94D3-4D47AC989523}" srcOrd="1" destOrd="0" presId="urn:microsoft.com/office/officeart/2005/8/layout/cycle2"/>
    <dgm:cxn modelId="{0D815841-D814-AD4C-926C-140F7BFCFA27}" srcId="{FE66F126-BC7C-004B-A8F3-E69AA05B9314}" destId="{984FFBE8-8769-854B-823A-7C35AF46B964}" srcOrd="1" destOrd="0" parTransId="{8E8400CF-B886-1345-852D-36A6BE3D97A3}" sibTransId="{010A38FB-9A3C-AB48-9321-999267CFE667}"/>
    <dgm:cxn modelId="{4E458661-9B4C-48C1-901A-4D440558AAE8}" type="presOf" srcId="{40F2BC2B-6561-E244-9EC0-D02FB9D6D55C}" destId="{9976FEE3-D923-454A-9498-1692B2264897}" srcOrd="0" destOrd="0" presId="urn:microsoft.com/office/officeart/2005/8/layout/cycle2"/>
    <dgm:cxn modelId="{05D149AF-C473-483D-B515-CBD55E64C61F}" type="presOf" srcId="{4572337E-F3D2-2E45-B211-FFD409B7F69D}" destId="{ED7F2357-8BF2-8D4D-AABD-33FD5A56205E}" srcOrd="0" destOrd="0" presId="urn:microsoft.com/office/officeart/2005/8/layout/cycle2"/>
    <dgm:cxn modelId="{F5982968-1115-004A-B6DC-384A0720C517}" srcId="{FE66F126-BC7C-004B-A8F3-E69AA05B9314}" destId="{F040DE4F-BDE1-6544-A81B-8144DEBCBF63}" srcOrd="2" destOrd="0" parTransId="{0B2EE02F-FBE9-2B42-B132-AC8B8D07B50D}" sibTransId="{77CCA945-397D-4148-BB5D-CADDF7CF20EC}"/>
    <dgm:cxn modelId="{8EE50D4C-0D83-2843-AE56-50E40F0C4A47}" srcId="{FE66F126-BC7C-004B-A8F3-E69AA05B9314}" destId="{0D006AA6-2E64-1A47-8E09-19C5BB8CD8B7}" srcOrd="3" destOrd="0" parTransId="{18F95225-6584-6F4E-95E1-05078B437748}" sibTransId="{F3C4EB22-9601-A14E-BE53-6BA4EC8C2374}"/>
    <dgm:cxn modelId="{87E15838-9AC1-44A8-A777-68B99DB592BF}" type="presParOf" srcId="{D4BA4E12-5416-E04B-92B9-A328EAA2A61E}" destId="{ED7F2357-8BF2-8D4D-AABD-33FD5A56205E}" srcOrd="0" destOrd="0" presId="urn:microsoft.com/office/officeart/2005/8/layout/cycle2"/>
    <dgm:cxn modelId="{3038BBED-199C-4E69-B1EA-DF77854980B3}" type="presParOf" srcId="{D4BA4E12-5416-E04B-92B9-A328EAA2A61E}" destId="{6E33FB99-DD6D-8B42-8911-B8DEA4D19909}" srcOrd="1" destOrd="0" presId="urn:microsoft.com/office/officeart/2005/8/layout/cycle2"/>
    <dgm:cxn modelId="{B422D203-E2F4-4848-B8B3-A3988B2F8279}" type="presParOf" srcId="{6E33FB99-DD6D-8B42-8911-B8DEA4D19909}" destId="{E1E92AF4-3D12-A34E-A4F2-3B11A4756F56}" srcOrd="0" destOrd="0" presId="urn:microsoft.com/office/officeart/2005/8/layout/cycle2"/>
    <dgm:cxn modelId="{7CE3B84A-33DE-4D96-BBAF-10191482706F}" type="presParOf" srcId="{D4BA4E12-5416-E04B-92B9-A328EAA2A61E}" destId="{A0C71CE8-36DE-7E4E-B2C2-5634856FF3B1}" srcOrd="2" destOrd="0" presId="urn:microsoft.com/office/officeart/2005/8/layout/cycle2"/>
    <dgm:cxn modelId="{D4B934C3-91B8-4EE4-B404-4B8DB05DA0BB}" type="presParOf" srcId="{D4BA4E12-5416-E04B-92B9-A328EAA2A61E}" destId="{080661F0-DFD3-BF44-8A9F-B6F8489F2A18}" srcOrd="3" destOrd="0" presId="urn:microsoft.com/office/officeart/2005/8/layout/cycle2"/>
    <dgm:cxn modelId="{B2C1AD1D-F373-42B2-B389-82AB019B50E6}" type="presParOf" srcId="{080661F0-DFD3-BF44-8A9F-B6F8489F2A18}" destId="{3866E6B3-FFBA-7F41-AD47-67D3D5498CBF}" srcOrd="0" destOrd="0" presId="urn:microsoft.com/office/officeart/2005/8/layout/cycle2"/>
    <dgm:cxn modelId="{8C81C91A-1725-429B-8FB4-0884049C1F69}" type="presParOf" srcId="{D4BA4E12-5416-E04B-92B9-A328EAA2A61E}" destId="{8EE5D3D1-6DF9-DB43-B128-D54DAE45154B}" srcOrd="4" destOrd="0" presId="urn:microsoft.com/office/officeart/2005/8/layout/cycle2"/>
    <dgm:cxn modelId="{CF8FB0CA-DCC0-44B4-8A66-CE82372E6DF5}" type="presParOf" srcId="{D4BA4E12-5416-E04B-92B9-A328EAA2A61E}" destId="{68478CE9-5BD9-2D46-ADF4-4674FA05E998}" srcOrd="5" destOrd="0" presId="urn:microsoft.com/office/officeart/2005/8/layout/cycle2"/>
    <dgm:cxn modelId="{4E440A2F-6068-4B26-8D20-12D71BF20B46}" type="presParOf" srcId="{68478CE9-5BD9-2D46-ADF4-4674FA05E998}" destId="{FEAA1373-7299-F24C-94D3-2C52CBBE865C}" srcOrd="0" destOrd="0" presId="urn:microsoft.com/office/officeart/2005/8/layout/cycle2"/>
    <dgm:cxn modelId="{FBC82E4B-71A7-4800-89B0-E4CF1F142411}" type="presParOf" srcId="{D4BA4E12-5416-E04B-92B9-A328EAA2A61E}" destId="{ED7EEF24-5436-9940-B1C6-68DAADC903E3}" srcOrd="6" destOrd="0" presId="urn:microsoft.com/office/officeart/2005/8/layout/cycle2"/>
    <dgm:cxn modelId="{2D10F9F9-B4F4-4A0C-BAFD-FE5CD4C6E518}" type="presParOf" srcId="{D4BA4E12-5416-E04B-92B9-A328EAA2A61E}" destId="{6BBBC7C4-DF1B-744C-A9CF-021EEC338F24}" srcOrd="7" destOrd="0" presId="urn:microsoft.com/office/officeart/2005/8/layout/cycle2"/>
    <dgm:cxn modelId="{AC84D5F7-7900-4DE5-ACF6-896740ACB6EC}" type="presParOf" srcId="{6BBBC7C4-DF1B-744C-A9CF-021EEC338F24}" destId="{DF994927-333F-9F4B-AA78-97B78BFBE609}" srcOrd="0" destOrd="0" presId="urn:microsoft.com/office/officeart/2005/8/layout/cycle2"/>
    <dgm:cxn modelId="{D6724DE9-3CF2-4507-8D0D-F19470BF458E}" type="presParOf" srcId="{D4BA4E12-5416-E04B-92B9-A328EAA2A61E}" destId="{9976FEE3-D923-454A-9498-1692B2264897}" srcOrd="8" destOrd="0" presId="urn:microsoft.com/office/officeart/2005/8/layout/cycle2"/>
    <dgm:cxn modelId="{41F317CD-A3E6-4BCC-872B-5FC96F45D5BC}" type="presParOf" srcId="{D4BA4E12-5416-E04B-92B9-A328EAA2A61E}" destId="{46C2CEE8-2676-BD40-8E1F-0C711997AAE0}" srcOrd="9" destOrd="0" presId="urn:microsoft.com/office/officeart/2005/8/layout/cycle2"/>
    <dgm:cxn modelId="{001AEBEA-6796-43B7-976A-91C9B2E02C5B}" type="presParOf" srcId="{46C2CEE8-2676-BD40-8E1F-0C711997AAE0}" destId="{53B5C6A8-83E7-FF4A-94D3-4D47AC989523}" srcOrd="0" destOrd="0" presId="urn:microsoft.com/office/officeart/2005/8/layout/cycle2"/>
  </dgm:cxnLst>
  <dgm:bg/>
  <dgm:whole/>
  <dgm:extLst>
    <a:ext uri="http://schemas.microsoft.com/office/drawing/2008/diagram">
      <dsp:dataModelExt xmlns:dsp="http://schemas.microsoft.com/office/drawing/2008/diagram" xmlns=""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643338" cy="3071834"/>
        <a:chOff x="0" y="0"/>
        <a:chExt cx="3643338" cy="3071834"/>
      </a:xfrm>
    </dsp:grpSpPr>
    <dsp:sp modelId="{ED7F2357-8BF2-8D4D-AABD-33FD5A56205E}">
      <dsp:nvSpPr>
        <dsp:cNvPr id="3" name="椭圆 2"/>
        <dsp:cNvSpPr/>
      </dsp:nvSpPr>
      <dsp:spPr bwMode="white">
        <a:xfrm>
          <a:off x="1384471" y="74095"/>
          <a:ext cx="928534" cy="928534"/>
        </a:xfrm>
        <a:prstGeom prst="ellipse">
          <a:avLst/>
        </a:prstGeom>
        <a:solidFill>
          <a:schemeClr val="accent1"/>
        </a:solidFill>
      </dsp:spPr>
      <dsp:style>
        <a:lnRef idx="0">
          <a:schemeClr val="lt1"/>
        </a:lnRef>
        <a:fillRef idx="3">
          <a:schemeClr val="accent1"/>
        </a:fillRef>
        <a:effectRef idx="2">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政治</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sp:txBody>
      <dsp:txXfrm>
        <a:off x="1384471" y="74095"/>
        <a:ext cx="928534" cy="928534"/>
      </dsp:txXfrm>
    </dsp:sp>
    <dsp:sp modelId="{6E33FB99-DD6D-8B42-8911-B8DEA4D19909}">
      <dsp:nvSpPr>
        <dsp:cNvPr id="4" name="右箭头 3"/>
        <dsp:cNvSpPr/>
      </dsp:nvSpPr>
      <dsp:spPr bwMode="white">
        <a:xfrm rot="2045998">
          <a:off x="2292723" y="753958"/>
          <a:ext cx="211760" cy="313380"/>
        </a:xfrm>
        <a:prstGeom prst="rightArrow">
          <a:avLst>
            <a:gd name="adj1" fmla="val 60000"/>
            <a:gd name="adj2" fmla="val 50000"/>
          </a:avLst>
        </a:prstGeom>
      </dsp:spPr>
      <dsp:style>
        <a:lnRef idx="0">
          <a:schemeClr val="accent1">
            <a:tint val="60000"/>
          </a:schemeClr>
        </a:lnRef>
        <a:fillRef idx="3">
          <a:schemeClr val="accent1">
            <a:tint val="60000"/>
          </a:schemeClr>
        </a:fillRef>
        <a:effectRef idx="2">
          <a:scrgbClr r="0" g="0" b="0"/>
        </a:effectRef>
        <a:fontRef idx="minor">
          <a:schemeClr val="lt1"/>
        </a:fontRef>
      </dsp:style>
      <dsp:txXfrm rot="2045998">
        <a:off x="2292723" y="753958"/>
        <a:ext cx="211760" cy="313380"/>
      </dsp:txXfrm>
    </dsp:sp>
    <dsp:sp modelId="{A0C71CE8-36DE-7E4E-B2C2-5634856FF3B1}">
      <dsp:nvSpPr>
        <dsp:cNvPr id="5" name="椭圆 4"/>
        <dsp:cNvSpPr/>
      </dsp:nvSpPr>
      <dsp:spPr bwMode="white">
        <a:xfrm>
          <a:off x="2484201" y="818668"/>
          <a:ext cx="928534" cy="928534"/>
        </a:xfrm>
        <a:prstGeom prst="ellipse">
          <a:avLst/>
        </a:prstGeom>
      </dsp:spPr>
      <dsp:style>
        <a:lnRef idx="0">
          <a:schemeClr val="lt1"/>
        </a:lnRef>
        <a:fillRef idx="3">
          <a:schemeClr val="accent1"/>
        </a:fillRef>
        <a:effectRef idx="2">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文化</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sp:txBody>
      <dsp:txXfrm>
        <a:off x="2484201" y="818668"/>
        <a:ext cx="928534" cy="928534"/>
      </dsp:txXfrm>
    </dsp:sp>
    <dsp:sp modelId="{080661F0-DFD3-BF44-8A9F-B6F8489F2A18}">
      <dsp:nvSpPr>
        <dsp:cNvPr id="6" name="右箭头 5"/>
        <dsp:cNvSpPr/>
      </dsp:nvSpPr>
      <dsp:spPr bwMode="white">
        <a:xfrm rot="6480000">
          <a:off x="2610238" y="1788561"/>
          <a:ext cx="246061" cy="313380"/>
        </a:xfrm>
        <a:prstGeom prst="rightArrow">
          <a:avLst>
            <a:gd name="adj1" fmla="val 60000"/>
            <a:gd name="adj2" fmla="val 50000"/>
          </a:avLst>
        </a:prstGeom>
      </dsp:spPr>
      <dsp:style>
        <a:lnRef idx="0">
          <a:schemeClr val="accent1">
            <a:tint val="60000"/>
          </a:schemeClr>
        </a:lnRef>
        <a:fillRef idx="3">
          <a:schemeClr val="accent1">
            <a:tint val="60000"/>
          </a:schemeClr>
        </a:fillRef>
        <a:effectRef idx="2">
          <a:scrgbClr r="0" g="0" b="0"/>
        </a:effectRef>
        <a:fontRef idx="minor">
          <a:schemeClr val="lt1"/>
        </a:fontRef>
      </dsp:style>
      <dsp:txXfrm rot="6480000">
        <a:off x="2610238" y="1788561"/>
        <a:ext cx="246061" cy="313380"/>
      </dsp:txXfrm>
    </dsp:sp>
    <dsp:sp modelId="{8EE5D3D1-6DF9-DB43-B128-D54DAE45154B}">
      <dsp:nvSpPr>
        <dsp:cNvPr id="7" name="椭圆 6"/>
        <dsp:cNvSpPr/>
      </dsp:nvSpPr>
      <dsp:spPr bwMode="white">
        <a:xfrm>
          <a:off x="2053802" y="2143300"/>
          <a:ext cx="928534" cy="928534"/>
        </a:xfrm>
        <a:prstGeom prst="ellipse">
          <a:avLst/>
        </a:prstGeom>
      </dsp:spPr>
      <dsp:style>
        <a:lnRef idx="0">
          <a:schemeClr val="lt1"/>
        </a:lnRef>
        <a:fillRef idx="3">
          <a:schemeClr val="accent1"/>
        </a:fillRef>
        <a:effectRef idx="2">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生态</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sp:txBody>
      <dsp:txXfrm>
        <a:off x="2053802" y="2143300"/>
        <a:ext cx="928534" cy="928534"/>
      </dsp:txXfrm>
    </dsp:sp>
    <dsp:sp modelId="{68478CE9-5BD9-2D46-ADF4-4674FA05E998}">
      <dsp:nvSpPr>
        <dsp:cNvPr id="8" name="右箭头 7"/>
        <dsp:cNvSpPr/>
      </dsp:nvSpPr>
      <dsp:spPr bwMode="white">
        <a:xfrm rot="10800000">
          <a:off x="1698638" y="2450877"/>
          <a:ext cx="246061" cy="313380"/>
        </a:xfrm>
        <a:prstGeom prst="rightArrow">
          <a:avLst>
            <a:gd name="adj1" fmla="val 60000"/>
            <a:gd name="adj2" fmla="val 50000"/>
          </a:avLst>
        </a:prstGeom>
      </dsp:spPr>
      <dsp:style>
        <a:lnRef idx="0">
          <a:schemeClr val="accent1">
            <a:tint val="60000"/>
          </a:schemeClr>
        </a:lnRef>
        <a:fillRef idx="3">
          <a:schemeClr val="accent1">
            <a:tint val="60000"/>
          </a:schemeClr>
        </a:fillRef>
        <a:effectRef idx="2">
          <a:scrgbClr r="0" g="0" b="0"/>
        </a:effectRef>
        <a:fontRef idx="minor">
          <a:schemeClr val="lt1"/>
        </a:fontRef>
      </dsp:style>
      <dsp:txXfrm rot="10800000">
        <a:off x="1698638" y="2450877"/>
        <a:ext cx="246061" cy="313380"/>
      </dsp:txXfrm>
    </dsp:sp>
    <dsp:sp modelId="{ED7EEF24-5436-9940-B1C6-68DAADC903E3}">
      <dsp:nvSpPr>
        <dsp:cNvPr id="9" name="椭圆 8"/>
        <dsp:cNvSpPr/>
      </dsp:nvSpPr>
      <dsp:spPr bwMode="white">
        <a:xfrm>
          <a:off x="661002" y="2143300"/>
          <a:ext cx="928534" cy="928534"/>
        </a:xfrm>
        <a:prstGeom prst="ellipse">
          <a:avLst/>
        </a:prstGeom>
      </dsp:spPr>
      <dsp:style>
        <a:lnRef idx="0">
          <a:schemeClr val="lt1"/>
        </a:lnRef>
        <a:fillRef idx="3">
          <a:schemeClr val="accent1"/>
        </a:fillRef>
        <a:effectRef idx="2">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经济</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sp:txBody>
      <dsp:txXfrm>
        <a:off x="661002" y="2143300"/>
        <a:ext cx="928534" cy="928534"/>
      </dsp:txXfrm>
    </dsp:sp>
    <dsp:sp modelId="{6BBBC7C4-DF1B-744C-A9CF-021EEC338F24}">
      <dsp:nvSpPr>
        <dsp:cNvPr id="10" name="右箭头 9"/>
        <dsp:cNvSpPr/>
      </dsp:nvSpPr>
      <dsp:spPr bwMode="white">
        <a:xfrm rot="15241466">
          <a:off x="821160" y="1794016"/>
          <a:ext cx="232120" cy="313380"/>
        </a:xfrm>
        <a:prstGeom prst="rightArrow">
          <a:avLst>
            <a:gd name="adj1" fmla="val 60000"/>
            <a:gd name="adj2" fmla="val 50000"/>
          </a:avLst>
        </a:prstGeom>
      </dsp:spPr>
      <dsp:style>
        <a:lnRef idx="0">
          <a:schemeClr val="accent1">
            <a:tint val="60000"/>
          </a:schemeClr>
        </a:lnRef>
        <a:fillRef idx="3">
          <a:schemeClr val="accent1">
            <a:tint val="60000"/>
          </a:schemeClr>
        </a:fillRef>
        <a:effectRef idx="2">
          <a:scrgbClr r="0" g="0" b="0"/>
        </a:effectRef>
        <a:fontRef idx="minor">
          <a:schemeClr val="lt1"/>
        </a:fontRef>
      </dsp:style>
      <dsp:txXfrm rot="15241466">
        <a:off x="821160" y="1794016"/>
        <a:ext cx="232120" cy="313380"/>
      </dsp:txXfrm>
    </dsp:sp>
    <dsp:sp modelId="{9976FEE3-D923-454A-9498-1692B2264897}">
      <dsp:nvSpPr>
        <dsp:cNvPr id="11" name="椭圆 10"/>
        <dsp:cNvSpPr/>
      </dsp:nvSpPr>
      <dsp:spPr bwMode="white">
        <a:xfrm>
          <a:off x="284905" y="829579"/>
          <a:ext cx="928534" cy="928534"/>
        </a:xfrm>
        <a:prstGeom prst="ellipse">
          <a:avLst/>
        </a:prstGeom>
      </dsp:spPr>
      <dsp:style>
        <a:lnRef idx="0">
          <a:schemeClr val="lt1"/>
        </a:lnRef>
        <a:fillRef idx="3">
          <a:schemeClr val="accent1"/>
        </a:fillRef>
        <a:effectRef idx="2">
          <a:scrgbClr r="0" g="0" b="0"/>
        </a:effectRef>
        <a:fontRef idx="minor">
          <a:schemeClr val="lt1"/>
        </a:fontRef>
      </dsp:style>
      <dsp:txBody>
        <a:bodyPr lIns="25400" tIns="25400" rIns="25400" bIns="254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安全</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dsp:txBody>
      <dsp:txXfrm>
        <a:off x="284905" y="829579"/>
        <a:ext cx="928534" cy="928534"/>
      </dsp:txXfrm>
    </dsp:sp>
    <dsp:sp modelId="{46C2CEE8-2676-BD40-8E1F-0C711997AAE0}">
      <dsp:nvSpPr>
        <dsp:cNvPr id="12" name="右箭头 11"/>
        <dsp:cNvSpPr/>
      </dsp:nvSpPr>
      <dsp:spPr bwMode="white">
        <a:xfrm rot="-2069518">
          <a:off x="1191482" y="759414"/>
          <a:ext cx="214946" cy="313380"/>
        </a:xfrm>
        <a:prstGeom prst="rightArrow">
          <a:avLst>
            <a:gd name="adj1" fmla="val 60000"/>
            <a:gd name="adj2" fmla="val 50000"/>
          </a:avLst>
        </a:prstGeom>
      </dsp:spPr>
      <dsp:style>
        <a:lnRef idx="0">
          <a:schemeClr val="accent1">
            <a:tint val="60000"/>
          </a:schemeClr>
        </a:lnRef>
        <a:fillRef idx="3">
          <a:schemeClr val="accent1">
            <a:tint val="60000"/>
          </a:schemeClr>
        </a:fillRef>
        <a:effectRef idx="2">
          <a:scrgbClr r="0" g="0" b="0"/>
        </a:effectRef>
        <a:fontRef idx="minor">
          <a:schemeClr val="lt1"/>
        </a:fontRef>
      </dsp:style>
      <dsp:txXfrm rot="-2069518">
        <a:off x="1191482" y="759414"/>
        <a:ext cx="214946" cy="31338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smtClean="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smtClean="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fld id="{9A0DB2DC-4C9A-4742-B13C-FB6460FD3503}" type="slidenum">
              <a:rPr lang="zh-CN" altLang="en-US" sz="1200" dirty="0">
                <a:latin typeface="Calibri" panose="020F0502020204030204" pitchFamily="34" charset="0"/>
              </a:rPr>
              <a:pPr lvl="0" algn="r" eaLnBrk="1" hangingPunct="1"/>
              <a:t>‹#›</a:t>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zoom/>
  </p:transition>
  <p:timing>
    <p:tnLst>
      <p:par>
        <p:cTn id="1" dur="indefinite" restart="never" nodeType="tmRoot"/>
      </p:par>
    </p:tnLst>
  </p:timing>
  <p:hf sldNum="0"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193675"/>
            <a:ext cx="7772400" cy="1470025"/>
          </a:xfrm>
          <a:prstGeom prst="rect">
            <a:avLst/>
          </a:prstGeom>
        </p:spPr>
        <p:txBody>
          <a:bodyPr/>
          <a:lstStyle/>
          <a:p>
            <a:r>
              <a:rPr lang="en-US" altLang="zh-CN" sz="4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4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“村”里的事情大家办</a:t>
            </a:r>
          </a:p>
        </p:txBody>
      </p:sp>
      <p:sp>
        <p:nvSpPr>
          <p:cNvPr id="3" name="副标题 2"/>
          <p:cNvSpPr>
            <a:spLocks noGrp="1"/>
          </p:cNvSpPr>
          <p:nvPr>
            <p:ph type="subTitle" idx="4294967295"/>
          </p:nvPr>
        </p:nvSpPr>
        <p:spPr>
          <a:xfrm>
            <a:off x="0" y="1446213"/>
            <a:ext cx="9137650" cy="5400675"/>
          </a:xfrm>
          <a:prstGeom prst="rect">
            <a:avLst/>
          </a:prstGeom>
          <a:solidFill>
            <a:srgbClr val="FFFF00"/>
          </a:solidFill>
        </p:spPr>
        <p:txBody>
          <a:bodyPr/>
          <a:lstStyle/>
          <a:p>
            <a:pPr algn="ctr"/>
            <a:r>
              <a:rPr lang="zh-CN" altLang="en-US" b="1">
                <a:solidFill>
                  <a:srgbClr val="002060"/>
                </a:solidFill>
              </a:rPr>
              <a:t>【教学目标】</a:t>
            </a:r>
          </a:p>
          <a:p>
            <a:pPr algn="l"/>
            <a:r>
              <a:rPr lang="zh-CN" altLang="en-US" b="1">
                <a:solidFill>
                  <a:srgbClr val="7030A0"/>
                </a:solidFill>
              </a:rPr>
              <a:t>1、让学生明白美好的地球村要靠大家共同建设；培养学生树立建设美好家园的责任意识。</a:t>
            </a:r>
            <a:endParaRPr lang="zh-CN" altLang="en-US" b="1">
              <a:solidFill>
                <a:srgbClr val="002060"/>
              </a:solidFill>
            </a:endParaRPr>
          </a:p>
          <a:p>
            <a:pPr algn="l"/>
            <a:r>
              <a:rPr lang="zh-CN" altLang="en-US" b="1">
                <a:solidFill>
                  <a:srgbClr val="0070C0"/>
                </a:solidFill>
              </a:rPr>
              <a:t>2、通过阅读、探究、描绘、交流明白美好的地球村要靠大家共同建设，我们要树立建设美好家园的责任意识。</a:t>
            </a:r>
            <a:endParaRPr lang="zh-CN" altLang="en-US" b="1">
              <a:solidFill>
                <a:srgbClr val="002060"/>
              </a:solidFill>
            </a:endParaRPr>
          </a:p>
          <a:p>
            <a:pPr algn="l"/>
            <a:r>
              <a:rPr lang="zh-CN" altLang="en-US" b="1">
                <a:solidFill>
                  <a:srgbClr val="002060"/>
                </a:solidFill>
              </a:rPr>
              <a:t>3、让学生明白美好的地球村要靠大家共同建设,热爱地球村，树立建设美好家园的责任意识，做一个负责任的公民。</a:t>
            </a: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4294967295"/>
          </p:nvPr>
        </p:nvPicPr>
        <p:blipFill>
          <a:blip r:embed="rId2"/>
          <a:stretch>
            <a:fillRect/>
          </a:stretch>
        </p:blipFill>
        <p:spPr>
          <a:xfrm>
            <a:off x="30163" y="1246188"/>
            <a:ext cx="9113837" cy="5567362"/>
          </a:xfrm>
          <a:prstGeom prst="rect">
            <a:avLst/>
          </a:prstGeom>
        </p:spPr>
      </p:pic>
      <p:pic>
        <p:nvPicPr>
          <p:cNvPr id="5" name="图片 4"/>
          <p:cNvPicPr>
            <a:picLocks noChangeAspect="1"/>
          </p:cNvPicPr>
          <p:nvPr/>
        </p:nvPicPr>
        <p:blipFill>
          <a:blip r:embed="rId3"/>
          <a:stretch>
            <a:fillRect/>
          </a:stretch>
        </p:blipFill>
        <p:spPr>
          <a:xfrm>
            <a:off x="65405" y="83820"/>
            <a:ext cx="1756410" cy="1162050"/>
          </a:xfrm>
          <a:prstGeom prst="rect">
            <a:avLst/>
          </a:prstGeom>
        </p:spPr>
      </p:pic>
    </p:spTree>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4294967295"/>
          </p:nvPr>
        </p:nvPicPr>
        <p:blipFill>
          <a:blip r:embed="rId2"/>
          <a:stretch>
            <a:fillRect/>
          </a:stretch>
        </p:blipFill>
        <p:spPr>
          <a:xfrm>
            <a:off x="0" y="-14288"/>
            <a:ext cx="5854700" cy="6294438"/>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9525"/>
            <a:ext cx="8970963" cy="2393950"/>
          </a:xfrm>
          <a:prstGeom prst="rect">
            <a:avLst/>
          </a:prstGeom>
          <a:solidFill>
            <a:srgbClr val="FFFF00"/>
          </a:solidFill>
        </p:spPr>
        <p:txBody>
          <a:bodyPr/>
          <a:lstStyle/>
          <a:p>
            <a:pPr algn="l"/>
            <a:r>
              <a:rPr lang="zh-CN" altLang="en-US" sz="4000" b="1"/>
              <a:t>我们应该同心协力，构建</a:t>
            </a:r>
            <a:r>
              <a:rPr lang="zh-CN" altLang="en-US" sz="4000" b="1">
                <a:solidFill>
                  <a:srgbClr val="FF0000"/>
                </a:solidFill>
              </a:rPr>
              <a:t>人类命运共同体</a:t>
            </a:r>
            <a:r>
              <a:rPr lang="zh-CN" altLang="en-US" sz="4000" b="1"/>
              <a:t>，建设持久和平、普遍安全、共同繁荣、开放包容、清洁美丽的世界。</a:t>
            </a:r>
          </a:p>
        </p:txBody>
      </p:sp>
      <p:pic>
        <p:nvPicPr>
          <p:cNvPr id="4" name="内容占位符 3"/>
          <p:cNvPicPr>
            <a:picLocks noGrp="1" noChangeAspect="1"/>
          </p:cNvPicPr>
          <p:nvPr>
            <p:ph idx="4294967295"/>
          </p:nvPr>
        </p:nvPicPr>
        <p:blipFill>
          <a:blip r:embed="rId2"/>
          <a:stretch>
            <a:fillRect/>
          </a:stretch>
        </p:blipFill>
        <p:spPr>
          <a:xfrm>
            <a:off x="0" y="2384425"/>
            <a:ext cx="4989513" cy="4491038"/>
          </a:xfrm>
          <a:prstGeom prst="rect">
            <a:avLst/>
          </a:prstGeom>
        </p:spPr>
      </p:pic>
    </p:spTree>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2174875"/>
            <a:ext cx="8229600" cy="4525963"/>
          </a:xfrm>
          <a:prstGeom prst="rect">
            <a:avLst/>
          </a:prstGeom>
        </p:spPr>
        <p:txBody>
          <a:bodyPr/>
          <a:lstStyle/>
          <a:p>
            <a:r>
              <a:rPr lang="zh-CN" altLang="en-US" b="1">
                <a:solidFill>
                  <a:srgbClr val="FF0000"/>
                </a:solidFill>
              </a:rPr>
              <a:t>中国“南南合作援助基金” 第一个援助巴基斯坦项目圆满结束</a:t>
            </a:r>
          </a:p>
        </p:txBody>
      </p:sp>
      <p:sp>
        <p:nvSpPr>
          <p:cNvPr id="5" name="文本框 4"/>
          <p:cNvSpPr txBox="1"/>
          <p:nvPr/>
        </p:nvSpPr>
        <p:spPr>
          <a:xfrm>
            <a:off x="-13335" y="73025"/>
            <a:ext cx="9070975" cy="1753235"/>
          </a:xfrm>
          <a:prstGeom prst="rect">
            <a:avLst/>
          </a:prstGeom>
          <a:solidFill>
            <a:srgbClr val="FFFF00"/>
          </a:solidFill>
        </p:spPr>
        <p:txBody>
          <a:bodyPr wrap="square" rtlCol="0" anchor="t">
            <a:spAutoFit/>
          </a:bodyPr>
          <a:lstStyle/>
          <a:p>
            <a:r>
              <a:rPr lang="zh-CN" altLang="en-US" sz="3600" b="1"/>
              <a:t>你还知道哪些国际援助事件？选择一件你熟悉的介绍给大家，说一说国际援助在“地球村”里发挥了哪些作用。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0638"/>
            <a:ext cx="8713788" cy="1858962"/>
          </a:xfrm>
          <a:prstGeom prst="rect">
            <a:avLst/>
          </a:prstGeom>
          <a:solidFill>
            <a:srgbClr val="FFFF00"/>
          </a:solidFill>
        </p:spPr>
        <p:txBody>
          <a:bodyPr/>
          <a:lstStyle/>
          <a:p>
            <a:pPr algn="l"/>
            <a:r>
              <a:rPr lang="zh-CN" altLang="en-US" sz="3600" b="1"/>
              <a:t>快乐祥和的家园不仅是“地球村”每一位“村民”的期待，也要靠所有“村民”齐心协力共同营造。</a:t>
            </a:r>
          </a:p>
        </p:txBody>
      </p:sp>
      <p:pic>
        <p:nvPicPr>
          <p:cNvPr id="4" name="内容占位符 3"/>
          <p:cNvPicPr>
            <a:picLocks noGrp="1" noChangeAspect="1"/>
          </p:cNvPicPr>
          <p:nvPr>
            <p:ph idx="4294967295"/>
          </p:nvPr>
        </p:nvPicPr>
        <p:blipFill>
          <a:blip r:embed="rId2"/>
          <a:stretch>
            <a:fillRect/>
          </a:stretch>
        </p:blipFill>
        <p:spPr>
          <a:xfrm>
            <a:off x="0" y="1879600"/>
            <a:ext cx="9118600" cy="5083175"/>
          </a:xfrm>
          <a:prstGeom prst="rect">
            <a:avLst/>
          </a:prstGeom>
        </p:spPr>
      </p:pic>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timgsa.baidu.com/timg?image&amp;quality=80&amp;size=b9999_10000&amp;sec=1542689393885&amp;di=908ddc420bc45240084a10f98b7e75d5&amp;imgtype=0&amp;src=http%3A%2F%2Fwww.sxrb.com%2Fupload%2Fresources%2Fimage%2F2017%2F06%2F21%2F651237_500x500.jpg"/>
          <p:cNvPicPr>
            <a:picLocks noChangeAspect="1"/>
          </p:cNvPicPr>
          <p:nvPr/>
        </p:nvPicPr>
        <p:blipFill>
          <a:blip r:embed="rId2"/>
          <a:srcRect t="5972"/>
          <a:stretch>
            <a:fillRect/>
          </a:stretch>
        </p:blipFill>
        <p:spPr>
          <a:xfrm>
            <a:off x="0" y="0"/>
            <a:ext cx="9144000" cy="6858000"/>
          </a:xfrm>
          <a:prstGeom prst="rect">
            <a:avLst/>
          </a:prstGeom>
          <a:noFill/>
          <a:ln w="9525">
            <a:noFill/>
          </a:ln>
        </p:spPr>
      </p:pic>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288" y="1643063"/>
            <a:ext cx="8248650" cy="1312863"/>
          </a:xfrm>
          <a:prstGeom prst="rect">
            <a:avLst/>
          </a:prstGeom>
          <a:noFill/>
        </p:spPr>
        <p:txBody>
          <a:bodyPr>
            <a:spAutoFit/>
          </a:bodyPr>
          <a:lstStyle/>
          <a:p>
            <a:pPr marL="0" marR="0" lvl="0" indent="575945" algn="just" defTabSz="914400" rtl="0" eaLnBrk="0" fontAlgn="auto" latinLnBrk="0" hangingPunct="0">
              <a:lnSpc>
                <a:spcPts val="3300"/>
              </a:lnSpc>
              <a:spcBef>
                <a:spcPts val="0"/>
              </a:spcBef>
              <a:spcAft>
                <a:spcPts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习近平总书记在十九大报告中做出了明确的概括：构建人类命运共同体，建设“</a:t>
            </a:r>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持久和平</a:t>
            </a:r>
            <a:r>
              <a:rPr kumimoji="0" lang="zh-CN" altLang="en-US" sz="2600" b="1"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普遍安全</a:t>
            </a:r>
            <a:r>
              <a:rPr kumimoji="0" lang="zh-CN" altLang="en-US" sz="2600" b="1"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共同繁荣</a:t>
            </a:r>
            <a:r>
              <a:rPr kumimoji="0" lang="zh-CN" altLang="en-US" sz="2600" b="1"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开放包容</a:t>
            </a:r>
            <a:r>
              <a:rPr kumimoji="0" lang="zh-CN" altLang="en-US" sz="2600" b="1"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cs typeface="+mn-cs"/>
              </a:rPr>
              <a:t>、</a:t>
            </a:r>
            <a:r>
              <a:rPr kumimoji="0" lang="zh-CN" altLang="en-US" sz="26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清洁美丽</a:t>
            </a:r>
            <a:r>
              <a:rPr kumimoji="0" lang="zh-CN" altLang="en-US" sz="26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”的世界。</a:t>
            </a:r>
            <a:endParaRPr kumimoji="0" lang="en-US" altLang="zh-CN" sz="26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graphicFrame>
        <p:nvGraphicFramePr>
          <p:cNvPr id="4" name="图表 9"/>
          <p:cNvGraphicFramePr/>
          <p:nvPr/>
        </p:nvGraphicFramePr>
        <p:xfrm>
          <a:off x="571472" y="3071810"/>
          <a:ext cx="3643338" cy="3071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6" name="矩形 4"/>
          <p:cNvSpPr/>
          <p:nvPr/>
        </p:nvSpPr>
        <p:spPr>
          <a:xfrm>
            <a:off x="785813" y="642938"/>
            <a:ext cx="5570537" cy="630237"/>
          </a:xfrm>
          <a:prstGeom prst="rect">
            <a:avLst/>
          </a:prstGeom>
          <a:noFill/>
          <a:ln w="9525">
            <a:noFill/>
          </a:ln>
        </p:spPr>
        <p:txBody>
          <a:bodyPr wrap="none">
            <a:spAutoFit/>
          </a:bodyPr>
          <a:lstStyle/>
          <a:p>
            <a:r>
              <a:rPr lang="zh-CN" altLang="en-US" sz="3500" b="1" dirty="0">
                <a:solidFill>
                  <a:srgbClr val="002060"/>
                </a:solidFill>
                <a:latin typeface="微软雅黑" panose="020B0503020204020204" pitchFamily="34" charset="-122"/>
                <a:ea typeface="微软雅黑" panose="020B0503020204020204" pitchFamily="34" charset="-122"/>
              </a:rPr>
              <a:t>“</a:t>
            </a:r>
            <a:r>
              <a:rPr lang="zh-CN" altLang="zh-CN" sz="3500" b="1" dirty="0">
                <a:solidFill>
                  <a:srgbClr val="002060"/>
                </a:solidFill>
                <a:latin typeface="微软雅黑" panose="020B0503020204020204" pitchFamily="34" charset="-122"/>
                <a:ea typeface="微软雅黑" panose="020B0503020204020204" pitchFamily="34" charset="-122"/>
              </a:rPr>
              <a:t>人类命运共同体</a:t>
            </a:r>
            <a:r>
              <a:rPr lang="zh-CN" altLang="en-US" sz="3500" b="1" dirty="0">
                <a:solidFill>
                  <a:srgbClr val="002060"/>
                </a:solidFill>
                <a:latin typeface="微软雅黑" panose="020B0503020204020204" pitchFamily="34" charset="-122"/>
                <a:ea typeface="微软雅黑" panose="020B0503020204020204" pitchFamily="34" charset="-122"/>
              </a:rPr>
              <a:t>”的提出</a:t>
            </a:r>
            <a:endParaRPr lang="zh-CN" altLang="en-US" sz="3500" dirty="0">
              <a:latin typeface="Calibri" panose="020F0502020204030204" pitchFamily="34" charset="0"/>
            </a:endParaRPr>
          </a:p>
        </p:txBody>
      </p:sp>
      <p:pic>
        <p:nvPicPr>
          <p:cNvPr id="3077" name="Picture 2" descr="https://timgsa.baidu.com/timg?image&amp;quality=80&amp;size=b9999_10000&amp;sec=1542689724421&amp;di=6f848bfc2320578429718018de672181&amp;imgtype=0&amp;src=http%3A%2F%2Fwx1.sinaimg.cn%2Fwap720%2F005C6wIygy1fp594sall7j318g0qojvz.jpg"/>
          <p:cNvPicPr>
            <a:picLocks noChangeAspect="1"/>
          </p:cNvPicPr>
          <p:nvPr/>
        </p:nvPicPr>
        <p:blipFill>
          <a:blip r:embed="rId6"/>
          <a:stretch>
            <a:fillRect/>
          </a:stretch>
        </p:blipFill>
        <p:spPr>
          <a:xfrm>
            <a:off x="4357688" y="3457575"/>
            <a:ext cx="4000500" cy="2614613"/>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p:nvPr/>
        </p:nvSpPr>
        <p:spPr>
          <a:xfrm>
            <a:off x="500063" y="3875088"/>
            <a:ext cx="6072187" cy="2605087"/>
          </a:xfrm>
          <a:prstGeom prst="rect">
            <a:avLst/>
          </a:prstGeom>
          <a:noFill/>
          <a:ln w="9525">
            <a:noFill/>
          </a:ln>
        </p:spPr>
        <p:txBody>
          <a:bodyPr anchor="ctr">
            <a:spAutoFit/>
          </a:bodyPr>
          <a:lstStyle/>
          <a:p>
            <a:pPr indent="466725" eaLnBrk="0" hangingPunct="0">
              <a:lnSpc>
                <a:spcPts val="2800"/>
              </a:lnSpc>
            </a:pPr>
            <a:r>
              <a:rPr lang="zh-CN" altLang="en-US" sz="2200" b="1" dirty="0">
                <a:solidFill>
                  <a:srgbClr val="000000"/>
                </a:solidFill>
                <a:latin typeface="宋体" panose="02010600030101010101" pitchFamily="2" charset="-122"/>
              </a:rPr>
              <a:t>“构建人类命运共同体”，用习近平的话来高度概括，就是“五个世界”：</a:t>
            </a:r>
            <a:endParaRPr lang="zh-CN" altLang="en-US" sz="2200" b="1" dirty="0">
              <a:latin typeface="宋体" panose="02010600030101010101" pitchFamily="2" charset="-122"/>
            </a:endParaRPr>
          </a:p>
          <a:p>
            <a:pPr indent="466725" eaLnBrk="0" hangingPunct="0">
              <a:lnSpc>
                <a:spcPts val="2800"/>
              </a:lnSpc>
            </a:pPr>
            <a:r>
              <a:rPr lang="zh-CN" altLang="en-US" sz="2200" b="1" dirty="0">
                <a:solidFill>
                  <a:srgbClr val="000000"/>
                </a:solidFill>
                <a:latin typeface="宋体" panose="02010600030101010101" pitchFamily="2" charset="-122"/>
              </a:rPr>
              <a:t>坚持</a:t>
            </a:r>
            <a:r>
              <a:rPr lang="zh-CN" altLang="en-US" sz="2200" b="1" dirty="0">
                <a:solidFill>
                  <a:srgbClr val="FF0000"/>
                </a:solidFill>
                <a:latin typeface="宋体" panose="02010600030101010101" pitchFamily="2" charset="-122"/>
              </a:rPr>
              <a:t>对话协商</a:t>
            </a:r>
            <a:r>
              <a:rPr lang="zh-CN" altLang="en-US" sz="2200" b="1" dirty="0">
                <a:solidFill>
                  <a:srgbClr val="000000"/>
                </a:solidFill>
                <a:latin typeface="宋体" panose="02010600030101010101" pitchFamily="2" charset="-122"/>
              </a:rPr>
              <a:t>，建设一个</a:t>
            </a:r>
            <a:r>
              <a:rPr lang="zh-CN" altLang="en-US" sz="2200" b="1" dirty="0">
                <a:solidFill>
                  <a:srgbClr val="FF0000"/>
                </a:solidFill>
                <a:latin typeface="宋体" panose="02010600030101010101" pitchFamily="2" charset="-122"/>
              </a:rPr>
              <a:t>持久和平</a:t>
            </a:r>
            <a:r>
              <a:rPr lang="zh-CN" altLang="en-US" sz="2200" b="1" dirty="0">
                <a:solidFill>
                  <a:srgbClr val="000000"/>
                </a:solidFill>
                <a:latin typeface="宋体" panose="02010600030101010101" pitchFamily="2" charset="-122"/>
              </a:rPr>
              <a:t>的世界。</a:t>
            </a:r>
            <a:endParaRPr lang="zh-CN" altLang="en-US" sz="2200" b="1" dirty="0">
              <a:latin typeface="宋体" panose="02010600030101010101" pitchFamily="2" charset="-122"/>
            </a:endParaRPr>
          </a:p>
          <a:p>
            <a:pPr indent="466725" eaLnBrk="0" hangingPunct="0">
              <a:lnSpc>
                <a:spcPts val="2800"/>
              </a:lnSpc>
            </a:pPr>
            <a:r>
              <a:rPr lang="zh-CN" altLang="en-US" sz="2200" b="1" dirty="0">
                <a:solidFill>
                  <a:srgbClr val="000000"/>
                </a:solidFill>
                <a:latin typeface="宋体" panose="02010600030101010101" pitchFamily="2" charset="-122"/>
              </a:rPr>
              <a:t>坚持</a:t>
            </a:r>
            <a:r>
              <a:rPr lang="zh-CN" altLang="en-US" sz="2200" b="1" dirty="0">
                <a:solidFill>
                  <a:srgbClr val="FF0000"/>
                </a:solidFill>
                <a:latin typeface="宋体" panose="02010600030101010101" pitchFamily="2" charset="-122"/>
              </a:rPr>
              <a:t>共建共享</a:t>
            </a:r>
            <a:r>
              <a:rPr lang="zh-CN" altLang="en-US" sz="2200" b="1" dirty="0">
                <a:solidFill>
                  <a:srgbClr val="000000"/>
                </a:solidFill>
                <a:latin typeface="宋体" panose="02010600030101010101" pitchFamily="2" charset="-122"/>
              </a:rPr>
              <a:t>，建设一个</a:t>
            </a:r>
            <a:r>
              <a:rPr lang="zh-CN" altLang="en-US" sz="2200" b="1" dirty="0">
                <a:solidFill>
                  <a:srgbClr val="FF0000"/>
                </a:solidFill>
                <a:latin typeface="宋体" panose="02010600030101010101" pitchFamily="2" charset="-122"/>
              </a:rPr>
              <a:t>普遍安全</a:t>
            </a:r>
            <a:r>
              <a:rPr lang="zh-CN" altLang="en-US" sz="2200" b="1" dirty="0">
                <a:solidFill>
                  <a:srgbClr val="000000"/>
                </a:solidFill>
                <a:latin typeface="宋体" panose="02010600030101010101" pitchFamily="2" charset="-122"/>
              </a:rPr>
              <a:t>的世界。</a:t>
            </a:r>
            <a:endParaRPr lang="zh-CN" altLang="en-US" sz="2200" b="1" dirty="0">
              <a:latin typeface="宋体" panose="02010600030101010101" pitchFamily="2" charset="-122"/>
            </a:endParaRPr>
          </a:p>
          <a:p>
            <a:pPr indent="466725" eaLnBrk="0" hangingPunct="0">
              <a:lnSpc>
                <a:spcPts val="2800"/>
              </a:lnSpc>
            </a:pPr>
            <a:r>
              <a:rPr lang="zh-CN" altLang="en-US" sz="2200" b="1" dirty="0">
                <a:solidFill>
                  <a:srgbClr val="000000"/>
                </a:solidFill>
                <a:latin typeface="宋体" panose="02010600030101010101" pitchFamily="2" charset="-122"/>
              </a:rPr>
              <a:t>坚持</a:t>
            </a:r>
            <a:r>
              <a:rPr lang="zh-CN" altLang="en-US" sz="2200" b="1" dirty="0">
                <a:solidFill>
                  <a:srgbClr val="FF0000"/>
                </a:solidFill>
                <a:latin typeface="宋体" panose="02010600030101010101" pitchFamily="2" charset="-122"/>
              </a:rPr>
              <a:t>合作共赢</a:t>
            </a:r>
            <a:r>
              <a:rPr lang="zh-CN" altLang="en-US" sz="2200" b="1" dirty="0">
                <a:solidFill>
                  <a:srgbClr val="000000"/>
                </a:solidFill>
                <a:latin typeface="宋体" panose="02010600030101010101" pitchFamily="2" charset="-122"/>
              </a:rPr>
              <a:t>，建设一个</a:t>
            </a:r>
            <a:r>
              <a:rPr lang="zh-CN" altLang="en-US" sz="2200" b="1" dirty="0">
                <a:solidFill>
                  <a:srgbClr val="FF0000"/>
                </a:solidFill>
                <a:latin typeface="宋体" panose="02010600030101010101" pitchFamily="2" charset="-122"/>
              </a:rPr>
              <a:t>共同繁荣</a:t>
            </a:r>
            <a:r>
              <a:rPr lang="zh-CN" altLang="en-US" sz="2200" b="1" dirty="0">
                <a:solidFill>
                  <a:srgbClr val="000000"/>
                </a:solidFill>
                <a:latin typeface="宋体" panose="02010600030101010101" pitchFamily="2" charset="-122"/>
              </a:rPr>
              <a:t>的世界。</a:t>
            </a:r>
            <a:endParaRPr lang="zh-CN" altLang="en-US" sz="2200" b="1" dirty="0">
              <a:latin typeface="宋体" panose="02010600030101010101" pitchFamily="2" charset="-122"/>
            </a:endParaRPr>
          </a:p>
          <a:p>
            <a:pPr indent="466725" eaLnBrk="0" hangingPunct="0">
              <a:lnSpc>
                <a:spcPts val="2800"/>
              </a:lnSpc>
            </a:pPr>
            <a:r>
              <a:rPr lang="zh-CN" altLang="en-US" sz="2200" b="1" dirty="0">
                <a:solidFill>
                  <a:srgbClr val="000000"/>
                </a:solidFill>
                <a:latin typeface="宋体" panose="02010600030101010101" pitchFamily="2" charset="-122"/>
              </a:rPr>
              <a:t>坚持</a:t>
            </a:r>
            <a:r>
              <a:rPr lang="zh-CN" altLang="en-US" sz="2200" b="1" dirty="0">
                <a:solidFill>
                  <a:srgbClr val="FF0000"/>
                </a:solidFill>
                <a:latin typeface="宋体" panose="02010600030101010101" pitchFamily="2" charset="-122"/>
              </a:rPr>
              <a:t>交流互鉴</a:t>
            </a:r>
            <a:r>
              <a:rPr lang="zh-CN" altLang="en-US" sz="2200" b="1" dirty="0">
                <a:solidFill>
                  <a:srgbClr val="000000"/>
                </a:solidFill>
                <a:latin typeface="宋体" panose="02010600030101010101" pitchFamily="2" charset="-122"/>
              </a:rPr>
              <a:t>，建设一个</a:t>
            </a:r>
            <a:r>
              <a:rPr lang="zh-CN" altLang="en-US" sz="2200" b="1" dirty="0">
                <a:solidFill>
                  <a:srgbClr val="FF0000"/>
                </a:solidFill>
                <a:latin typeface="宋体" panose="02010600030101010101" pitchFamily="2" charset="-122"/>
              </a:rPr>
              <a:t>开放包容</a:t>
            </a:r>
            <a:r>
              <a:rPr lang="zh-CN" altLang="en-US" sz="2200" b="1" dirty="0">
                <a:solidFill>
                  <a:srgbClr val="000000"/>
                </a:solidFill>
                <a:latin typeface="宋体" panose="02010600030101010101" pitchFamily="2" charset="-122"/>
              </a:rPr>
              <a:t>的世界。</a:t>
            </a:r>
            <a:endParaRPr lang="zh-CN" altLang="en-US" sz="2200" b="1" dirty="0">
              <a:solidFill>
                <a:srgbClr val="000000"/>
              </a:solidFill>
              <a:latin typeface="宋体" panose="02010600030101010101" pitchFamily="2" charset="-122"/>
              <a:cs typeface="Times New Roman" panose="02020603050405020304" pitchFamily="18" charset="0"/>
            </a:endParaRPr>
          </a:p>
          <a:p>
            <a:pPr indent="466725" eaLnBrk="0" hangingPunct="0">
              <a:lnSpc>
                <a:spcPts val="2800"/>
              </a:lnSpc>
            </a:pPr>
            <a:r>
              <a:rPr lang="zh-CN" altLang="en-US" sz="2200" b="1" dirty="0">
                <a:solidFill>
                  <a:srgbClr val="000000"/>
                </a:solidFill>
                <a:latin typeface="宋体" panose="02010600030101010101" pitchFamily="2" charset="-122"/>
                <a:cs typeface="Times New Roman" panose="02020603050405020304" pitchFamily="18" charset="0"/>
              </a:rPr>
              <a:t>坚持</a:t>
            </a:r>
            <a:r>
              <a:rPr lang="zh-CN" altLang="en-US" sz="2200" b="1" dirty="0">
                <a:solidFill>
                  <a:srgbClr val="FF0000"/>
                </a:solidFill>
                <a:latin typeface="宋体" panose="02010600030101010101" pitchFamily="2" charset="-122"/>
                <a:cs typeface="Times New Roman" panose="02020603050405020304" pitchFamily="18" charset="0"/>
              </a:rPr>
              <a:t>绿色低碳</a:t>
            </a:r>
            <a:r>
              <a:rPr lang="zh-CN" altLang="en-US" sz="2200" b="1" dirty="0">
                <a:solidFill>
                  <a:srgbClr val="000000"/>
                </a:solidFill>
                <a:latin typeface="宋体" panose="02010600030101010101" pitchFamily="2" charset="-122"/>
                <a:cs typeface="Times New Roman" panose="02020603050405020304" pitchFamily="18" charset="0"/>
              </a:rPr>
              <a:t>，建设一个</a:t>
            </a:r>
            <a:r>
              <a:rPr lang="zh-CN" altLang="en-US" sz="2200" b="1" dirty="0">
                <a:solidFill>
                  <a:srgbClr val="FF0000"/>
                </a:solidFill>
                <a:latin typeface="宋体" panose="02010600030101010101" pitchFamily="2" charset="-122"/>
                <a:cs typeface="Times New Roman" panose="02020603050405020304" pitchFamily="18" charset="0"/>
              </a:rPr>
              <a:t>清洁美丽</a:t>
            </a:r>
            <a:r>
              <a:rPr lang="zh-CN" altLang="en-US" sz="2200" b="1" dirty="0">
                <a:solidFill>
                  <a:srgbClr val="000000"/>
                </a:solidFill>
                <a:latin typeface="宋体" panose="02010600030101010101" pitchFamily="2" charset="-122"/>
                <a:cs typeface="Times New Roman" panose="02020603050405020304" pitchFamily="18" charset="0"/>
              </a:rPr>
              <a:t>的世界。</a:t>
            </a:r>
            <a:r>
              <a:rPr lang="zh-CN" altLang="en-US" sz="2200" b="1" dirty="0">
                <a:latin typeface="宋体" panose="02010600030101010101" pitchFamily="2" charset="-122"/>
              </a:rPr>
              <a:t> </a:t>
            </a:r>
          </a:p>
        </p:txBody>
      </p:sp>
      <p:sp>
        <p:nvSpPr>
          <p:cNvPr id="5" name="矩形 4"/>
          <p:cNvSpPr/>
          <p:nvPr/>
        </p:nvSpPr>
        <p:spPr>
          <a:xfrm>
            <a:off x="500063" y="1428750"/>
            <a:ext cx="8143875" cy="2378075"/>
          </a:xfrm>
          <a:prstGeom prst="rect">
            <a:avLst/>
          </a:prstGeom>
          <a:noFill/>
          <a:ln w="9525">
            <a:noFill/>
          </a:ln>
        </p:spPr>
        <p:txBody>
          <a:bodyPr>
            <a:spAutoFit/>
          </a:bodyPr>
          <a:lstStyle/>
          <a:p>
            <a:pPr indent="503555">
              <a:lnSpc>
                <a:spcPts val="3000"/>
              </a:lnSpc>
            </a:pPr>
            <a:r>
              <a:rPr lang="zh-CN" altLang="en-US" sz="2200" b="1" dirty="0">
                <a:solidFill>
                  <a:srgbClr val="000000"/>
                </a:solidFill>
                <a:latin typeface="Calibri" panose="020F0502020204030204" pitchFamily="34" charset="0"/>
                <a:ea typeface="宋体" panose="02010600030101010101" pitchFamily="2" charset="-122"/>
              </a:rPr>
              <a:t>“</a:t>
            </a:r>
            <a:r>
              <a:rPr lang="zh-CN" altLang="en-US" sz="2200" b="1" dirty="0">
                <a:solidFill>
                  <a:srgbClr val="000000"/>
                </a:solidFill>
                <a:latin typeface="宋体" panose="02010600030101010101" pitchFamily="2" charset="-122"/>
                <a:ea typeface="宋体" panose="02010600030101010101" pitchFamily="2" charset="-122"/>
              </a:rPr>
              <a:t>人类命运共同体，顾名思义，就是</a:t>
            </a:r>
            <a:r>
              <a:rPr lang="zh-CN" altLang="en-US" sz="2200" b="1" dirty="0">
                <a:solidFill>
                  <a:srgbClr val="FF0000"/>
                </a:solidFill>
                <a:latin typeface="宋体" panose="02010600030101010101" pitchFamily="2" charset="-122"/>
                <a:ea typeface="宋体" panose="02010600030101010101" pitchFamily="2" charset="-122"/>
              </a:rPr>
              <a:t>每个民族、每个国家的前途命运都紧紧联系在一起，应该风雨同舟，荣辱与共，努力把我们生于斯、长于斯的这个星球建成一个和睦的大家庭，把世界各国人民对美好生活的向往变成现实</a:t>
            </a:r>
            <a:r>
              <a:rPr lang="zh-CN" altLang="en-US" sz="2200" b="1" dirty="0">
                <a:solidFill>
                  <a:srgbClr val="000000"/>
                </a:solidFill>
                <a:latin typeface="宋体" panose="02010600030101010101" pitchFamily="2" charset="-122"/>
                <a:ea typeface="宋体" panose="02010600030101010101" pitchFamily="2" charset="-122"/>
              </a:rPr>
              <a:t>。</a:t>
            </a:r>
            <a:r>
              <a:rPr lang="zh-CN" altLang="en-US" sz="2200" b="1" dirty="0">
                <a:solidFill>
                  <a:srgbClr val="000000"/>
                </a:solidFill>
                <a:latin typeface="Calibri" panose="020F0502020204030204" pitchFamily="34" charset="0"/>
                <a:ea typeface="宋体" panose="02010600030101010101" pitchFamily="2" charset="-122"/>
              </a:rPr>
              <a:t>“</a:t>
            </a:r>
            <a:r>
              <a:rPr lang="zh-CN" altLang="en-US" sz="2200" b="1" dirty="0">
                <a:solidFill>
                  <a:srgbClr val="000000"/>
                </a:solidFill>
                <a:latin typeface="宋体" panose="02010600030101010101" pitchFamily="2" charset="-122"/>
                <a:ea typeface="宋体" panose="02010600030101010101" pitchFamily="2" charset="-122"/>
              </a:rPr>
              <a:t>构建人类命运共同体</a:t>
            </a:r>
            <a:r>
              <a:rPr lang="zh-CN" altLang="en-US" sz="2200" b="1" dirty="0">
                <a:solidFill>
                  <a:srgbClr val="000000"/>
                </a:solidFill>
                <a:latin typeface="Calibri" panose="020F0502020204030204" pitchFamily="34" charset="0"/>
                <a:ea typeface="宋体" panose="02010600030101010101" pitchFamily="2" charset="-122"/>
              </a:rPr>
              <a:t>”</a:t>
            </a:r>
            <a:r>
              <a:rPr lang="zh-CN" altLang="en-US" sz="2200" b="1" dirty="0">
                <a:solidFill>
                  <a:srgbClr val="000000"/>
                </a:solidFill>
                <a:latin typeface="宋体" panose="02010600030101010101" pitchFamily="2" charset="-122"/>
                <a:ea typeface="宋体" panose="02010600030101010101" pitchFamily="2" charset="-122"/>
              </a:rPr>
              <a:t>，是习近平提出的</a:t>
            </a:r>
            <a:r>
              <a:rPr lang="zh-CN" altLang="en-US" sz="2200" b="1" dirty="0">
                <a:solidFill>
                  <a:srgbClr val="000000"/>
                </a:solidFill>
                <a:latin typeface="Calibri" panose="020F0502020204030204" pitchFamily="34" charset="0"/>
                <a:ea typeface="宋体" panose="02010600030101010101" pitchFamily="2" charset="-122"/>
              </a:rPr>
              <a:t>“</a:t>
            </a:r>
            <a:r>
              <a:rPr lang="zh-CN" altLang="en-US" sz="2200" b="1" dirty="0">
                <a:solidFill>
                  <a:srgbClr val="000000"/>
                </a:solidFill>
                <a:latin typeface="宋体" panose="02010600030101010101" pitchFamily="2" charset="-122"/>
                <a:ea typeface="宋体" panose="02010600030101010101" pitchFamily="2" charset="-122"/>
              </a:rPr>
              <a:t>中国方案</a:t>
            </a:r>
            <a:r>
              <a:rPr lang="zh-CN" altLang="en-US" sz="2200" b="1" dirty="0">
                <a:solidFill>
                  <a:srgbClr val="000000"/>
                </a:solidFill>
                <a:latin typeface="Calibri" panose="020F0502020204030204" pitchFamily="34" charset="0"/>
                <a:ea typeface="宋体" panose="02010600030101010101" pitchFamily="2" charset="-122"/>
              </a:rPr>
              <a:t>”</a:t>
            </a:r>
            <a:r>
              <a:rPr lang="zh-CN" altLang="en-US" sz="2200" b="1" dirty="0">
                <a:solidFill>
                  <a:srgbClr val="000000"/>
                </a:solidFill>
                <a:latin typeface="宋体" panose="02010600030101010101" pitchFamily="2" charset="-122"/>
                <a:ea typeface="宋体" panose="02010600030101010101" pitchFamily="2" charset="-122"/>
              </a:rPr>
              <a:t>，</a:t>
            </a:r>
            <a:r>
              <a:rPr lang="zh-CN" altLang="en-US" sz="2200" b="1" dirty="0">
                <a:solidFill>
                  <a:srgbClr val="FF0000"/>
                </a:solidFill>
                <a:latin typeface="宋体" panose="02010600030101010101" pitchFamily="2" charset="-122"/>
                <a:ea typeface="宋体" panose="02010600030101010101" pitchFamily="2" charset="-122"/>
              </a:rPr>
              <a:t>是解决当今世界各种难题、消弭全球各种乱象的</a:t>
            </a:r>
            <a:r>
              <a:rPr lang="zh-CN" altLang="en-US" sz="2200" b="1" dirty="0">
                <a:solidFill>
                  <a:srgbClr val="FF0000"/>
                </a:solidFill>
                <a:latin typeface="Calibri" panose="020F0502020204030204" pitchFamily="34" charset="0"/>
                <a:ea typeface="宋体" panose="02010600030101010101" pitchFamily="2" charset="-122"/>
              </a:rPr>
              <a:t>“</a:t>
            </a:r>
            <a:r>
              <a:rPr lang="zh-CN" altLang="en-US" sz="2200" b="1" dirty="0">
                <a:solidFill>
                  <a:srgbClr val="FF0000"/>
                </a:solidFill>
                <a:latin typeface="宋体" panose="02010600030101010101" pitchFamily="2" charset="-122"/>
                <a:ea typeface="宋体" panose="02010600030101010101" pitchFamily="2" charset="-122"/>
              </a:rPr>
              <a:t>中国钥匙</a:t>
            </a:r>
            <a:r>
              <a:rPr lang="zh-CN" altLang="en-US" sz="2200" b="1" dirty="0">
                <a:solidFill>
                  <a:srgbClr val="FF0000"/>
                </a:solidFill>
                <a:latin typeface="Calibri" panose="020F0502020204030204" pitchFamily="34" charset="0"/>
                <a:ea typeface="宋体" panose="02010600030101010101" pitchFamily="2" charset="-122"/>
              </a:rPr>
              <a:t>”</a:t>
            </a:r>
            <a:r>
              <a:rPr lang="zh-CN" altLang="en-US" sz="2200" b="1" dirty="0">
                <a:solidFill>
                  <a:srgbClr val="000000"/>
                </a:solidFill>
                <a:latin typeface="宋体" panose="02010600030101010101" pitchFamily="2" charset="-122"/>
                <a:ea typeface="宋体" panose="02010600030101010101" pitchFamily="2" charset="-122"/>
              </a:rPr>
              <a:t>。</a:t>
            </a:r>
            <a:endParaRPr lang="zh-CN" altLang="en-US" sz="2200" b="1" dirty="0">
              <a:solidFill>
                <a:srgbClr val="000000"/>
              </a:solidFill>
              <a:latin typeface="Calibri" panose="020F0502020204030204" pitchFamily="34" charset="0"/>
              <a:ea typeface="宋体" panose="02010600030101010101" pitchFamily="2" charset="-122"/>
            </a:endParaRPr>
          </a:p>
        </p:txBody>
      </p:sp>
      <p:pic>
        <p:nvPicPr>
          <p:cNvPr id="4100" name="Picture 4"/>
          <p:cNvPicPr>
            <a:picLocks noGrp="1" noChangeAspect="1"/>
          </p:cNvPicPr>
          <p:nvPr/>
        </p:nvPicPr>
        <p:blipFill>
          <a:blip r:embed="rId2"/>
          <a:stretch>
            <a:fillRect/>
          </a:stretch>
        </p:blipFill>
        <p:spPr>
          <a:xfrm>
            <a:off x="6489700" y="4000500"/>
            <a:ext cx="2243138" cy="2228850"/>
          </a:xfrm>
          <a:prstGeom prst="rect">
            <a:avLst/>
          </a:prstGeom>
          <a:noFill/>
          <a:ln w="9525">
            <a:noFill/>
          </a:ln>
        </p:spPr>
      </p:pic>
      <p:sp>
        <p:nvSpPr>
          <p:cNvPr id="4101" name="矩形 6"/>
          <p:cNvSpPr/>
          <p:nvPr/>
        </p:nvSpPr>
        <p:spPr>
          <a:xfrm>
            <a:off x="785813" y="642938"/>
            <a:ext cx="5570537" cy="630237"/>
          </a:xfrm>
          <a:prstGeom prst="rect">
            <a:avLst/>
          </a:prstGeom>
          <a:noFill/>
          <a:ln w="9525">
            <a:noFill/>
          </a:ln>
        </p:spPr>
        <p:txBody>
          <a:bodyPr wrap="none">
            <a:spAutoFit/>
          </a:bodyPr>
          <a:lstStyle/>
          <a:p>
            <a:r>
              <a:rPr lang="zh-CN" altLang="en-US" sz="3500" b="1" dirty="0">
                <a:solidFill>
                  <a:srgbClr val="002060"/>
                </a:solidFill>
                <a:latin typeface="微软雅黑" panose="020B0503020204020204" pitchFamily="34" charset="-122"/>
                <a:ea typeface="微软雅黑" panose="020B0503020204020204" pitchFamily="34" charset="-122"/>
              </a:rPr>
              <a:t>“</a:t>
            </a:r>
            <a:r>
              <a:rPr lang="zh-CN" altLang="zh-CN" sz="3500" b="1" dirty="0">
                <a:solidFill>
                  <a:srgbClr val="002060"/>
                </a:solidFill>
                <a:latin typeface="微软雅黑" panose="020B0503020204020204" pitchFamily="34" charset="-122"/>
                <a:ea typeface="微软雅黑" panose="020B0503020204020204" pitchFamily="34" charset="-122"/>
              </a:rPr>
              <a:t>人类命运共同体</a:t>
            </a:r>
            <a:r>
              <a:rPr lang="zh-CN" altLang="en-US" sz="3500" b="1" dirty="0">
                <a:solidFill>
                  <a:srgbClr val="002060"/>
                </a:solidFill>
                <a:latin typeface="微软雅黑" panose="020B0503020204020204" pitchFamily="34" charset="-122"/>
                <a:ea typeface="微软雅黑" panose="020B0503020204020204" pitchFamily="34" charset="-122"/>
              </a:rPr>
              <a:t>”的实质</a:t>
            </a:r>
            <a:endParaRPr lang="zh-CN" altLang="en-US" sz="3500" dirty="0">
              <a:latin typeface="Calibri" panose="020F050202020403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1143000"/>
          </a:xfrm>
          <a:prstGeom prst="rect">
            <a:avLst/>
          </a:prstGeom>
          <a:solidFill>
            <a:schemeClr val="bg2"/>
          </a:solidFill>
        </p:spPr>
        <p:txBody>
          <a:bodyPr/>
          <a:lstStyle/>
          <a:p>
            <a:r>
              <a:rPr lang="zh-CN" altLang="en-US" b="1">
                <a:sym typeface="+mn-ea"/>
              </a:rPr>
              <a:t>为什么要打造人类命运共同体?</a:t>
            </a:r>
            <a:endParaRPr lang="zh-CN" altLang="en-US" b="1"/>
          </a:p>
        </p:txBody>
      </p:sp>
      <p:sp>
        <p:nvSpPr>
          <p:cNvPr id="3" name="内容占位符 2"/>
          <p:cNvSpPr>
            <a:spLocks noGrp="1"/>
          </p:cNvSpPr>
          <p:nvPr>
            <p:ph idx="4294967295"/>
          </p:nvPr>
        </p:nvSpPr>
        <p:spPr>
          <a:xfrm>
            <a:off x="0" y="1273175"/>
            <a:ext cx="9142413" cy="5613400"/>
          </a:xfrm>
          <a:prstGeom prst="rect">
            <a:avLst/>
          </a:prstGeom>
          <a:solidFill>
            <a:schemeClr val="accent5">
              <a:lumMod val="40000"/>
              <a:lumOff val="60000"/>
            </a:schemeClr>
          </a:solidFill>
        </p:spPr>
        <p:txBody>
          <a:bodyPr/>
          <a:lstStyle/>
          <a:p>
            <a:pPr marL="0" indent="0">
              <a:buNone/>
            </a:pPr>
            <a:endParaRPr lang="zh-CN" altLang="en-US" sz="1800"/>
          </a:p>
          <a:p>
            <a:r>
              <a:rPr lang="zh-CN" altLang="en-US" b="1"/>
              <a:t>    (1)当今世界,各国相互联系、相互依存的程度空前加深。</a:t>
            </a:r>
          </a:p>
          <a:p>
            <a:r>
              <a:rPr lang="zh-CN" altLang="en-US" b="1"/>
              <a:t>   </a:t>
            </a:r>
            <a:r>
              <a:rPr lang="zh-CN" altLang="en-US" b="1">
                <a:solidFill>
                  <a:schemeClr val="accent6">
                    <a:lumMod val="50000"/>
                  </a:schemeClr>
                </a:solidFill>
              </a:rPr>
              <a:t> (2)人类生活在同一个地球村,生活在历史和现实交汇的同一个时空,越来越成为你中有我我中有你的命运共同体。</a:t>
            </a:r>
          </a:p>
          <a:p>
            <a:r>
              <a:rPr lang="zh-CN" altLang="en-US" b="1"/>
              <a:t>   </a:t>
            </a:r>
            <a:r>
              <a:rPr lang="zh-CN" altLang="en-US" b="1">
                <a:solidFill>
                  <a:srgbClr val="002060"/>
                </a:solidFill>
              </a:rPr>
              <a:t> (3)人类面临许多共同挑战,需要解决许多全球性问题。</a:t>
            </a:r>
            <a:endParaRPr lang="zh-CN" altLang="en-US" b="1"/>
          </a:p>
          <a:p>
            <a:r>
              <a:rPr lang="zh-CN" altLang="en-US" b="1"/>
              <a:t>   </a:t>
            </a:r>
            <a:r>
              <a:rPr lang="zh-CN" altLang="en-US" b="1">
                <a:solidFill>
                  <a:schemeClr val="accent4">
                    <a:lumMod val="50000"/>
                  </a:schemeClr>
                </a:solidFill>
              </a:rPr>
              <a:t> (4)面对全球性问题,任何国家都不能置身事外。采取共同行动,承担共同责任,构建人类命运共同体,成为各国解决全球性间题的必然选择。</a:t>
            </a:r>
            <a:endParaRPr lang="zh-CN" altLang="en-US" sz="1800"/>
          </a:p>
          <a:p>
            <a:endParaRPr lang="zh-CN" altLang="en-US" sz="1800"/>
          </a:p>
          <a:p>
            <a:endParaRPr lang="zh-CN" altLang="en-US"/>
          </a:p>
          <a:p>
            <a:r>
              <a:rPr lang="zh-CN" altLang="en-US"/>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to="" calcmode="lin" valueType="num">
                                      <p:cBhvr>
                                        <p:cTn id="17" dur="1" fill="hold"/>
                                        <p:tgtEl>
                                          <p:spTgt spid="3">
                                            <p:txEl>
                                              <p:pRg st="3" end="3"/>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to="" calcmode="lin" valueType="num">
                                      <p:cBhvr>
                                        <p:cTn id="22" dur="1" fill="hold"/>
                                        <p:tgtEl>
                                          <p:spTgt spid="3">
                                            <p:txEl>
                                              <p:pRg st="4" end="4"/>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to="" calcmode="lin" valueType="num">
                                      <p:cBhvr>
                                        <p:cTn id="27" dur="1" fill="hold"/>
                                        <p:tgtEl>
                                          <p:spTgt spid="3">
                                            <p:txEl>
                                              <p:pRg st="7" end="7"/>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1143000"/>
          </a:xfrm>
          <a:prstGeom prst="rect">
            <a:avLst/>
          </a:prstGeom>
        </p:spPr>
        <p:txBody>
          <a:bodyPr/>
          <a:lstStyle/>
          <a:p>
            <a:pPr algn="l"/>
            <a:r>
              <a:rPr lang="zh-CN" altLang="en-US" b="1">
                <a:solidFill>
                  <a:srgbClr val="FF0000"/>
                </a:solidFill>
                <a:sym typeface="+mn-ea"/>
              </a:rPr>
              <a:t>你认为我国应如何为构建人类命运共同体贡献中国力量?</a:t>
            </a:r>
          </a:p>
        </p:txBody>
      </p:sp>
      <p:sp>
        <p:nvSpPr>
          <p:cNvPr id="3" name="内容占位符 2"/>
          <p:cNvSpPr>
            <a:spLocks noGrp="1"/>
          </p:cNvSpPr>
          <p:nvPr>
            <p:ph idx="4294967295"/>
          </p:nvPr>
        </p:nvSpPr>
        <p:spPr>
          <a:xfrm>
            <a:off x="0" y="1525588"/>
            <a:ext cx="9115425" cy="4587875"/>
          </a:xfrm>
          <a:prstGeom prst="rect">
            <a:avLst/>
          </a:prstGeom>
        </p:spPr>
        <p:txBody>
          <a:bodyPr/>
          <a:lstStyle/>
          <a:p>
            <a:pPr marL="0" indent="0">
              <a:buNone/>
            </a:pPr>
            <a:r>
              <a:rPr lang="zh-CN" altLang="en-US" sz="3600" b="1">
                <a:sym typeface="+mn-ea"/>
              </a:rPr>
              <a:t>(1)坚持以经济建设为中心,大力发展生产力,不断增强综合国力</a:t>
            </a:r>
            <a:endParaRPr lang="zh-CN" altLang="en-US" sz="3600" b="1"/>
          </a:p>
          <a:p>
            <a:pPr marL="0" indent="0">
              <a:buNone/>
            </a:pPr>
            <a:r>
              <a:rPr lang="zh-CN" altLang="en-US" sz="3600" b="1">
                <a:solidFill>
                  <a:srgbClr val="002060"/>
                </a:solidFill>
                <a:sym typeface="+mn-ea"/>
              </a:rPr>
              <a:t>(2)坚持对外开放的基本国策,加强与世界各国的流合作</a:t>
            </a:r>
            <a:endParaRPr lang="zh-CN" altLang="en-US" sz="3600" b="1"/>
          </a:p>
          <a:p>
            <a:pPr marL="0" indent="0">
              <a:buNone/>
            </a:pPr>
            <a:r>
              <a:rPr lang="zh-CN" altLang="en-US" sz="3600" b="1">
                <a:solidFill>
                  <a:srgbClr val="7030A0"/>
                </a:solidFill>
                <a:sym typeface="+mn-ea"/>
              </a:rPr>
              <a:t>(3)积极参与应对全球性间题的国际合作。</a:t>
            </a:r>
            <a:endParaRPr lang="zh-CN" altLang="en-US" sz="3600" b="1">
              <a:sym typeface="+mn-ea"/>
            </a:endParaRPr>
          </a:p>
          <a:p>
            <a:pPr marL="0" indent="0">
              <a:buNone/>
            </a:pPr>
            <a:r>
              <a:rPr lang="zh-CN" altLang="en-US" sz="3600" b="1">
                <a:solidFill>
                  <a:srgbClr val="C00000"/>
                </a:solidFill>
                <a:sym typeface="+mn-ea"/>
              </a:rPr>
              <a:t>(4)坚持独立自主的和平外交政策。</a:t>
            </a:r>
            <a:endParaRPr lang="zh-CN" altLang="en-US" sz="3600" b="1"/>
          </a:p>
          <a:p>
            <a:pPr marL="0" indent="0">
              <a:buNone/>
            </a:pPr>
            <a:r>
              <a:rPr lang="zh-CN" altLang="en-US" sz="3600" b="1">
                <a:sym typeface="+mn-ea"/>
              </a:rPr>
              <a:t>(5)始终不渝走和平发展道路,奉行互利共赢的开放战略。</a:t>
            </a:r>
            <a:endParaRPr lang="zh-CN" altLang="en-US" sz="3600" b="1"/>
          </a:p>
          <a:p>
            <a:r>
              <a:rPr lang="zh-CN" altLang="en-US" sz="3600">
                <a:sym typeface="+mn-ea"/>
              </a:rPr>
              <a:t>  </a:t>
            </a:r>
            <a:endParaRPr lang="zh-CN" altLang="en-US" sz="3600" b="1"/>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to="" calcmode="lin" valueType="num">
                                      <p:cBhvr>
                                        <p:cTn id="22" dur="1" fill="hold"/>
                                        <p:tgtEl>
                                          <p:spTgt spid="3">
                                            <p:txEl>
                                              <p:pRg st="2" end="2"/>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to="" calcmode="lin" valueType="num">
                                      <p:cBhvr>
                                        <p:cTn id="27" dur="1" fill="hold"/>
                                        <p:tgtEl>
                                          <p:spTgt spid="3">
                                            <p:txEl>
                                              <p:pRg st="3" end="3"/>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to="" calcmode="lin" valueType="num">
                                      <p:cBhvr>
                                        <p:cTn id="32" dur="1" fill="hold"/>
                                        <p:tgtEl>
                                          <p:spTgt spid="3">
                                            <p:txEl>
                                              <p:pRg st="4" end="4"/>
                                            </p:txEl>
                                          </p:spTgt>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to="" calcmode="lin" valueType="num">
                                      <p:cBhvr>
                                        <p:cTn id="37" dur="1" fill="hold"/>
                                        <p:tgtEl>
                                          <p:spTgt spid="3">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a:prstGeom prst="rect">
            <a:avLst/>
          </a:prstGeom>
        </p:spPr>
        <p:txBody>
          <a:bodyPr/>
          <a:lstStyle/>
          <a:p>
            <a:r>
              <a:rPr lang="zh-CN" altLang="en-US" sz="4000" b="1">
                <a:solidFill>
                  <a:schemeClr val="accent2">
                    <a:lumMod val="75000"/>
                  </a:schemeClr>
                </a:solidFill>
              </a:rPr>
              <a:t>“地球村”是我们共同生活的家园，没有哪个国家能够独自应对人类面临的各种挑战，也没有哪个国家能够退回到自我封闭的孤岛。“村”里的问题需要我们</a:t>
            </a:r>
            <a:r>
              <a:rPr lang="zh-CN" altLang="en-US" sz="4000" b="1">
                <a:solidFill>
                  <a:srgbClr val="FF0000"/>
                </a:solidFill>
              </a:rPr>
              <a:t>相互合作，共同解决。</a:t>
            </a:r>
          </a:p>
        </p:txBody>
      </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1143000"/>
          </a:xfrm>
          <a:prstGeom prst="rect">
            <a:avLst/>
          </a:prstGeom>
        </p:spPr>
        <p:txBody>
          <a:bodyPr/>
          <a:lstStyle/>
          <a:p>
            <a:r>
              <a:rPr lang="zh-CN" altLang="en-US" b="1">
                <a:solidFill>
                  <a:srgbClr val="FF0000"/>
                </a:solidFill>
              </a:rPr>
              <a:t>做一个负责任的村民，青少年应具备哪些观念或意识？</a:t>
            </a:r>
          </a:p>
        </p:txBody>
      </p:sp>
      <p:sp>
        <p:nvSpPr>
          <p:cNvPr id="3" name="内容占位符 2"/>
          <p:cNvSpPr>
            <a:spLocks noGrp="1"/>
          </p:cNvSpPr>
          <p:nvPr>
            <p:ph idx="4294967295"/>
          </p:nvPr>
        </p:nvSpPr>
        <p:spPr>
          <a:xfrm>
            <a:off x="0" y="1600200"/>
            <a:ext cx="8229600" cy="4525963"/>
          </a:xfrm>
          <a:prstGeom prst="rect">
            <a:avLst/>
          </a:prstGeom>
        </p:spPr>
        <p:txBody>
          <a:bodyPr/>
          <a:lstStyle/>
          <a:p>
            <a:r>
              <a:rPr lang="zh-CN" altLang="en-US" sz="4000" b="1"/>
              <a:t>①全球意识；②国家观念；</a:t>
            </a:r>
          </a:p>
          <a:p>
            <a:r>
              <a:rPr lang="zh-CN" altLang="en-US" sz="4000" b="1"/>
              <a:t>③平等观念；④市场观念；</a:t>
            </a:r>
          </a:p>
          <a:p>
            <a:r>
              <a:rPr lang="zh-CN" altLang="en-US" sz="4000" b="1"/>
              <a:t>⑤参与观念；⑥开放意识；</a:t>
            </a:r>
          </a:p>
          <a:p>
            <a:r>
              <a:rPr lang="zh-CN" altLang="en-US" sz="4000" b="1"/>
              <a:t>⑦竞争意识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2713" y="117475"/>
            <a:ext cx="9031287" cy="1695450"/>
          </a:xfrm>
          <a:prstGeom prst="rect">
            <a:avLst/>
          </a:prstGeom>
          <a:solidFill>
            <a:srgbClr val="FFFF00"/>
          </a:solidFill>
        </p:spPr>
        <p:txBody>
          <a:bodyPr/>
          <a:lstStyle/>
          <a:p>
            <a:pPr algn="l"/>
            <a:r>
              <a:rPr lang="zh-CN" altLang="en-US" sz="4000" b="1">
                <a:solidFill>
                  <a:srgbClr val="FF0000"/>
                </a:solidFill>
              </a:rPr>
              <a:t>在推动构建人类命运共同体的今天，如何做负责任的村民？（我们青少年应当如何做？）</a:t>
            </a:r>
          </a:p>
        </p:txBody>
      </p:sp>
      <p:sp>
        <p:nvSpPr>
          <p:cNvPr id="3" name="内容占位符 2"/>
          <p:cNvSpPr>
            <a:spLocks noGrp="1"/>
          </p:cNvSpPr>
          <p:nvPr>
            <p:ph idx="4294967295"/>
          </p:nvPr>
        </p:nvSpPr>
        <p:spPr>
          <a:xfrm>
            <a:off x="-100013" y="1812925"/>
            <a:ext cx="9244013" cy="4968875"/>
          </a:xfrm>
          <a:prstGeom prst="rect">
            <a:avLst/>
          </a:prstGeom>
          <a:solidFill>
            <a:schemeClr val="bg2"/>
          </a:solidFill>
        </p:spPr>
        <p:txBody>
          <a:bodyPr/>
          <a:lstStyle/>
          <a:p>
            <a:pPr algn="l"/>
            <a:r>
              <a:rPr lang="zh-CN" altLang="en-US" sz="3600">
                <a:sym typeface="+mn-ea"/>
              </a:rPr>
              <a:t>  </a:t>
            </a:r>
            <a:r>
              <a:rPr lang="zh-CN" altLang="en-US" sz="3600" b="1">
                <a:sym typeface="+mn-ea"/>
              </a:rPr>
              <a:t>(1)树立平等开放的国际意识,关心世界。</a:t>
            </a:r>
            <a:endParaRPr lang="zh-CN" altLang="en-US" sz="3600" b="1"/>
          </a:p>
          <a:p>
            <a:pPr algn="l"/>
            <a:r>
              <a:rPr lang="zh-CN" altLang="en-US" sz="3600" b="1">
                <a:sym typeface="+mn-ea"/>
              </a:rPr>
              <a:t> </a:t>
            </a:r>
            <a:r>
              <a:rPr lang="zh-CN" altLang="en-US" sz="3600" b="1">
                <a:solidFill>
                  <a:srgbClr val="7030A0"/>
                </a:solidFill>
                <a:sym typeface="+mn-ea"/>
              </a:rPr>
              <a:t> (2)树立全球意识,培养国际视野。</a:t>
            </a:r>
            <a:endParaRPr lang="zh-CN" altLang="en-US" sz="3600" b="1"/>
          </a:p>
          <a:p>
            <a:pPr algn="l"/>
            <a:r>
              <a:rPr lang="zh-CN" altLang="en-US" sz="3600" b="1">
                <a:sym typeface="+mn-ea"/>
              </a:rPr>
              <a:t>  (3)尊重不同国家和地区的文化差异,尊重文化的多样性和丰富性。</a:t>
            </a:r>
            <a:endParaRPr lang="zh-CN" altLang="en-US" sz="3600" b="1"/>
          </a:p>
          <a:p>
            <a:pPr algn="l"/>
            <a:r>
              <a:rPr lang="zh-CN" altLang="en-US" sz="3600" b="1">
                <a:sym typeface="+mn-ea"/>
              </a:rPr>
              <a:t> </a:t>
            </a:r>
            <a:r>
              <a:rPr lang="zh-CN" altLang="en-US" sz="3600" b="1">
                <a:solidFill>
                  <a:srgbClr val="7030A0"/>
                </a:solidFill>
                <a:sym typeface="+mn-ea"/>
              </a:rPr>
              <a:t> (4)积极同世界各国人民友好交往,增进感情。</a:t>
            </a:r>
            <a:endParaRPr lang="zh-CN" altLang="en-US" sz="3600" b="1"/>
          </a:p>
          <a:p>
            <a:pPr algn="l"/>
            <a:r>
              <a:rPr lang="zh-CN" altLang="en-US" sz="3600" b="1">
                <a:sym typeface="+mn-ea"/>
              </a:rPr>
              <a:t>  (5)努力学习,提升国际交往能力。</a:t>
            </a:r>
            <a:endParaRPr lang="zh-CN" altLang="en-US" sz="3600" b="1"/>
          </a:p>
          <a:p>
            <a:pPr algn="l"/>
            <a:r>
              <a:rPr lang="zh-CN" altLang="en-US" sz="3600" b="1">
                <a:sym typeface="+mn-ea"/>
              </a:rPr>
              <a:t> </a:t>
            </a:r>
            <a:r>
              <a:rPr lang="zh-CN" altLang="en-US" sz="3600" b="1">
                <a:solidFill>
                  <a:srgbClr val="7030A0"/>
                </a:solidFill>
                <a:sym typeface="+mn-ea"/>
              </a:rPr>
              <a:t> (6)树立远大理想,提高自身素质,报效祖国。</a:t>
            </a:r>
            <a:endParaRPr lang="zh-CN" altLang="en-US"/>
          </a:p>
          <a:p>
            <a:pPr algn="l"/>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to="" calcmode="lin" valueType="num">
                                      <p:cBhvr>
                                        <p:cTn id="27" dur="1" fill="hold"/>
                                        <p:tgtEl>
                                          <p:spTgt spid="3">
                                            <p:txEl>
                                              <p:pRg st="4" end="4"/>
                                            </p:txEl>
                                          </p:spTgt>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to="" calcmode="lin" valueType="num">
                                      <p:cBhvr>
                                        <p:cTn id="32" dur="1" fill="hold"/>
                                        <p:tgtEl>
                                          <p:spTgt spid="3">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
          <p:cNvSpPr/>
          <p:nvPr/>
        </p:nvSpPr>
        <p:spPr>
          <a:xfrm>
            <a:off x="64135" y="75565"/>
            <a:ext cx="8151495" cy="2335530"/>
          </a:xfrm>
          <a:prstGeom prst="rect">
            <a:avLst/>
          </a:prstGeom>
          <a:noFill/>
          <a:ln w="9525">
            <a:noFill/>
          </a:ln>
        </p:spPr>
        <p:txBody>
          <a:bodyPr wrap="square">
            <a:spAutoFit/>
          </a:bodyPr>
          <a:lstStyle/>
          <a:p>
            <a:pPr>
              <a:lnSpc>
                <a:spcPts val="3500"/>
              </a:lnSpc>
            </a:pPr>
            <a:r>
              <a:rPr lang="zh-CN" altLang="en-US" sz="2400" b="1" dirty="0">
                <a:latin typeface="Calibri" panose="020F0502020204030204" pitchFamily="34" charset="0"/>
              </a:rPr>
              <a:t>   </a:t>
            </a:r>
            <a:r>
              <a:rPr lang="zh-CN" altLang="en-US" sz="2800" b="1" dirty="0">
                <a:latin typeface="Calibri" panose="020F0502020204030204" pitchFamily="34" charset="0"/>
              </a:rPr>
              <a:t>      快乐祥和的家园不仅是“地球村”每一位“村民”的期待，也要靠所有“村民”齐心协力共同营造。请描绘一下你心目中理想的“地球村”，并与其他同学进行交流，看看 大家心目中</a:t>
            </a:r>
            <a:r>
              <a:rPr lang="zh-CN" altLang="en-US" sz="3600" b="1" dirty="0">
                <a:solidFill>
                  <a:srgbClr val="7030A0"/>
                </a:solidFill>
                <a:latin typeface="Calibri" panose="020F0502020204030204" pitchFamily="34" charset="0"/>
              </a:rPr>
              <a:t>理想的“地球村”是什么样子的。</a:t>
            </a:r>
          </a:p>
        </p:txBody>
      </p:sp>
      <p:sp>
        <p:nvSpPr>
          <p:cNvPr id="11267" name="矩形 2"/>
          <p:cNvSpPr/>
          <p:nvPr/>
        </p:nvSpPr>
        <p:spPr>
          <a:xfrm>
            <a:off x="379730" y="2497455"/>
            <a:ext cx="7908925" cy="4076700"/>
          </a:xfrm>
          <a:prstGeom prst="rect">
            <a:avLst/>
          </a:prstGeom>
          <a:noFill/>
          <a:ln w="9525">
            <a:noFill/>
          </a:ln>
        </p:spPr>
        <p:txBody>
          <a:bodyPr wrap="square">
            <a:spAutoFit/>
          </a:bodyPr>
          <a:lstStyle/>
          <a:p>
            <a:pPr>
              <a:lnSpc>
                <a:spcPct val="120000"/>
              </a:lnSpc>
            </a:pPr>
            <a:r>
              <a:rPr lang="zh-CN" altLang="zh-CN" sz="3600" b="1" dirty="0">
                <a:solidFill>
                  <a:srgbClr val="FF0000"/>
                </a:solidFill>
                <a:latin typeface="宋体" panose="02010600030101010101" pitchFamily="2" charset="-122"/>
              </a:rPr>
              <a:t>1</a:t>
            </a:r>
            <a:r>
              <a:rPr lang="zh-CN" altLang="en-US" sz="3600" b="1" dirty="0">
                <a:solidFill>
                  <a:srgbClr val="FF0000"/>
                </a:solidFill>
                <a:latin typeface="宋体" panose="02010600030101010101" pitchFamily="2" charset="-122"/>
              </a:rPr>
              <a:t>、环境优美，文化繁荣；</a:t>
            </a:r>
          </a:p>
          <a:p>
            <a:pPr>
              <a:lnSpc>
                <a:spcPct val="120000"/>
              </a:lnSpc>
            </a:pPr>
            <a:r>
              <a:rPr lang="zh-CN" altLang="zh-CN" sz="3600" b="1" dirty="0">
                <a:solidFill>
                  <a:srgbClr val="FF0000"/>
                </a:solidFill>
                <a:latin typeface="宋体" panose="02010600030101010101" pitchFamily="2" charset="-122"/>
              </a:rPr>
              <a:t>2</a:t>
            </a:r>
            <a:r>
              <a:rPr lang="zh-CN" altLang="en-US" sz="3600" b="1" dirty="0">
                <a:solidFill>
                  <a:srgbClr val="FF0000"/>
                </a:solidFill>
                <a:latin typeface="宋体" panose="02010600030101010101" pitchFamily="2" charset="-122"/>
              </a:rPr>
              <a:t>、国与国之间平等合作，严格遵守国际关系准则；</a:t>
            </a:r>
          </a:p>
          <a:p>
            <a:pPr>
              <a:lnSpc>
                <a:spcPct val="120000"/>
              </a:lnSpc>
            </a:pPr>
            <a:r>
              <a:rPr lang="zh-CN" altLang="zh-CN" sz="3600" b="1" dirty="0">
                <a:solidFill>
                  <a:srgbClr val="FF0000"/>
                </a:solidFill>
                <a:latin typeface="宋体" panose="02010600030101010101" pitchFamily="2" charset="-122"/>
              </a:rPr>
              <a:t>3</a:t>
            </a:r>
            <a:r>
              <a:rPr lang="zh-CN" altLang="en-US" sz="3600" b="1" dirty="0">
                <a:solidFill>
                  <a:srgbClr val="FF0000"/>
                </a:solidFill>
                <a:latin typeface="宋体" panose="02010600030101010101" pitchFamily="2" charset="-122"/>
              </a:rPr>
              <a:t>、各国人民和睦团结，友好往来；</a:t>
            </a:r>
          </a:p>
          <a:p>
            <a:pPr>
              <a:lnSpc>
                <a:spcPct val="120000"/>
              </a:lnSpc>
            </a:pPr>
            <a:r>
              <a:rPr lang="zh-CN" altLang="zh-CN" sz="3600" b="1" dirty="0">
                <a:solidFill>
                  <a:srgbClr val="FF0000"/>
                </a:solidFill>
                <a:latin typeface="宋体" panose="02010600030101010101" pitchFamily="2" charset="-122"/>
              </a:rPr>
              <a:t>4</a:t>
            </a:r>
            <a:r>
              <a:rPr lang="zh-CN" altLang="en-US" sz="3600" b="1" dirty="0">
                <a:solidFill>
                  <a:srgbClr val="FF0000"/>
                </a:solidFill>
                <a:latin typeface="宋体" panose="02010600030101010101" pitchFamily="2" charset="-122"/>
              </a:rPr>
              <a:t>、消灭了贫困、饥饿、战争，温馨祥和。</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to="" calcmode="lin" valueType="num">
                                      <p:cBhvr>
                                        <p:cTn id="7" dur="1" fill="hold"/>
                                        <p:tgtEl>
                                          <p:spTgt spid="1126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u=34050971,2275494334&amp;fm=52&amp;gp=0"/>
          <p:cNvPicPr>
            <a:picLocks noChangeAspect="1"/>
          </p:cNvPicPr>
          <p:nvPr/>
        </p:nvPicPr>
        <p:blipFill>
          <a:blip r:embed="rId2"/>
          <a:stretch>
            <a:fillRect/>
          </a:stretch>
        </p:blipFill>
        <p:spPr>
          <a:xfrm>
            <a:off x="571500" y="642938"/>
            <a:ext cx="3857625" cy="2786062"/>
          </a:xfrm>
          <a:prstGeom prst="rect">
            <a:avLst/>
          </a:prstGeom>
          <a:noFill/>
          <a:ln w="9525">
            <a:noFill/>
          </a:ln>
        </p:spPr>
      </p:pic>
      <p:pic>
        <p:nvPicPr>
          <p:cNvPr id="12291" name="Picture 5" descr="greenearth"/>
          <p:cNvPicPr>
            <a:picLocks noChangeAspect="1"/>
          </p:cNvPicPr>
          <p:nvPr/>
        </p:nvPicPr>
        <p:blipFill>
          <a:blip r:embed="rId3"/>
          <a:stretch>
            <a:fillRect/>
          </a:stretch>
        </p:blipFill>
        <p:spPr>
          <a:xfrm>
            <a:off x="4572000" y="642938"/>
            <a:ext cx="4000500" cy="2786062"/>
          </a:xfrm>
          <a:prstGeom prst="rect">
            <a:avLst/>
          </a:prstGeom>
          <a:noFill/>
          <a:ln w="9525">
            <a:noFill/>
          </a:ln>
        </p:spPr>
      </p:pic>
      <p:pic>
        <p:nvPicPr>
          <p:cNvPr id="12292" name="Picture 4" descr="fj_125"/>
          <p:cNvPicPr>
            <a:picLocks noChangeAspect="1"/>
          </p:cNvPicPr>
          <p:nvPr/>
        </p:nvPicPr>
        <p:blipFill>
          <a:blip r:embed="rId4"/>
          <a:stretch>
            <a:fillRect/>
          </a:stretch>
        </p:blipFill>
        <p:spPr>
          <a:xfrm>
            <a:off x="571500" y="3571875"/>
            <a:ext cx="3905250" cy="2928938"/>
          </a:xfrm>
          <a:prstGeom prst="rect">
            <a:avLst/>
          </a:prstGeom>
          <a:noFill/>
          <a:ln w="9525">
            <a:noFill/>
          </a:ln>
        </p:spPr>
      </p:pic>
      <p:pic>
        <p:nvPicPr>
          <p:cNvPr id="12293" name="Picture 4" descr="u=1481451511,2563225022&amp;fm=52&amp;gp=0"/>
          <p:cNvPicPr>
            <a:picLocks noChangeAspect="1"/>
          </p:cNvPicPr>
          <p:nvPr/>
        </p:nvPicPr>
        <p:blipFill>
          <a:blip r:embed="rId5"/>
          <a:stretch>
            <a:fillRect/>
          </a:stretch>
        </p:blipFill>
        <p:spPr>
          <a:xfrm>
            <a:off x="4572000" y="3571875"/>
            <a:ext cx="4071938" cy="2928938"/>
          </a:xfrm>
          <a:prstGeom prst="rect">
            <a:avLst/>
          </a:prstGeom>
          <a:noFill/>
          <a:ln w="9525">
            <a:noFill/>
          </a:ln>
        </p:spPr>
      </p:pic>
    </p:spTree>
  </p:cSld>
  <p:clrMapOvr>
    <a:masterClrMapping/>
  </p:clrMapOvr>
  <p:transition>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DSC01934"/>
          <p:cNvPicPr>
            <a:picLocks noChangeAspect="1"/>
          </p:cNvPicPr>
          <p:nvPr/>
        </p:nvPicPr>
        <p:blipFill>
          <a:blip r:embed="rId2"/>
          <a:stretch>
            <a:fillRect/>
          </a:stretch>
        </p:blipFill>
        <p:spPr>
          <a:xfrm>
            <a:off x="847725" y="714375"/>
            <a:ext cx="3581400" cy="2686050"/>
          </a:xfrm>
          <a:prstGeom prst="rect">
            <a:avLst/>
          </a:prstGeom>
          <a:noFill/>
          <a:ln w="9525">
            <a:noFill/>
          </a:ln>
        </p:spPr>
      </p:pic>
      <p:pic>
        <p:nvPicPr>
          <p:cNvPr id="13315" name="Picture 4" descr="DSC01936"/>
          <p:cNvPicPr>
            <a:picLocks noChangeAspect="1"/>
          </p:cNvPicPr>
          <p:nvPr/>
        </p:nvPicPr>
        <p:blipFill>
          <a:blip r:embed="rId3"/>
          <a:stretch>
            <a:fillRect/>
          </a:stretch>
        </p:blipFill>
        <p:spPr>
          <a:xfrm>
            <a:off x="4643438" y="642938"/>
            <a:ext cx="3619500" cy="2714625"/>
          </a:xfrm>
          <a:prstGeom prst="rect">
            <a:avLst/>
          </a:prstGeom>
          <a:noFill/>
          <a:ln w="9525">
            <a:noFill/>
          </a:ln>
        </p:spPr>
      </p:pic>
      <p:pic>
        <p:nvPicPr>
          <p:cNvPr id="13316" name="Picture 4" descr="DSC01938"/>
          <p:cNvPicPr>
            <a:picLocks noChangeAspect="1"/>
          </p:cNvPicPr>
          <p:nvPr/>
        </p:nvPicPr>
        <p:blipFill>
          <a:blip r:embed="rId4"/>
          <a:stretch>
            <a:fillRect/>
          </a:stretch>
        </p:blipFill>
        <p:spPr>
          <a:xfrm>
            <a:off x="857250" y="3571875"/>
            <a:ext cx="3571875" cy="2800350"/>
          </a:xfrm>
          <a:prstGeom prst="rect">
            <a:avLst/>
          </a:prstGeom>
          <a:noFill/>
          <a:ln w="9525">
            <a:noFill/>
          </a:ln>
        </p:spPr>
      </p:pic>
      <p:pic>
        <p:nvPicPr>
          <p:cNvPr id="13317" name="Picture 4" descr="DSC01940"/>
          <p:cNvPicPr>
            <a:picLocks noChangeAspect="1"/>
          </p:cNvPicPr>
          <p:nvPr/>
        </p:nvPicPr>
        <p:blipFill>
          <a:blip r:embed="rId5" cstate="print"/>
          <a:stretch>
            <a:fillRect/>
          </a:stretch>
        </p:blipFill>
        <p:spPr>
          <a:xfrm>
            <a:off x="4643438" y="3571875"/>
            <a:ext cx="3810000" cy="2857500"/>
          </a:xfrm>
          <a:prstGeom prst="rect">
            <a:avLst/>
          </a:prstGeom>
          <a:noFill/>
          <a:ln w="9525">
            <a:noFill/>
          </a:ln>
        </p:spPr>
      </p:pic>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p:nvPr/>
        </p:nvSpPr>
        <p:spPr>
          <a:xfrm>
            <a:off x="714375" y="1571625"/>
            <a:ext cx="7715250" cy="4543425"/>
          </a:xfrm>
          <a:prstGeom prst="rect">
            <a:avLst/>
          </a:prstGeom>
          <a:noFill/>
          <a:ln w="9525">
            <a:noFill/>
          </a:ln>
        </p:spPr>
        <p:txBody>
          <a:bodyPr>
            <a:spAutoFit/>
          </a:bodyPr>
          <a:lstStyle/>
          <a:p>
            <a:pPr indent="503555">
              <a:lnSpc>
                <a:spcPts val="3500"/>
              </a:lnSpc>
            </a:pP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2017</a:t>
            </a:r>
            <a:r>
              <a:rPr lang="zh-CN" altLang="en-US" sz="2400" b="1" dirty="0">
                <a:latin typeface="楷体" panose="02010609060101010101" pitchFamily="49" charset="-122"/>
                <a:ea typeface="楷体" panose="02010609060101010101" pitchFamily="49" charset="-122"/>
              </a:rPr>
              <a:t>年</a:t>
            </a:r>
            <a:r>
              <a:rPr lang="en-US" altLang="zh-CN" sz="2400" b="1" dirty="0">
                <a:latin typeface="楷体" panose="02010609060101010101" pitchFamily="49" charset="-122"/>
                <a:ea typeface="楷体" panose="02010609060101010101" pitchFamily="49" charset="-122"/>
              </a:rPr>
              <a:t>11</a:t>
            </a:r>
            <a:r>
              <a:rPr lang="zh-CN" altLang="en-US" sz="2400" b="1" dirty="0">
                <a:latin typeface="楷体" panose="02010609060101010101" pitchFamily="49" charset="-122"/>
                <a:ea typeface="楷体" panose="02010609060101010101" pitchFamily="49" charset="-122"/>
              </a:rPr>
              <a:t>月</a:t>
            </a:r>
            <a:r>
              <a:rPr lang="en-US" altLang="zh-CN" sz="2400" b="1" dirty="0">
                <a:latin typeface="楷体" panose="02010609060101010101" pitchFamily="49" charset="-122"/>
                <a:ea typeface="楷体" panose="02010609060101010101" pitchFamily="49" charset="-122"/>
              </a:rPr>
              <a:t>21—23</a:t>
            </a:r>
            <a:r>
              <a:rPr lang="zh-CN" altLang="en-US" sz="2400" b="1" dirty="0">
                <a:latin typeface="楷体" panose="02010609060101010101" pitchFamily="49" charset="-122"/>
                <a:ea typeface="楷体" panose="02010609060101010101" pitchFamily="49" charset="-122"/>
              </a:rPr>
              <a:t>日，首届丝绸之路沿线民间组织合作网络论坛在北京举行。国家主席习近平、联合国秘书长古特雷斯向论坛发来贺信。埃及前总理沙拉夫、罗马尼亚前总理蓬塔和中国民间组织国际交流促进会会长孙家正分别致辞。近</a:t>
            </a:r>
            <a:r>
              <a:rPr lang="en-US" altLang="zh-CN" sz="2400" b="1" dirty="0">
                <a:latin typeface="楷体" panose="02010609060101010101" pitchFamily="49" charset="-122"/>
                <a:ea typeface="楷体" panose="02010609060101010101" pitchFamily="49" charset="-122"/>
              </a:rPr>
              <a:t>60</a:t>
            </a:r>
            <a:r>
              <a:rPr lang="zh-CN" altLang="en-US" sz="2400" b="1" dirty="0">
                <a:latin typeface="楷体" panose="02010609060101010101" pitchFamily="49" charset="-122"/>
                <a:ea typeface="楷体" panose="02010609060101010101" pitchFamily="49" charset="-122"/>
              </a:rPr>
              <a:t>个国家约</a:t>
            </a:r>
            <a:r>
              <a:rPr lang="en-US" altLang="zh-CN" sz="2400" b="1" dirty="0">
                <a:latin typeface="楷体" panose="02010609060101010101" pitchFamily="49" charset="-122"/>
                <a:ea typeface="楷体" panose="02010609060101010101" pitchFamily="49" charset="-122"/>
              </a:rPr>
              <a:t>100</a:t>
            </a:r>
            <a:r>
              <a:rPr lang="zh-CN" altLang="en-US" sz="2400" b="1" dirty="0">
                <a:latin typeface="楷体" panose="02010609060101010101" pitchFamily="49" charset="-122"/>
                <a:ea typeface="楷体" panose="02010609060101010101" pitchFamily="49" charset="-122"/>
              </a:rPr>
              <a:t>名外方代表、近</a:t>
            </a:r>
            <a:r>
              <a:rPr lang="en-US" altLang="zh-CN" sz="2400" b="1" dirty="0">
                <a:latin typeface="楷体" panose="02010609060101010101" pitchFamily="49" charset="-122"/>
                <a:ea typeface="楷体" panose="02010609060101010101" pitchFamily="49" charset="-122"/>
              </a:rPr>
              <a:t>90</a:t>
            </a:r>
            <a:r>
              <a:rPr lang="zh-CN" altLang="en-US" sz="2400" b="1" dirty="0">
                <a:latin typeface="楷体" panose="02010609060101010101" pitchFamily="49" charset="-122"/>
                <a:ea typeface="楷体" panose="02010609060101010101" pitchFamily="49" charset="-122"/>
              </a:rPr>
              <a:t>名中方代表参会。论坛的成功举办，有利于（      ）</a:t>
            </a:r>
          </a:p>
          <a:p>
            <a:pPr indent="503555" eaLnBrk="0" hangingPunct="0">
              <a:lnSpc>
                <a:spcPts val="3500"/>
              </a:lnSpc>
            </a:pPr>
            <a:r>
              <a:rPr lang="zh-CN" altLang="en-US" sz="2400" b="1" dirty="0">
                <a:latin typeface="Calibri" panose="020F0502020204030204" pitchFamily="34" charset="0"/>
              </a:rPr>
              <a:t>①</a:t>
            </a:r>
            <a:r>
              <a:rPr lang="zh-CN" altLang="en-US" sz="2400" b="1" dirty="0">
                <a:latin typeface="Calibri" panose="020F0502020204030204" pitchFamily="34" charset="0"/>
                <a:cs typeface="Arial" panose="020B0604020202020204" pitchFamily="34" charset="0"/>
              </a:rPr>
              <a:t>深化实施对外开放基本国策  </a:t>
            </a:r>
            <a:r>
              <a:rPr lang="zh-CN" altLang="en-US" sz="2400" b="1" dirty="0">
                <a:latin typeface="Calibri" panose="020F0502020204030204" pitchFamily="34" charset="0"/>
              </a:rPr>
              <a:t>②</a:t>
            </a:r>
            <a:r>
              <a:rPr lang="zh-CN" altLang="en-US" sz="2400" b="1" dirty="0">
                <a:latin typeface="Calibri" panose="020F0502020204030204" pitchFamily="34" charset="0"/>
                <a:cs typeface="Arial" panose="020B0604020202020204" pitchFamily="34" charset="0"/>
              </a:rPr>
              <a:t>增强丝路沿线国家人民的联系  </a:t>
            </a:r>
            <a:r>
              <a:rPr lang="zh-CN" altLang="en-US" sz="2400" b="1" dirty="0">
                <a:latin typeface="Calibri" panose="020F0502020204030204" pitchFamily="34" charset="0"/>
              </a:rPr>
              <a:t>③</a:t>
            </a:r>
            <a:r>
              <a:rPr lang="zh-CN" altLang="en-US" sz="2400" b="1" dirty="0">
                <a:latin typeface="Calibri" panose="020F0502020204030204" pitchFamily="34" charset="0"/>
                <a:cs typeface="Arial" panose="020B0604020202020204" pitchFamily="34" charset="0"/>
              </a:rPr>
              <a:t>促进丝绸之路沿线国家实现合作发展、合作共赢  </a:t>
            </a:r>
            <a:r>
              <a:rPr lang="zh-CN" altLang="en-US" sz="2400" b="1" dirty="0">
                <a:latin typeface="Calibri" panose="020F0502020204030204" pitchFamily="34" charset="0"/>
              </a:rPr>
              <a:t>④</a:t>
            </a:r>
            <a:r>
              <a:rPr lang="zh-CN" altLang="en-US" sz="2400" b="1" dirty="0">
                <a:latin typeface="Calibri" panose="020F0502020204030204" pitchFamily="34" charset="0"/>
                <a:cs typeface="Arial" panose="020B0604020202020204" pitchFamily="34" charset="0"/>
              </a:rPr>
              <a:t>维护地区的和平与稳定</a:t>
            </a:r>
            <a:endParaRPr lang="zh-CN" altLang="en-US" sz="2400" b="1" dirty="0">
              <a:latin typeface="Calibri" panose="020F0502020204030204" pitchFamily="34" charset="0"/>
            </a:endParaRPr>
          </a:p>
          <a:p>
            <a:pPr indent="503555" eaLnBrk="0" hangingPunct="0">
              <a:lnSpc>
                <a:spcPts val="3500"/>
              </a:lnSpc>
            </a:pPr>
            <a:r>
              <a:rPr lang="en-US" altLang="zh-CN" sz="2400" b="1" dirty="0">
                <a:latin typeface="Calibri" panose="020F0502020204030204" pitchFamily="34" charset="0"/>
                <a:cs typeface="Arial" panose="020B0604020202020204" pitchFamily="34" charset="0"/>
              </a:rPr>
              <a:t>A.</a:t>
            </a:r>
            <a:r>
              <a:rPr lang="en-US" altLang="zh-CN" sz="2400" b="1" dirty="0">
                <a:latin typeface="Calibri" panose="020F0502020204030204" pitchFamily="34" charset="0"/>
              </a:rPr>
              <a:t>①②③</a:t>
            </a:r>
            <a:r>
              <a:rPr lang="en-US" altLang="zh-CN" sz="2400" b="1" dirty="0">
                <a:latin typeface="Calibri" panose="020F0502020204030204" pitchFamily="34" charset="0"/>
                <a:cs typeface="Arial" panose="020B0604020202020204" pitchFamily="34" charset="0"/>
              </a:rPr>
              <a:t>         B.</a:t>
            </a:r>
            <a:r>
              <a:rPr lang="en-US" altLang="zh-CN" sz="2400" b="1" dirty="0">
                <a:latin typeface="Calibri" panose="020F0502020204030204" pitchFamily="34" charset="0"/>
              </a:rPr>
              <a:t>②③④</a:t>
            </a:r>
            <a:r>
              <a:rPr lang="en-US" altLang="zh-CN" sz="2400" b="1" dirty="0">
                <a:latin typeface="Calibri" panose="020F0502020204030204" pitchFamily="34" charset="0"/>
                <a:cs typeface="Arial" panose="020B0604020202020204" pitchFamily="34" charset="0"/>
              </a:rPr>
              <a:t>          C.</a:t>
            </a:r>
            <a:r>
              <a:rPr lang="en-US" altLang="zh-CN" sz="2400" b="1" dirty="0">
                <a:latin typeface="Calibri" panose="020F0502020204030204" pitchFamily="34" charset="0"/>
              </a:rPr>
              <a:t>①②④</a:t>
            </a:r>
            <a:r>
              <a:rPr lang="en-US" altLang="zh-CN" sz="2400" b="1" dirty="0">
                <a:latin typeface="Calibri" panose="020F0502020204030204" pitchFamily="34" charset="0"/>
                <a:cs typeface="Arial" panose="020B0604020202020204" pitchFamily="34" charset="0"/>
              </a:rPr>
              <a:t>          D.</a:t>
            </a:r>
            <a:r>
              <a:rPr lang="en-US" altLang="zh-CN" sz="2400" b="1" dirty="0">
                <a:latin typeface="Calibri" panose="020F0502020204030204" pitchFamily="34" charset="0"/>
              </a:rPr>
              <a:t>①③④</a:t>
            </a:r>
          </a:p>
        </p:txBody>
      </p:sp>
      <p:sp>
        <p:nvSpPr>
          <p:cNvPr id="3" name="TextBox 2"/>
          <p:cNvSpPr txBox="1"/>
          <p:nvPr/>
        </p:nvSpPr>
        <p:spPr>
          <a:xfrm>
            <a:off x="714348" y="714356"/>
            <a:ext cx="2143140" cy="630942"/>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500" b="1" i="0" u="none" strike="noStrike" kern="0" cap="all" spc="0" normalizeH="0" baseline="0" noProof="1" smtClean="0">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rPr>
              <a:t>课堂练习</a:t>
            </a:r>
            <a:endParaRPr kumimoji="0" lang="zh-CN" altLang="en-US" sz="3500" b="1" i="0" u="none" strike="noStrike" kern="0" cap="all" spc="0" normalizeH="0" baseline="0" noProof="1">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nvSpPr>
        <p:spPr>
          <a:xfrm>
            <a:off x="7186613" y="3714750"/>
            <a:ext cx="457200" cy="630238"/>
          </a:xfrm>
          <a:prstGeom prst="rect">
            <a:avLst/>
          </a:prstGeom>
          <a:noFill/>
          <a:ln w="9525">
            <a:noFill/>
          </a:ln>
        </p:spPr>
        <p:txBody>
          <a:bodyPr wrap="none">
            <a:spAutoFit/>
          </a:bodyPr>
          <a:lstStyle/>
          <a:p>
            <a:pPr eaLnBrk="0" hangingPunct="0"/>
            <a:r>
              <a:rPr lang="en-US" altLang="zh-CN" sz="3500" b="1" dirty="0">
                <a:solidFill>
                  <a:srgbClr val="FF0000"/>
                </a:solidFill>
                <a:latin typeface="Calibri" panose="020F0502020204030204" pitchFamily="34" charset="0"/>
              </a:rPr>
              <a:t>A</a:t>
            </a:r>
            <a:endParaRPr lang="zh-CN" altLang="en-US" sz="3500" dirty="0">
              <a:solidFill>
                <a:srgbClr val="FF0000"/>
              </a:solidFill>
              <a:latin typeface="Calibri" panose="020F050202020403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p:nvPr/>
        </p:nvSpPr>
        <p:spPr>
          <a:xfrm>
            <a:off x="500063" y="1806575"/>
            <a:ext cx="8001000" cy="3646488"/>
          </a:xfrm>
          <a:prstGeom prst="rect">
            <a:avLst/>
          </a:prstGeom>
          <a:noFill/>
          <a:ln w="9525">
            <a:noFill/>
          </a:ln>
        </p:spPr>
        <p:txBody>
          <a:bodyPr anchor="ctr">
            <a:spAutoFit/>
          </a:bodyPr>
          <a:lstStyle/>
          <a:p>
            <a:pPr indent="503555" eaLnBrk="0" hangingPunct="0">
              <a:lnSpc>
                <a:spcPts val="3500"/>
              </a:lnSpc>
            </a:pP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2017</a:t>
            </a:r>
            <a:r>
              <a:rPr lang="zh-CN" altLang="en-US" sz="2400" b="1" dirty="0">
                <a:latin typeface="楷体" panose="02010609060101010101" pitchFamily="49" charset="-122"/>
                <a:ea typeface="楷体" panose="02010609060101010101" pitchFamily="49" charset="-122"/>
              </a:rPr>
              <a:t>年</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月，习近平主席在“一带一路”国际合作高峰论坛开幕式上宣布“建设丝绸之路沿线民间组织合作网络”。目前已有来自</a:t>
            </a:r>
            <a:r>
              <a:rPr lang="en-US" altLang="zh-CN" sz="2400" b="1" dirty="0">
                <a:latin typeface="楷体" panose="02010609060101010101" pitchFamily="49" charset="-122"/>
                <a:ea typeface="楷体" panose="02010609060101010101" pitchFamily="49" charset="-122"/>
              </a:rPr>
              <a:t>60</a:t>
            </a:r>
            <a:r>
              <a:rPr lang="zh-CN" altLang="en-US" sz="2400" b="1" dirty="0">
                <a:latin typeface="楷体" panose="02010609060101010101" pitchFamily="49" charset="-122"/>
                <a:ea typeface="楷体" panose="02010609060101010101" pitchFamily="49" charset="-122"/>
              </a:rPr>
              <a:t>多个国家和地区的</a:t>
            </a:r>
            <a:r>
              <a:rPr lang="en-US" altLang="zh-CN" sz="2400" b="1" dirty="0">
                <a:latin typeface="楷体" panose="02010609060101010101" pitchFamily="49" charset="-122"/>
                <a:ea typeface="楷体" panose="02010609060101010101" pitchFamily="49" charset="-122"/>
              </a:rPr>
              <a:t>300</a:t>
            </a:r>
            <a:r>
              <a:rPr lang="zh-CN" altLang="en-US" sz="2400" b="1" dirty="0">
                <a:latin typeface="楷体" panose="02010609060101010101" pitchFamily="49" charset="-122"/>
                <a:ea typeface="楷体" panose="02010609060101010101" pitchFamily="49" charset="-122"/>
              </a:rPr>
              <a:t>多个民间组织加入合作网络。这表明（       ）</a:t>
            </a:r>
          </a:p>
          <a:p>
            <a:pPr indent="503555" eaLnBrk="0" hangingPunct="0">
              <a:lnSpc>
                <a:spcPts val="3500"/>
              </a:lnSpc>
            </a:pPr>
            <a:r>
              <a:rPr lang="en-US" altLang="zh-CN" sz="2400" b="1" dirty="0">
                <a:latin typeface="Calibri" panose="020F0502020204030204" pitchFamily="34" charset="0"/>
                <a:cs typeface="Arial" panose="020B0604020202020204" pitchFamily="34" charset="0"/>
              </a:rPr>
              <a:t>A. </a:t>
            </a:r>
            <a:r>
              <a:rPr lang="zh-CN" altLang="en-US" sz="2400" b="1" dirty="0">
                <a:latin typeface="Calibri" panose="020F0502020204030204" pitchFamily="34" charset="0"/>
                <a:cs typeface="Arial" panose="020B0604020202020204" pitchFamily="34" charset="0"/>
              </a:rPr>
              <a:t>和平与发展是当今世界的主题    </a:t>
            </a:r>
            <a:endParaRPr lang="zh-CN" altLang="en-US" sz="2400" b="1" dirty="0">
              <a:latin typeface="Calibri" panose="020F0502020204030204" pitchFamily="34" charset="0"/>
            </a:endParaRPr>
          </a:p>
          <a:p>
            <a:pPr indent="503555" eaLnBrk="0" hangingPunct="0">
              <a:lnSpc>
                <a:spcPts val="3500"/>
              </a:lnSpc>
            </a:pPr>
            <a:r>
              <a:rPr lang="en-US" altLang="zh-CN" sz="2400" b="1" dirty="0">
                <a:latin typeface="Calibri" panose="020F0502020204030204" pitchFamily="34" charset="0"/>
                <a:cs typeface="Arial" panose="020B0604020202020204" pitchFamily="34" charset="0"/>
              </a:rPr>
              <a:t>B.</a:t>
            </a:r>
            <a:r>
              <a:rPr lang="zh-CN" altLang="en-US" sz="2400" b="1" dirty="0">
                <a:latin typeface="Calibri" panose="020F0502020204030204" pitchFamily="34" charset="0"/>
                <a:cs typeface="Arial" panose="020B0604020202020204" pitchFamily="34" charset="0"/>
              </a:rPr>
              <a:t>求和平、谋合作、促发展是不可抗拒的历史潮流</a:t>
            </a:r>
            <a:endParaRPr lang="zh-CN" altLang="en-US" sz="2400" b="1" dirty="0">
              <a:latin typeface="Calibri" panose="020F0502020204030204" pitchFamily="34" charset="0"/>
            </a:endParaRPr>
          </a:p>
          <a:p>
            <a:pPr indent="503555" eaLnBrk="0" hangingPunct="0">
              <a:lnSpc>
                <a:spcPts val="3500"/>
              </a:lnSpc>
            </a:pPr>
            <a:r>
              <a:rPr lang="en-US" altLang="zh-CN" sz="2400" b="1" dirty="0">
                <a:latin typeface="Calibri" panose="020F0502020204030204" pitchFamily="34" charset="0"/>
                <a:cs typeface="Arial" panose="020B0604020202020204" pitchFamily="34" charset="0"/>
              </a:rPr>
              <a:t>C.</a:t>
            </a:r>
            <a:r>
              <a:rPr lang="zh-CN" altLang="en-US" sz="2400" b="1" dirty="0">
                <a:latin typeface="Calibri" panose="020F0502020204030204" pitchFamily="34" charset="0"/>
                <a:cs typeface="Arial" panose="020B0604020202020204" pitchFamily="34" charset="0"/>
              </a:rPr>
              <a:t>经济全球化把世界联为一体      </a:t>
            </a:r>
            <a:endParaRPr lang="zh-CN" altLang="en-US" sz="2400" b="1" dirty="0">
              <a:latin typeface="Calibri" panose="020F0502020204030204" pitchFamily="34" charset="0"/>
            </a:endParaRPr>
          </a:p>
          <a:p>
            <a:pPr indent="503555" eaLnBrk="0" hangingPunct="0">
              <a:lnSpc>
                <a:spcPts val="3500"/>
              </a:lnSpc>
            </a:pPr>
            <a:r>
              <a:rPr lang="en-US" altLang="zh-CN" sz="2400" b="1" dirty="0">
                <a:latin typeface="Calibri" panose="020F0502020204030204" pitchFamily="34" charset="0"/>
                <a:cs typeface="Arial" panose="020B0604020202020204" pitchFamily="34" charset="0"/>
              </a:rPr>
              <a:t>D.</a:t>
            </a:r>
            <a:r>
              <a:rPr lang="zh-CN" altLang="en-US" sz="2400" b="1" dirty="0">
                <a:latin typeface="Calibri" panose="020F0502020204030204" pitchFamily="34" charset="0"/>
                <a:cs typeface="Arial" panose="020B0604020202020204" pitchFamily="34" charset="0"/>
              </a:rPr>
              <a:t>中国已经成为世界上最有影响力的国家</a:t>
            </a:r>
            <a:endParaRPr lang="zh-CN" altLang="en-US" sz="2400" b="1" dirty="0">
              <a:latin typeface="Calibri" panose="020F0502020204030204" pitchFamily="34" charset="0"/>
            </a:endParaRPr>
          </a:p>
        </p:txBody>
      </p:sp>
      <p:sp>
        <p:nvSpPr>
          <p:cNvPr id="3" name="矩形 2"/>
          <p:cNvSpPr/>
          <p:nvPr/>
        </p:nvSpPr>
        <p:spPr>
          <a:xfrm>
            <a:off x="4643438" y="3071813"/>
            <a:ext cx="436562" cy="630237"/>
          </a:xfrm>
          <a:prstGeom prst="rect">
            <a:avLst/>
          </a:prstGeom>
          <a:noFill/>
          <a:ln w="9525">
            <a:noFill/>
          </a:ln>
        </p:spPr>
        <p:txBody>
          <a:bodyPr wrap="none">
            <a:spAutoFit/>
          </a:bodyPr>
          <a:lstStyle/>
          <a:p>
            <a:pPr eaLnBrk="0" hangingPunct="0"/>
            <a:r>
              <a:rPr lang="en-US" altLang="zh-CN" sz="3500" b="1" dirty="0">
                <a:solidFill>
                  <a:srgbClr val="FF0000"/>
                </a:solidFill>
                <a:latin typeface="Calibri" panose="020F0502020204030204" pitchFamily="34" charset="0"/>
              </a:rPr>
              <a:t>B</a:t>
            </a:r>
            <a:endParaRPr lang="zh-CN" altLang="en-US" sz="3500" dirty="0">
              <a:solidFill>
                <a:srgbClr val="FF0000"/>
              </a:solidFill>
              <a:latin typeface="Calibri" panose="020F0502020204030204" pitchFamily="34" charset="0"/>
            </a:endParaRPr>
          </a:p>
        </p:txBody>
      </p:sp>
      <p:sp>
        <p:nvSpPr>
          <p:cNvPr id="4" name="TextBox 3"/>
          <p:cNvSpPr txBox="1"/>
          <p:nvPr/>
        </p:nvSpPr>
        <p:spPr>
          <a:xfrm>
            <a:off x="928663" y="659295"/>
            <a:ext cx="2071701" cy="630942"/>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500" b="1" i="0" u="none" strike="noStrike" kern="0" cap="all" spc="0" normalizeH="0" baseline="0" noProof="1" smtClean="0">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rPr>
              <a:t>课堂练习</a:t>
            </a:r>
            <a:endParaRPr kumimoji="0" lang="zh-CN" altLang="en-US" sz="3500" b="1" i="0" u="none" strike="noStrike" kern="0" cap="all" spc="0" normalizeH="0" baseline="0" noProof="1">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500042"/>
            <a:ext cx="2143140" cy="630942"/>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500" b="1" i="0" u="none" strike="noStrike" kern="0" cap="all" spc="0" normalizeH="0" baseline="0" noProof="1" smtClean="0">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rPr>
              <a:t>课堂练习</a:t>
            </a:r>
            <a:endParaRPr kumimoji="0" lang="zh-CN" altLang="en-US" sz="3500" b="1" i="0" u="none" strike="noStrike" kern="0" cap="all" spc="0" normalizeH="0" baseline="0" noProof="1">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16387" name="矩形 2"/>
          <p:cNvSpPr/>
          <p:nvPr/>
        </p:nvSpPr>
        <p:spPr>
          <a:xfrm>
            <a:off x="571500" y="1285875"/>
            <a:ext cx="8072438" cy="3506788"/>
          </a:xfrm>
          <a:prstGeom prst="rect">
            <a:avLst/>
          </a:prstGeom>
          <a:noFill/>
          <a:ln w="9525">
            <a:noFill/>
          </a:ln>
        </p:spPr>
        <p:txBody>
          <a:bodyPr>
            <a:spAutoFit/>
          </a:bodyPr>
          <a:lstStyle/>
          <a:p>
            <a:pPr indent="503555" eaLnBrk="0" hangingPunct="0">
              <a:lnSpc>
                <a:spcPts val="3000"/>
              </a:lnSpc>
            </a:pPr>
            <a:r>
              <a:rPr lang="en-US" altLang="zh-CN" sz="2200" b="1" dirty="0">
                <a:latin typeface="楷体" panose="02010609060101010101" pitchFamily="49" charset="-122"/>
                <a:ea typeface="楷体" panose="02010609060101010101" pitchFamily="49" charset="-122"/>
              </a:rPr>
              <a:t>3</a:t>
            </a:r>
            <a:r>
              <a:rPr lang="zh-CN" altLang="en-US" sz="2200" b="1" dirty="0">
                <a:latin typeface="楷体" panose="02010609060101010101" pitchFamily="49" charset="-122"/>
                <a:ea typeface="楷体" panose="02010609060101010101" pitchFamily="49" charset="-122"/>
              </a:rPr>
              <a:t>、</a:t>
            </a:r>
            <a:r>
              <a:rPr lang="en-US" altLang="zh-CN" sz="2200" b="1" dirty="0">
                <a:latin typeface="楷体" panose="02010609060101010101" pitchFamily="49" charset="-122"/>
                <a:ea typeface="楷体" panose="02010609060101010101" pitchFamily="49" charset="-122"/>
              </a:rPr>
              <a:t>2017</a:t>
            </a:r>
            <a:r>
              <a:rPr lang="zh-CN" altLang="en-US" sz="2200" b="1" dirty="0">
                <a:latin typeface="楷体" panose="02010609060101010101" pitchFamily="49" charset="-122"/>
                <a:ea typeface="楷体" panose="02010609060101010101" pitchFamily="49" charset="-122"/>
              </a:rPr>
              <a:t>年</a:t>
            </a:r>
            <a:r>
              <a:rPr lang="en-US" altLang="zh-CN" sz="2200" b="1" dirty="0">
                <a:latin typeface="楷体" panose="02010609060101010101" pitchFamily="49" charset="-122"/>
                <a:ea typeface="楷体" panose="02010609060101010101" pitchFamily="49" charset="-122"/>
              </a:rPr>
              <a:t>11</a:t>
            </a:r>
            <a:r>
              <a:rPr lang="zh-CN" altLang="en-US" sz="2200" b="1" dirty="0">
                <a:latin typeface="楷体" panose="02010609060101010101" pitchFamily="49" charset="-122"/>
                <a:ea typeface="楷体" panose="02010609060101010101" pitchFamily="49" charset="-122"/>
              </a:rPr>
              <a:t>月</a:t>
            </a:r>
            <a:r>
              <a:rPr lang="en-US" altLang="zh-CN" sz="2200" b="1" dirty="0">
                <a:latin typeface="楷体" panose="02010609060101010101" pitchFamily="49" charset="-122"/>
                <a:ea typeface="楷体" panose="02010609060101010101" pitchFamily="49" charset="-122"/>
              </a:rPr>
              <a:t>21</a:t>
            </a:r>
            <a:r>
              <a:rPr lang="zh-CN" altLang="en-US" sz="2200" b="1" dirty="0">
                <a:latin typeface="楷体" panose="02010609060101010101" pitchFamily="49" charset="-122"/>
                <a:ea typeface="楷体" panose="02010609060101010101" pitchFamily="49" charset="-122"/>
              </a:rPr>
              <a:t>日，首届丝绸之路沿线民间组织合作网络论坛在北京开幕，国家主席习近平向论坛发来贺信。习近平主席在贺信中表示，建设丝绸之路沿线民间组织合作网络是加强沿线各国民间交流合作、促进民心相通的重要举措。希望与会代表以这次论坛为契机，共商推进民心相通大计，为增进各国人民相互理解和友谊、促进各国共同发展、推动构建人类命运共同体做出贡献。</a:t>
            </a:r>
          </a:p>
          <a:p>
            <a:pPr indent="503555" eaLnBrk="0" hangingPunct="0">
              <a:lnSpc>
                <a:spcPts val="3000"/>
              </a:lnSpc>
            </a:pPr>
            <a:r>
              <a:rPr lang="zh-CN" altLang="en-US" sz="2200" b="1" dirty="0">
                <a:latin typeface="宋体" panose="02010600030101010101" pitchFamily="2" charset="-122"/>
                <a:cs typeface="Arial" panose="020B0604020202020204" pitchFamily="34" charset="0"/>
              </a:rPr>
              <a:t>（</a:t>
            </a:r>
            <a:r>
              <a:rPr lang="en-US" altLang="zh-CN" sz="2200" b="1" dirty="0">
                <a:latin typeface="宋体" panose="02010600030101010101" pitchFamily="2" charset="-122"/>
                <a:cs typeface="Arial" panose="020B0604020202020204" pitchFamily="34" charset="0"/>
              </a:rPr>
              <a:t>1</a:t>
            </a:r>
            <a:r>
              <a:rPr lang="zh-CN" altLang="en-US" sz="2200" b="1" dirty="0">
                <a:latin typeface="宋体" panose="02010600030101010101" pitchFamily="2" charset="-122"/>
                <a:cs typeface="Arial" panose="020B0604020202020204" pitchFamily="34" charset="0"/>
              </a:rPr>
              <a:t>）举办首届丝绸之路沿线民间组织合作网络论坛有何重要意义？</a:t>
            </a:r>
            <a:endParaRPr lang="zh-CN" altLang="en-US" sz="2200" b="1" dirty="0">
              <a:latin typeface="宋体" panose="02010600030101010101" pitchFamily="2" charset="-122"/>
              <a:ea typeface="Arial" panose="020B0604020202020204" pitchFamily="34" charset="0"/>
            </a:endParaRPr>
          </a:p>
        </p:txBody>
      </p:sp>
      <p:sp>
        <p:nvSpPr>
          <p:cNvPr id="4" name="矩形 3"/>
          <p:cNvSpPr/>
          <p:nvPr/>
        </p:nvSpPr>
        <p:spPr>
          <a:xfrm>
            <a:off x="642938" y="4857750"/>
            <a:ext cx="7929562" cy="1603375"/>
          </a:xfrm>
          <a:prstGeom prst="rect">
            <a:avLst/>
          </a:prstGeom>
          <a:noFill/>
          <a:ln w="9525">
            <a:noFill/>
          </a:ln>
        </p:spPr>
        <p:txBody>
          <a:bodyPr>
            <a:spAutoFit/>
          </a:bodyPr>
          <a:lstStyle/>
          <a:p>
            <a:pPr indent="503555" eaLnBrk="0" hangingPunct="0">
              <a:lnSpc>
                <a:spcPts val="3000"/>
              </a:lnSpc>
            </a:pPr>
            <a:r>
              <a:rPr lang="zh-CN" altLang="zh-CN" sz="2200" b="1" dirty="0">
                <a:solidFill>
                  <a:srgbClr val="0000FF"/>
                </a:solidFill>
                <a:latin typeface="Calibri" panose="020F0502020204030204" pitchFamily="34" charset="0"/>
              </a:rPr>
              <a:t>①</a:t>
            </a:r>
            <a:r>
              <a:rPr lang="zh-CN" altLang="en-US" sz="2200" b="1" dirty="0">
                <a:solidFill>
                  <a:srgbClr val="0000FF"/>
                </a:solidFill>
                <a:latin typeface="Calibri" panose="020F0502020204030204" pitchFamily="34" charset="0"/>
                <a:cs typeface="Arial" panose="020B0604020202020204" pitchFamily="34" charset="0"/>
              </a:rPr>
              <a:t>有利于加强思路沿线各国民间交流与合作，实现合作共赢；</a:t>
            </a:r>
            <a:r>
              <a:rPr lang="zh-CN" altLang="en-US" sz="2200" b="1" dirty="0">
                <a:solidFill>
                  <a:srgbClr val="0000FF"/>
                </a:solidFill>
                <a:latin typeface="Calibri" panose="020F0502020204030204" pitchFamily="34" charset="0"/>
              </a:rPr>
              <a:t>②</a:t>
            </a:r>
            <a:r>
              <a:rPr lang="zh-CN" altLang="en-US" sz="2200" b="1" dirty="0">
                <a:solidFill>
                  <a:srgbClr val="0000FF"/>
                </a:solidFill>
                <a:latin typeface="Calibri" panose="020F0502020204030204" pitchFamily="34" charset="0"/>
                <a:cs typeface="Arial" panose="020B0604020202020204" pitchFamily="34" charset="0"/>
              </a:rPr>
              <a:t>有利于增进各国人民相互理解和友谊、促进各国共同发展；</a:t>
            </a:r>
            <a:r>
              <a:rPr lang="zh-CN" altLang="en-US" sz="2200" b="1" dirty="0">
                <a:solidFill>
                  <a:srgbClr val="0000FF"/>
                </a:solidFill>
                <a:latin typeface="Calibri" panose="020F0502020204030204" pitchFamily="34" charset="0"/>
              </a:rPr>
              <a:t>③</a:t>
            </a:r>
            <a:r>
              <a:rPr lang="zh-CN" altLang="en-US" sz="2200" b="1" dirty="0">
                <a:solidFill>
                  <a:srgbClr val="0000FF"/>
                </a:solidFill>
                <a:latin typeface="Calibri" panose="020F0502020204030204" pitchFamily="34" charset="0"/>
                <a:cs typeface="Arial" panose="020B0604020202020204" pitchFamily="34" charset="0"/>
              </a:rPr>
              <a:t>有利于让世界了解中国，让中国走向世界；</a:t>
            </a:r>
            <a:r>
              <a:rPr lang="zh-CN" altLang="en-US" sz="2200" b="1" dirty="0">
                <a:solidFill>
                  <a:srgbClr val="0000FF"/>
                </a:solidFill>
                <a:latin typeface="Calibri" panose="020F0502020204030204" pitchFamily="34" charset="0"/>
              </a:rPr>
              <a:t>④</a:t>
            </a:r>
            <a:r>
              <a:rPr lang="zh-CN" altLang="en-US" sz="2200" b="1" dirty="0">
                <a:solidFill>
                  <a:srgbClr val="0000FF"/>
                </a:solidFill>
                <a:latin typeface="Calibri" panose="020F0502020204030204" pitchFamily="34" charset="0"/>
                <a:cs typeface="Arial" panose="020B0604020202020204" pitchFamily="34" charset="0"/>
              </a:rPr>
              <a:t>有利于推动构建人类命运共同体，维护世界的和平与发展等。</a:t>
            </a:r>
            <a:endParaRPr lang="zh-CN" altLang="en-US" sz="2200" b="1" dirty="0">
              <a:solidFill>
                <a:srgbClr val="0000FF"/>
              </a:solidFill>
              <a:latin typeface="Calibri" panose="020F0502020204030204" pitchFamily="34" charset="0"/>
              <a:ea typeface="Arial" panose="020B060402020202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p:nvPr/>
        </p:nvSpPr>
        <p:spPr>
          <a:xfrm>
            <a:off x="785813" y="1785938"/>
            <a:ext cx="7429500" cy="884237"/>
          </a:xfrm>
          <a:prstGeom prst="rect">
            <a:avLst/>
          </a:prstGeom>
          <a:noFill/>
          <a:ln w="9525">
            <a:noFill/>
          </a:ln>
        </p:spPr>
        <p:txBody>
          <a:bodyPr>
            <a:spAutoFit/>
          </a:bodyPr>
          <a:lstStyle/>
          <a:p>
            <a:pPr indent="503555" eaLnBrk="0" hangingPunct="0">
              <a:lnSpc>
                <a:spcPts val="3200"/>
              </a:lnSpc>
            </a:pPr>
            <a:r>
              <a:rPr lang="zh-CN" altLang="en-US" sz="2400" b="1" dirty="0">
                <a:latin typeface="宋体" panose="02010600030101010101" pitchFamily="2" charset="-122"/>
                <a:cs typeface="Arial" panose="020B0604020202020204" pitchFamily="34" charset="0"/>
              </a:rPr>
              <a:t>（</a:t>
            </a:r>
            <a:r>
              <a:rPr lang="en-US" altLang="zh-CN" sz="2400" b="1" dirty="0">
                <a:latin typeface="宋体" panose="02010600030101010101" pitchFamily="2" charset="-122"/>
              </a:rPr>
              <a:t>2</a:t>
            </a:r>
            <a:r>
              <a:rPr lang="zh-CN" altLang="en-US" sz="2400" b="1" dirty="0">
                <a:latin typeface="宋体" panose="02010600030101010101" pitchFamily="2" charset="-122"/>
                <a:cs typeface="Arial" panose="020B0604020202020204" pitchFamily="34" charset="0"/>
              </a:rPr>
              <a:t>）促进丝绸之路沿线民间组织合作，你有哪些建设性建议？</a:t>
            </a:r>
            <a:r>
              <a:rPr lang="zh-CN" altLang="en-US" sz="2400" b="1" dirty="0">
                <a:latin typeface="宋体" panose="02010600030101010101" pitchFamily="2" charset="-122"/>
              </a:rPr>
              <a:t> </a:t>
            </a:r>
          </a:p>
        </p:txBody>
      </p:sp>
      <p:sp>
        <p:nvSpPr>
          <p:cNvPr id="3" name="TextBox 2"/>
          <p:cNvSpPr txBox="1"/>
          <p:nvPr/>
        </p:nvSpPr>
        <p:spPr>
          <a:xfrm>
            <a:off x="785786" y="714356"/>
            <a:ext cx="2143140" cy="630942"/>
          </a:xfrm>
          <a:prstGeom prst="rect">
            <a:avLst/>
          </a:prstGeom>
        </p:spPr>
        <p:txBody>
          <a:bodyPr>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500" b="1" i="0" u="none" strike="noStrike" kern="0" cap="all" spc="0" normalizeH="0" baseline="0" noProof="1" smtClean="0">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rPr>
              <a:t>课堂练习</a:t>
            </a:r>
            <a:endParaRPr kumimoji="0" lang="zh-CN" altLang="en-US" sz="3500" b="1" i="0" u="none" strike="noStrike" kern="0" cap="all" spc="0" normalizeH="0" baseline="0" noProof="1">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uLnTx/>
              <a:uFillTx/>
              <a:latin typeface="微软雅黑" panose="020B0503020204020204" pitchFamily="34" charset="-122"/>
              <a:ea typeface="微软雅黑" panose="020B0503020204020204" pitchFamily="34" charset="-122"/>
              <a:cs typeface="+mn-cs"/>
            </a:endParaRPr>
          </a:p>
        </p:txBody>
      </p:sp>
      <p:sp>
        <p:nvSpPr>
          <p:cNvPr id="4" name="Rectangle 1"/>
          <p:cNvSpPr/>
          <p:nvPr/>
        </p:nvSpPr>
        <p:spPr>
          <a:xfrm>
            <a:off x="785813" y="3017838"/>
            <a:ext cx="7715250" cy="1323975"/>
          </a:xfrm>
          <a:prstGeom prst="rect">
            <a:avLst/>
          </a:prstGeom>
          <a:noFill/>
          <a:ln w="9525">
            <a:noFill/>
          </a:ln>
        </p:spPr>
        <p:txBody>
          <a:bodyPr anchor="ctr">
            <a:spAutoFit/>
          </a:bodyPr>
          <a:lstStyle/>
          <a:p>
            <a:pPr indent="466725" eaLnBrk="0" hangingPunct="0">
              <a:lnSpc>
                <a:spcPts val="3200"/>
              </a:lnSpc>
            </a:pPr>
            <a:r>
              <a:rPr lang="zh-CN" altLang="en-US" sz="2400" b="1" dirty="0">
                <a:solidFill>
                  <a:srgbClr val="0000FF"/>
                </a:solidFill>
                <a:latin typeface="Calibri" panose="020F0502020204030204" pitchFamily="34" charset="0"/>
                <a:cs typeface="Arial" panose="020B0604020202020204" pitchFamily="34" charset="0"/>
              </a:rPr>
              <a:t>（</a:t>
            </a:r>
            <a:r>
              <a:rPr lang="en-US" altLang="zh-CN" sz="2400" b="1" dirty="0">
                <a:solidFill>
                  <a:srgbClr val="0000FF"/>
                </a:solidFill>
                <a:latin typeface="Calibri" panose="020F0502020204030204" pitchFamily="34" charset="0"/>
              </a:rPr>
              <a:t>2</a:t>
            </a:r>
            <a:r>
              <a:rPr lang="zh-CN" altLang="en-US" sz="2400" b="1" dirty="0">
                <a:solidFill>
                  <a:srgbClr val="0000FF"/>
                </a:solidFill>
                <a:latin typeface="Calibri" panose="020F0502020204030204" pitchFamily="34" charset="0"/>
                <a:cs typeface="Arial" panose="020B0604020202020204" pitchFamily="34" charset="0"/>
              </a:rPr>
              <a:t>）</a:t>
            </a:r>
            <a:r>
              <a:rPr lang="zh-CN" altLang="en-US" sz="2400" b="1" dirty="0">
                <a:solidFill>
                  <a:srgbClr val="0000FF"/>
                </a:solidFill>
                <a:latin typeface="Times New Roman" panose="02020603050405020304" pitchFamily="18" charset="0"/>
              </a:rPr>
              <a:t>①</a:t>
            </a:r>
            <a:r>
              <a:rPr lang="zh-CN" altLang="en-US" sz="2400" b="1" dirty="0">
                <a:solidFill>
                  <a:srgbClr val="0000FF"/>
                </a:solidFill>
                <a:latin typeface="Calibri" panose="020F0502020204030204" pitchFamily="34" charset="0"/>
                <a:cs typeface="Arial" panose="020B0604020202020204" pitchFamily="34" charset="0"/>
              </a:rPr>
              <a:t>国不分大小，人不分贫富，平等交往；</a:t>
            </a:r>
            <a:r>
              <a:rPr lang="zh-CN" altLang="en-US" sz="2400" b="1" dirty="0">
                <a:solidFill>
                  <a:srgbClr val="0000FF"/>
                </a:solidFill>
                <a:latin typeface="Times New Roman" panose="02020603050405020304" pitchFamily="18" charset="0"/>
              </a:rPr>
              <a:t>②</a:t>
            </a:r>
            <a:r>
              <a:rPr lang="zh-CN" altLang="en-US" sz="2400" b="1" dirty="0">
                <a:solidFill>
                  <a:srgbClr val="0000FF"/>
                </a:solidFill>
                <a:latin typeface="Calibri" panose="020F0502020204030204" pitchFamily="34" charset="0"/>
                <a:cs typeface="Arial" panose="020B0604020202020204" pitchFamily="34" charset="0"/>
              </a:rPr>
              <a:t>相互尊重，尊重对方的宗教信仰、语言文字、风俗文化；</a:t>
            </a:r>
            <a:r>
              <a:rPr lang="zh-CN" altLang="en-US" sz="2400" b="1" dirty="0">
                <a:solidFill>
                  <a:srgbClr val="0000FF"/>
                </a:solidFill>
                <a:latin typeface="Times New Roman" panose="02020603050405020304" pitchFamily="18" charset="0"/>
              </a:rPr>
              <a:t>③</a:t>
            </a:r>
            <a:r>
              <a:rPr lang="zh-CN" altLang="en-US" sz="2400" b="1" dirty="0">
                <a:solidFill>
                  <a:srgbClr val="0000FF"/>
                </a:solidFill>
                <a:latin typeface="Calibri" panose="020F0502020204030204" pitchFamily="34" charset="0"/>
                <a:cs typeface="Arial" panose="020B0604020202020204" pitchFamily="34" charset="0"/>
              </a:rPr>
              <a:t>平等合作、公平合作，取长补短，谋求合作共赢等。</a:t>
            </a:r>
            <a:r>
              <a:rPr lang="zh-CN" altLang="en-US" sz="2400" dirty="0">
                <a:solidFill>
                  <a:srgbClr val="0000FF"/>
                </a:solidFill>
                <a:latin typeface="Calibri" panose="020F0502020204030204" pitchFamily="34" charset="0"/>
              </a:rPr>
              <a:t>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4294967295"/>
          </p:nvPr>
        </p:nvPicPr>
        <p:blipFill>
          <a:blip r:embed="rId2"/>
          <a:stretch>
            <a:fillRect/>
          </a:stretch>
        </p:blipFill>
        <p:spPr>
          <a:xfrm>
            <a:off x="0" y="142875"/>
            <a:ext cx="9093200" cy="6588125"/>
          </a:xfrm>
          <a:prstGeom prst="rect">
            <a:avLst/>
          </a:prstGeom>
        </p:spPr>
      </p:pic>
    </p:spTree>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4294967295"/>
          </p:nvPr>
        </p:nvPicPr>
        <p:blipFill>
          <a:blip r:embed="rId2"/>
          <a:stretch>
            <a:fillRect/>
          </a:stretch>
        </p:blipFill>
        <p:spPr>
          <a:xfrm>
            <a:off x="52388" y="50800"/>
            <a:ext cx="9091612" cy="6894513"/>
          </a:xfrm>
          <a:prstGeom prst="rect">
            <a:avLst/>
          </a:prstGeom>
        </p:spPr>
      </p:pic>
      <p:sp>
        <p:nvSpPr>
          <p:cNvPr id="5" name="文本框 4"/>
          <p:cNvSpPr txBox="1"/>
          <p:nvPr/>
        </p:nvSpPr>
        <p:spPr>
          <a:xfrm>
            <a:off x="1160145" y="4258945"/>
            <a:ext cx="6900545" cy="706755"/>
          </a:xfrm>
          <a:prstGeom prst="rect">
            <a:avLst/>
          </a:prstGeom>
          <a:noFill/>
        </p:spPr>
        <p:txBody>
          <a:bodyPr wrap="square" rtlCol="0">
            <a:spAutoFit/>
          </a:bodyPr>
          <a:lstStyle/>
          <a:p>
            <a:r>
              <a:rPr lang="zh-CN" altLang="en-US" sz="4000" b="1">
                <a:solidFill>
                  <a:srgbClr val="FF0000"/>
                </a:solidFill>
                <a:sym typeface="+mn-ea"/>
              </a:rPr>
              <a:t>维护世界和平</a:t>
            </a:r>
          </a:p>
        </p:txBody>
      </p:sp>
      <p:sp>
        <p:nvSpPr>
          <p:cNvPr id="6" name="文本框 5"/>
          <p:cNvSpPr txBox="1"/>
          <p:nvPr/>
        </p:nvSpPr>
        <p:spPr>
          <a:xfrm>
            <a:off x="1160145" y="5445125"/>
            <a:ext cx="6900545" cy="706755"/>
          </a:xfrm>
          <a:prstGeom prst="rect">
            <a:avLst/>
          </a:prstGeom>
          <a:noFill/>
        </p:spPr>
        <p:txBody>
          <a:bodyPr wrap="square" rtlCol="0">
            <a:spAutoFit/>
          </a:bodyPr>
          <a:lstStyle/>
          <a:p>
            <a:r>
              <a:rPr lang="zh-CN" altLang="en-US" sz="4000" b="1">
                <a:solidFill>
                  <a:srgbClr val="FF0000"/>
                </a:solidFill>
                <a:sym typeface="+mn-ea"/>
              </a:rPr>
              <a:t>发展经济，消除贫困</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to="" calcmode="lin" valueType="num">
                                      <p:cBhvr>
                                        <p:cTn id="7" dur="1" fill="hold"/>
                                        <p:tgtEl>
                                          <p:spTgt spid="5">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to="" calcmode="lin" valueType="num">
                                      <p:cBhvr>
                                        <p:cTn id="12" dur="1" fill="hold"/>
                                        <p:tgtEl>
                                          <p:spTgt spid="6">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1143000"/>
          </a:xfrm>
          <a:prstGeom prst="rect">
            <a:avLst/>
          </a:prstGeom>
        </p:spPr>
        <p:txBody>
          <a:bodyPr/>
          <a:lstStyle/>
          <a:p>
            <a:r>
              <a:rPr lang="zh-CN" altLang="en-US" b="1" u="sng">
                <a:solidFill>
                  <a:srgbClr val="FF0000"/>
                </a:solidFill>
              </a:rPr>
              <a:t>在“地球村”里，我们面临着哪些共同的问题？</a:t>
            </a:r>
          </a:p>
        </p:txBody>
      </p:sp>
      <p:sp>
        <p:nvSpPr>
          <p:cNvPr id="3" name="内容占位符 2"/>
          <p:cNvSpPr>
            <a:spLocks noGrp="1"/>
          </p:cNvSpPr>
          <p:nvPr>
            <p:ph idx="4294967295"/>
          </p:nvPr>
        </p:nvSpPr>
        <p:spPr>
          <a:xfrm>
            <a:off x="0" y="1600200"/>
            <a:ext cx="8229600" cy="4525963"/>
          </a:xfrm>
          <a:prstGeom prst="rect">
            <a:avLst/>
          </a:prstGeom>
          <a:solidFill>
            <a:srgbClr val="FFFF00"/>
          </a:solidFill>
        </p:spPr>
        <p:txBody>
          <a:bodyPr/>
          <a:lstStyle/>
          <a:p>
            <a:r>
              <a:rPr lang="zh-CN" altLang="en-US" sz="4000" b="1"/>
              <a:t>在“地球村”里，我们面临着许多共同的问题，比如世界经济增长动能不足，贫富分化日益严重，地区热点问题此起彼伏，恐怖主义、网络安全、重大传染性疾病、气候变化等非传统安全威胁持续蔓延</a:t>
            </a:r>
            <a:r>
              <a:rPr lang="zh-CN" altLang="en-US"/>
              <a:t>。</a:t>
            </a:r>
          </a:p>
        </p:txBody>
      </p:sp>
      <p:sp>
        <p:nvSpPr>
          <p:cNvPr id="4" name="文本框 3"/>
          <p:cNvSpPr txBox="1"/>
          <p:nvPr/>
        </p:nvSpPr>
        <p:spPr>
          <a:xfrm>
            <a:off x="793115" y="2226945"/>
            <a:ext cx="8027670" cy="3169285"/>
          </a:xfrm>
          <a:prstGeom prst="rect">
            <a:avLst/>
          </a:prstGeom>
          <a:noFill/>
        </p:spPr>
        <p:txBody>
          <a:bodyPr wrap="square" rtlCol="0">
            <a:spAutoFit/>
          </a:bodyPr>
          <a:lstStyle/>
          <a:p>
            <a:r>
              <a:rPr lang="en-US" altLang="zh-CN" sz="4000" b="1">
                <a:solidFill>
                  <a:srgbClr val="FF0000"/>
                </a:solidFill>
                <a:sym typeface="+mn-ea"/>
              </a:rPr>
              <a:t>                             </a:t>
            </a:r>
            <a:r>
              <a:rPr lang="zh-CN" altLang="en-US" sz="4000" b="1">
                <a:solidFill>
                  <a:srgbClr val="FF0000"/>
                </a:solidFill>
                <a:sym typeface="+mn-ea"/>
              </a:rPr>
              <a:t>世界经济增长动能不足，贫富分化日益严重，地区热点问题此起彼伏，恐怖主义、网络安全、重大传染性疾病、气候变化等非传统安全威胁持续蔓延。</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4294967295"/>
          </p:nvPr>
        </p:nvPicPr>
        <p:blipFill>
          <a:blip r:embed="rId2"/>
          <a:stretch>
            <a:fillRect/>
          </a:stretch>
        </p:blipFill>
        <p:spPr>
          <a:xfrm>
            <a:off x="-22225" y="12700"/>
            <a:ext cx="9166225" cy="7029450"/>
          </a:xfrm>
          <a:prstGeom prst="rect">
            <a:avLst/>
          </a:prstGeom>
        </p:spPr>
      </p:pic>
    </p:spTree>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28575"/>
            <a:ext cx="8739188" cy="6154738"/>
          </a:xfrm>
          <a:prstGeom prst="rect">
            <a:avLst/>
          </a:prstGeom>
          <a:solidFill>
            <a:srgbClr val="FFFF00"/>
          </a:solidFill>
        </p:spPr>
        <p:txBody>
          <a:bodyPr/>
          <a:lstStyle/>
          <a:p>
            <a:r>
              <a:rPr lang="zh-CN" altLang="en-US" sz="3600" b="1"/>
              <a:t>“地球村”中的事是</a:t>
            </a:r>
            <a:r>
              <a:rPr lang="zh-CN" altLang="en-US" sz="3600" b="1">
                <a:solidFill>
                  <a:srgbClr val="FF0000"/>
                </a:solidFill>
              </a:rPr>
              <a:t>我们共同的事</a:t>
            </a:r>
            <a:r>
              <a:rPr lang="zh-CN" altLang="en-US" sz="3600" b="1"/>
              <a:t>，那么我们该如何来解决这些共同的事情或者问题呢？</a:t>
            </a:r>
          </a:p>
        </p:txBody>
      </p:sp>
      <p:pic>
        <p:nvPicPr>
          <p:cNvPr id="4" name="图片 3"/>
          <p:cNvPicPr>
            <a:picLocks noChangeAspect="1"/>
          </p:cNvPicPr>
          <p:nvPr/>
        </p:nvPicPr>
        <p:blipFill>
          <a:blip r:embed="rId2"/>
          <a:stretch>
            <a:fillRect/>
          </a:stretch>
        </p:blipFill>
        <p:spPr>
          <a:xfrm>
            <a:off x="-52705" y="1619250"/>
            <a:ext cx="8695055" cy="4298315"/>
          </a:xfrm>
          <a:prstGeom prst="rect">
            <a:avLst/>
          </a:prstGeom>
        </p:spPr>
      </p:pic>
      <p:pic>
        <p:nvPicPr>
          <p:cNvPr id="5" name="图片 4" descr="timg"/>
          <p:cNvPicPr>
            <a:picLocks noChangeAspect="1"/>
          </p:cNvPicPr>
          <p:nvPr/>
        </p:nvPicPr>
        <p:blipFill>
          <a:blip r:embed="rId3"/>
          <a:stretch>
            <a:fillRect/>
          </a:stretch>
        </p:blipFill>
        <p:spPr>
          <a:xfrm>
            <a:off x="-52705" y="-28575"/>
            <a:ext cx="9180068" cy="7010232"/>
          </a:xfrm>
          <a:prstGeom prst="rect">
            <a:avLst/>
          </a:prstGeom>
        </p:spPr>
      </p:pic>
      <p:pic>
        <p:nvPicPr>
          <p:cNvPr id="6" name="图片 5" descr="timg"/>
          <p:cNvPicPr>
            <a:picLocks noChangeAspect="1"/>
          </p:cNvPicPr>
          <p:nvPr/>
        </p:nvPicPr>
        <p:blipFill>
          <a:blip r:embed="rId4"/>
          <a:stretch>
            <a:fillRect/>
          </a:stretch>
        </p:blipFill>
        <p:spPr>
          <a:xfrm>
            <a:off x="-30480" y="839470"/>
            <a:ext cx="9027160" cy="507873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5"/>
                                        </p:tgtEl>
                                      </p:cBhvr>
                                    </p:anim>
                                    <p:set>
                                      <p:cBhvr>
                                        <p:cTn id="12" dur="1" fill="hold">
                                          <p:stCondLst>
                                            <p:cond delay="0"/>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par>
                    <p:cTn id="18" fill="hold">
                      <p:stCondLst>
                        <p:cond delay="indefinite"/>
                      </p:stCondLst>
                      <p:childTnLst>
                        <p:par>
                          <p:cTn id="19" fill="hold">
                            <p:stCondLst>
                              <p:cond delay="0"/>
                            </p:stCondLst>
                            <p:childTnLst>
                              <p:par>
                                <p:cTn id="20" presetID="24" presetClass="exit" presetSubtype="0" fill="hold" nodeType="clickEffect">
                                  <p:stCondLst>
                                    <p:cond delay="0"/>
                                  </p:stCondLst>
                                  <p:childTnLst>
                                    <p:anim to="" calcmode="lin" valueType="num">
                                      <p:cBhvr>
                                        <p:cTn id="21" dur="1"/>
                                        <p:tgtEl>
                                          <p:spTgt spid="6"/>
                                        </p:tgtEl>
                                      </p:cBhvr>
                                    </p:anim>
                                    <p:set>
                                      <p:cBhvr>
                                        <p:cTn id="2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557213"/>
            <a:ext cx="8229600" cy="1143000"/>
          </a:xfrm>
          <a:prstGeom prst="rect">
            <a:avLst/>
          </a:prstGeom>
        </p:spPr>
        <p:txBody>
          <a:bodyPr/>
          <a:lstStyle/>
          <a:p>
            <a:pPr algn="l"/>
            <a:r>
              <a:rPr lang="zh-CN" altLang="en-US" sz="3600" b="1">
                <a:solidFill>
                  <a:srgbClr val="FF0000"/>
                </a:solidFill>
              </a:rPr>
              <a:t>请收集近五年联合国所做的重大决议和行动，议一议联合国在促进全球共同性问题解决上发挥了哪些作用。</a:t>
            </a:r>
          </a:p>
        </p:txBody>
      </p:sp>
      <p:sp>
        <p:nvSpPr>
          <p:cNvPr id="5" name="内容占位符 4"/>
          <p:cNvSpPr>
            <a:spLocks noGrp="1"/>
          </p:cNvSpPr>
          <p:nvPr>
            <p:ph idx="4294967295"/>
          </p:nvPr>
        </p:nvSpPr>
        <p:spPr>
          <a:xfrm>
            <a:off x="0" y="2389188"/>
            <a:ext cx="8229600" cy="4525962"/>
          </a:xfrm>
          <a:prstGeom prst="rect">
            <a:avLst/>
          </a:prstGeom>
        </p:spPr>
        <p:txBody>
          <a:bodyPr/>
          <a:lstStyle/>
          <a:p>
            <a:r>
              <a:rPr lang="zh-CN" altLang="en-US" b="1"/>
              <a:t>由于联合国和各国的共同努力，各国已经形成了一系列解决共同问题的公约，在共同处理“地球村”问题方面达成了很多有效的共识</a:t>
            </a:r>
            <a:r>
              <a:rPr lang="zh-CN" altLang="en-US"/>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to="" calcmode="lin" valueType="num">
                                      <p:cBhvr>
                                        <p:cTn id="7" dur="1" fill="hold"/>
                                        <p:tgtEl>
                                          <p:spTgt spid="5">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a:prstGeom prst="rect">
            <a:avLst/>
          </a:prstGeom>
        </p:spPr>
        <p:txBody>
          <a:bodyPr/>
          <a:lstStyle/>
          <a:p>
            <a:r>
              <a:rPr lang="zh-CN" altLang="en-US" sz="4000" b="1"/>
              <a:t>由于</a:t>
            </a:r>
            <a:r>
              <a:rPr lang="zh-CN" altLang="en-US" sz="4000" b="1">
                <a:solidFill>
                  <a:srgbClr val="FF0000"/>
                </a:solidFill>
              </a:rPr>
              <a:t>联合国和各国</a:t>
            </a:r>
            <a:r>
              <a:rPr lang="zh-CN" altLang="en-US" sz="4000" b="1"/>
              <a:t>的共同努力，各国已经形成了一系列解决共同问题的</a:t>
            </a:r>
            <a:r>
              <a:rPr lang="zh-CN" altLang="en-US" sz="4000" b="1">
                <a:solidFill>
                  <a:srgbClr val="FF0000"/>
                </a:solidFill>
              </a:rPr>
              <a:t>公约</a:t>
            </a:r>
            <a:r>
              <a:rPr lang="zh-CN" altLang="en-US" sz="4000" b="1"/>
              <a:t>，在共同处理“地球村”问题方面达成了很多</a:t>
            </a:r>
            <a:r>
              <a:rPr lang="zh-CN" altLang="en-US" sz="4000" b="1">
                <a:solidFill>
                  <a:srgbClr val="FF0000"/>
                </a:solidFill>
              </a:rPr>
              <a:t>有效的共识</a:t>
            </a:r>
            <a:r>
              <a:rPr lang="zh-CN" altLang="en-US" sz="4000" b="1"/>
              <a:t>。</a:t>
            </a:r>
          </a:p>
        </p:txBody>
      </p:sp>
    </p:spTree>
  </p:cSld>
  <p:clrMapOvr>
    <a:masterClrMapping/>
  </p:clrMapOvr>
  <p:transition>
    <p:zoom/>
  </p:transition>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2547</Words>
  <Application>WPS 演示</Application>
  <PresentationFormat>全屏显示(4:3)</PresentationFormat>
  <Paragraphs>86</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2-3“村”里的事情大家办</vt:lpstr>
      <vt:lpstr>幻灯片 2</vt:lpstr>
      <vt:lpstr>幻灯片 3</vt:lpstr>
      <vt:lpstr>幻灯片 4</vt:lpstr>
      <vt:lpstr>在“地球村”里，我们面临着哪些共同的问题？</vt:lpstr>
      <vt:lpstr>幻灯片 6</vt:lpstr>
      <vt:lpstr>幻灯片 7</vt:lpstr>
      <vt:lpstr>请收集近五年联合国所做的重大决议和行动，议一议联合国在促进全球共同性问题解决上发挥了哪些作用。</vt:lpstr>
      <vt:lpstr>幻灯片 9</vt:lpstr>
      <vt:lpstr>幻灯片 10</vt:lpstr>
      <vt:lpstr>幻灯片 11</vt:lpstr>
      <vt:lpstr>我们应该同心协力，构建人类命运共同体，建设持久和平、普遍安全、共同繁荣、开放包容、清洁美丽的世界。</vt:lpstr>
      <vt:lpstr>幻灯片 13</vt:lpstr>
      <vt:lpstr>快乐祥和的家园不仅是“地球村”每一位“村民”的期待，也要靠所有“村民”齐心协力共同营造。</vt:lpstr>
      <vt:lpstr>幻灯片 15</vt:lpstr>
      <vt:lpstr>幻灯片 16</vt:lpstr>
      <vt:lpstr>幻灯片 17</vt:lpstr>
      <vt:lpstr>为什么要打造人类命运共同体?</vt:lpstr>
      <vt:lpstr>你认为我国应如何为构建人类命运共同体贡献中国力量?</vt:lpstr>
      <vt:lpstr>做一个负责任的村民，青少年应具备哪些观念或意识？</vt:lpstr>
      <vt:lpstr>在推动构建人类命运共同体的今天，如何做负责任的村民？（我们青少年应当如何做？）</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2018-11-20T02:01:14Z</dcterms:created>
  <dcterms:modified xsi:type="dcterms:W3CDTF">2019-02-18T07:06:17Z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