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77" r:id="rId2"/>
    <p:sldId id="256" r:id="rId3"/>
    <p:sldId id="258" r:id="rId4"/>
    <p:sldId id="260" r:id="rId5"/>
    <p:sldId id="261" r:id="rId6"/>
    <p:sldId id="268" r:id="rId7"/>
    <p:sldId id="262" r:id="rId8"/>
    <p:sldId id="263" r:id="rId9"/>
    <p:sldId id="278" r:id="rId10"/>
    <p:sldId id="264" r:id="rId11"/>
    <p:sldId id="269" r:id="rId12"/>
    <p:sldId id="266" r:id="rId13"/>
    <p:sldId id="281" r:id="rId14"/>
    <p:sldId id="279" r:id="rId15"/>
    <p:sldId id="282" r:id="rId16"/>
    <p:sldId id="280" r:id="rId17"/>
    <p:sldId id="270" r:id="rId18"/>
    <p:sldId id="267" r:id="rId19"/>
    <p:sldId id="283" r:id="rId20"/>
    <p:sldId id="284" r:id="rId21"/>
    <p:sldId id="286" r:id="rId22"/>
    <p:sldId id="287" r:id="rId23"/>
    <p:sldId id="288" r:id="rId2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07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8525" autoAdjust="0"/>
  </p:normalViewPr>
  <p:slideViewPr>
    <p:cSldViewPr snapToGrid="0">
      <p:cViewPr>
        <p:scale>
          <a:sx n="66" d="100"/>
          <a:sy n="66" d="100"/>
        </p:scale>
        <p:origin x="-1446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61D3F-34E9-4F9D-84A2-72367D9F9A68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54DC01-BD11-43BE-8FE9-19C0CFD26E4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255122"/>
            <a:ext cx="10512884" cy="58177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393700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661035" indent="0">
              <a:buFontTx/>
              <a:buNone/>
              <a:defRPr sz="1800">
                <a:solidFill>
                  <a:schemeClr val="tx1"/>
                </a:solidFill>
              </a:defRPr>
            </a:lvl3pPr>
            <a:lvl4pPr marL="851535" indent="0">
              <a:buFontTx/>
              <a:buNone/>
              <a:defRPr sz="1800">
                <a:solidFill>
                  <a:schemeClr val="tx1"/>
                </a:solidFill>
              </a:defRPr>
            </a:lvl4pPr>
            <a:lvl5pPr marL="1054735" indent="0"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58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599" b="20791"/>
          <a:stretch>
            <a:fillRect/>
          </a:stretch>
        </p:blipFill>
        <p:spPr>
          <a:xfrm>
            <a:off x="-71120" y="1905"/>
            <a:ext cx="12291695" cy="54286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问题探究2、维护国家主权毫不含糊表现在哪里？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  <a:endParaRPr lang="zh-CN" altLang="en-US" sz="4800" kern="1200" dirty="0">
              <a:solidFill>
                <a:srgbClr val="FF0000"/>
              </a:solidFill>
              <a:latin typeface="+mn-lt"/>
              <a:ea typeface="+mn-ea"/>
              <a:cs typeface="+mn-cs"/>
              <a:sym typeface="黑体" panose="02010609060101010101" pitchFamily="2" charset="-122"/>
            </a:endParaRPr>
          </a:p>
          <a:p>
            <a:endParaRPr lang="zh-CN" altLang="en-US" sz="480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（1）中国积极推动建设持久和平、共同繁荣的和谐世界，同时在维护本国核心利益和国家主权方面毫不含糊，积极向国际社会表明态度。</a:t>
            </a:r>
          </a:p>
          <a:p>
            <a:r>
              <a:rPr lang="zh-CN" altLang="en-US"/>
              <a:t>（2）我国坚决维护国家主权、安全、发展利益，决不放弃自己的正当权益，任何人不要幻想让中国吞下损害自身利益的苦果。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zh-CN" dirty="0">
                <a:sym typeface="宋体" panose="02010600030101010101" pitchFamily="2" charset="-122"/>
              </a:rPr>
              <a:t>典例精析</a:t>
            </a:r>
            <a:r>
              <a:rPr lang="zh-CN" altLang="zh-CN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  <a:t/>
            </a:r>
            <a:br>
              <a:rPr lang="zh-CN" altLang="zh-CN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zh-CN" altLang="en-US"/>
              <a:t>例</a:t>
            </a:r>
            <a:r>
              <a:rPr lang="en-US" altLang="zh-CN"/>
              <a:t>1</a:t>
            </a:r>
            <a:r>
              <a:rPr lang="zh-CN" altLang="en-US"/>
              <a:t>、（2018年湖北黄冈中考）2018年4月10日,习近平主席在博鳌亚洲论坛2018年年会开幕式上发表了题为《开放共创繁荣创新引领未来》的主旨讲演。“中国改革开放必然成功”“妄自尊大或独善其身只能四处碰壁”“中国开放的大门只会越开越大”“中国不打地缘博弈小算盘,不搞封闭排他小圈子”……习近平主席的讲演回应时代之问,振奋人心,引发世界共鸣。这表明我国（      ）</a:t>
            </a:r>
          </a:p>
          <a:p>
            <a:r>
              <a:rPr lang="zh-CN" altLang="en-US"/>
              <a:t>①承担大国责任,贡献“中国力量”</a:t>
            </a:r>
          </a:p>
          <a:p>
            <a:r>
              <a:rPr lang="zh-CN" altLang="en-US"/>
              <a:t>②展示改革成就,分享“中国经验”</a:t>
            </a:r>
          </a:p>
          <a:p>
            <a:r>
              <a:rPr lang="zh-CN" altLang="en-US"/>
              <a:t>③注重合作开放,提供“中国方案”</a:t>
            </a:r>
          </a:p>
          <a:p>
            <a:r>
              <a:rPr lang="zh-CN" altLang="en-US"/>
              <a:t>④参与全球治理,发出“中国声音”</a:t>
            </a:r>
          </a:p>
          <a:p>
            <a:r>
              <a:rPr lang="zh-CN" altLang="en-US"/>
              <a:t>A.①②③           B.①③④</a:t>
            </a:r>
          </a:p>
          <a:p>
            <a:r>
              <a:rPr lang="zh-CN" altLang="en-US"/>
              <a:t> C.②③④          D.①②③④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【答案】D</a:t>
            </a:r>
          </a:p>
          <a:p>
            <a:r>
              <a:rPr lang="zh-CN" altLang="en-US"/>
              <a:t>【解析】依据题文描述，习近平主席在博鳌亚洲论坛2018年年会开幕式上发表重要讲话，这凸显了世界舞台上的中国；讲话中，充分肯定了改革开放，彰显了与他国合作的重要性，在积极参与全球治理，承担大国责任等。所以①②③④均符合题意，本题选择D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例</a:t>
            </a:r>
            <a:r>
              <a:rPr lang="en-US" altLang="zh-CN"/>
              <a:t>2</a:t>
            </a:r>
            <a:r>
              <a:rPr lang="zh-CN" altLang="en-US"/>
              <a:t>、（2018年江苏淮安中考）从“一带一路”建设得到沿线国家的积极参与，到构建“人类命运共同体”思想嬴得国际社会的高度赞誉，国际社会越来越期待听到中国声音。这表明（      ）</a:t>
            </a:r>
          </a:p>
          <a:p>
            <a:r>
              <a:rPr lang="zh-CN" altLang="en-US"/>
              <a:t>A.和平与合作是当今时代的两大主题</a:t>
            </a:r>
          </a:p>
          <a:p>
            <a:r>
              <a:rPr lang="zh-CN" altLang="en-US"/>
              <a:t>B.中国已迈人发达国家行列</a:t>
            </a:r>
          </a:p>
          <a:p>
            <a:r>
              <a:rPr lang="zh-CN" altLang="en-US"/>
              <a:t>C.中国在国际舞台上发挥着主导作用</a:t>
            </a:r>
          </a:p>
          <a:p>
            <a:r>
              <a:rPr lang="zh-CN" altLang="en-US"/>
              <a:t>D.中国国际影响力日益增强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【答案】D</a:t>
            </a:r>
          </a:p>
          <a:p>
            <a:r>
              <a:rPr lang="zh-CN" altLang="en-US"/>
              <a:t>【解析】本题考查世界舞台上的中国。当今世界，中国是发展最快、变化最大的国家之一，中国的国际地位日益提高，在国际舞台上发挥着越来越重要的作用。题干描述表明中国积极承担国际责任参与全球治理，意味着中国国际影响力日益增强，故D符合题意；A与题意不符；B错误，中国是发展中国家；C“主导作用”错误。故选D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例</a:t>
            </a:r>
            <a:r>
              <a:rPr lang="en-US" altLang="zh-CN"/>
              <a:t>3</a:t>
            </a:r>
            <a:r>
              <a:rPr lang="zh-CN" altLang="en-US"/>
              <a:t>、（2018年重庆B卷）2018 年博鳌亚洲论坛年会期间，国际社会热议中国发展：联合国秘书长古特雷斯表示,相信中国会帮助世界实现共同繁荣，“一带一路”倡议就是坚持合作与发展的最好体现;美国学者苏拉布·古普塔认为，在全球经济发展中，中国作为地区和世界经济稳定器的作用将进一步凸显……以上材料说明（    ）</a:t>
            </a:r>
          </a:p>
          <a:p>
            <a:r>
              <a:rPr lang="zh-CN" altLang="en-US"/>
              <a:t>A．我国已经成为现代化强国</a:t>
            </a:r>
          </a:p>
          <a:p>
            <a:r>
              <a:rPr lang="zh-CN" altLang="en-US"/>
              <a:t>B．中国是一个爱好和平、善于合作、负责任的大国</a:t>
            </a:r>
          </a:p>
          <a:p>
            <a:r>
              <a:rPr lang="zh-CN" altLang="en-US"/>
              <a:t>C．在和平与发展中，中国成为了世界经济的主导力量</a:t>
            </a:r>
          </a:p>
          <a:p>
            <a:r>
              <a:rPr lang="zh-CN" altLang="en-US"/>
              <a:t>D．中国的“一带一路”倡议帮助世界经济实现了共同繁荣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【答案】B</a:t>
            </a:r>
          </a:p>
          <a:p>
            <a:r>
              <a:rPr lang="zh-CN" altLang="en-US"/>
              <a:t>【解析】本题考查学生运用所学知识概括说明社会现象的能力，落实情感态度和价值观目标。材料中的事例说明中国是一个和平、合作、负责任的大国。B的说法正确且符合题意，应入选。A的说法错误，我国到本世纪中叶建成社会主义现代化强国；C的说法错误，我国在国际事务中发挥着越来越重要的作用，但不是主导力量；D的说法错误，我国的“一带一路”倡议有利于推动世界经济繁荣发展。这三项应排除。故该题选B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sym typeface="+mn-ea"/>
              </a:rPr>
              <a:t>课后训练</a:t>
            </a:r>
            <a:r>
              <a:rPr lang="zh-CN" altLang="en-US" kern="1200" dirty="0">
                <a:latin typeface="+mj-lt"/>
                <a:ea typeface="+mj-ea"/>
                <a:cs typeface="+mj-cs"/>
              </a:rPr>
              <a:t/>
            </a:r>
            <a:br>
              <a:rPr lang="zh-CN" altLang="en-US" kern="1200" dirty="0">
                <a:latin typeface="+mj-lt"/>
                <a:ea typeface="+mj-ea"/>
                <a:cs typeface="+mj-cs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、“世界那么大，问题那么多，国际社会期待听到中国声音、看到中国方案，中国不能缺席：”习主席这番话表达的是    （       ）</a:t>
            </a:r>
          </a:p>
          <a:p>
            <a:r>
              <a:rPr lang="zh-CN" altLang="en-US"/>
              <a:t>A.要变对抗为合作，化干戈为玉帛</a:t>
            </a:r>
          </a:p>
          <a:p>
            <a:r>
              <a:rPr lang="zh-CN" altLang="en-US"/>
              <a:t>B.中国应承担起相应的国际责任</a:t>
            </a:r>
          </a:p>
          <a:p>
            <a:r>
              <a:rPr lang="zh-CN" altLang="en-US"/>
              <a:t>C.中国应当成为当今世界的领导者</a:t>
            </a:r>
          </a:p>
          <a:p>
            <a:r>
              <a:rPr lang="zh-CN" altLang="en-US"/>
              <a:t>D.中国坚持对外开放的基本国策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60187" y="2565672"/>
            <a:ext cx="1026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、我国在维护国家主权方面（        ）</a:t>
            </a:r>
          </a:p>
          <a:p>
            <a:r>
              <a:rPr lang="zh-CN" altLang="en-US"/>
              <a:t>①毫不含糊</a:t>
            </a:r>
          </a:p>
          <a:p>
            <a:r>
              <a:rPr lang="zh-CN" altLang="en-US"/>
              <a:t>②积极向国际社会表明态度</a:t>
            </a:r>
          </a:p>
          <a:p>
            <a:r>
              <a:rPr lang="zh-CN" altLang="en-US"/>
              <a:t>③决不放弃自己的正当权益</a:t>
            </a:r>
          </a:p>
          <a:p>
            <a:r>
              <a:rPr lang="zh-CN" altLang="en-US"/>
              <a:t>④不会吞下损害自身利益的苦果</a:t>
            </a:r>
          </a:p>
          <a:p>
            <a:r>
              <a:rPr lang="zh-CN" altLang="en-US"/>
              <a:t>A.①②③④B.①③④C.②③④D.①②③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13680" y="1482725"/>
            <a:ext cx="727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第一单元 中国与世界</a:t>
            </a:r>
            <a:br>
              <a:rPr lang="zh-CN" altLang="en-US"/>
            </a:br>
            <a:r>
              <a:rPr lang="zh-CN" altLang="en-US"/>
              <a:t>第三课中国的声音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0" y="3886200"/>
            <a:ext cx="8534400" cy="17526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3.1 </a:t>
            </a:r>
            <a:r>
              <a:rPr lang="zh-CN" altLang="en-US" sz="4000">
                <a:solidFill>
                  <a:srgbClr val="FF0000"/>
                </a:solidFill>
              </a:rPr>
              <a:t>中国的声音很响亮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3、国家主席习近平指出：中国坚持走和平发展道路，不接受“国强必霸”的逻辑。任何人、任何事、任何理由都不能动摇中国走和平发展道路的决心和意志。这是因为（       ）</a:t>
            </a:r>
          </a:p>
          <a:p>
            <a:r>
              <a:rPr lang="zh-CN" altLang="en-US"/>
              <a:t>①和平与发展是当今时代的主题  </a:t>
            </a:r>
          </a:p>
          <a:p>
            <a:r>
              <a:rPr lang="zh-CN" altLang="en-US"/>
              <a:t>②我国是一个和平、合作、负责任的大国  </a:t>
            </a:r>
          </a:p>
          <a:p>
            <a:r>
              <a:rPr lang="zh-CN" altLang="en-US"/>
              <a:t>③求和平、谋发展、促合作已经成为不可阻挡的历史潮流   </a:t>
            </a:r>
          </a:p>
          <a:p>
            <a:r>
              <a:rPr lang="zh-CN" altLang="en-US"/>
              <a:t>④爱好和平是中华民族精神的核心</a:t>
            </a:r>
          </a:p>
          <a:p>
            <a:r>
              <a:rPr lang="zh-CN" altLang="en-US"/>
              <a:t>A．①②③B．①③④C．②③④D．①②④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33145" y="3020060"/>
            <a:ext cx="1026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5</a:t>
            </a:r>
            <a:r>
              <a:rPr lang="zh-CN" altLang="en-US"/>
              <a:t>、2018年3月23日，美国海军“马斯廷”号导弹驱逐舰擅自进入中国南海岛礁邻近海域。中国海军570舰、514舰迅即行动，依法依规对美舰进行识别查证，并予以警告驱离。这一做法（       ）</a:t>
            </a:r>
          </a:p>
          <a:p>
            <a:r>
              <a:rPr lang="zh-CN" altLang="en-US"/>
              <a:t>①是维护国家安全、荣誉和利益的表现</a:t>
            </a:r>
          </a:p>
          <a:p>
            <a:r>
              <a:rPr lang="zh-CN" altLang="en-US"/>
              <a:t>②是坚持国家利益高于一切的表现</a:t>
            </a:r>
          </a:p>
          <a:p>
            <a:r>
              <a:rPr lang="zh-CN" altLang="en-US"/>
              <a:t>③是维护国家主权和领土完整的表现</a:t>
            </a:r>
          </a:p>
          <a:p>
            <a:r>
              <a:rPr lang="zh-CN" altLang="en-US"/>
              <a:t>④反映我国国防力量是世界上最强大的</a:t>
            </a:r>
          </a:p>
          <a:p>
            <a:r>
              <a:rPr lang="zh-CN" altLang="en-US"/>
              <a:t>A.①②③B.①②④C.①③④ D.②③④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74810" y="3024233"/>
            <a:ext cx="1026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altLang="zh-CN"/>
              <a:t>6</a:t>
            </a:r>
            <a:r>
              <a:rPr lang="zh-CN" altLang="en-US"/>
              <a:t>、2018年4月10日，国家主席习近平在博鳌亚洲论坛2018年年会开幕式上的主旨演讲赢得国际社会广泛赞誉。海外专家学者和媒体认为，在贸易保护主义抬头的背景下，习主席的演讲为世界指明方向、注入正能量，彰显了中国坚持对外开放、倡导合作共赢以及推进经济全球化的坚定决心和大国担当。</a:t>
            </a:r>
          </a:p>
          <a:p>
            <a:r>
              <a:rPr lang="zh-CN" altLang="en-US"/>
              <a:t>阅读上述材料，结合所学知识，请你回答下列问题。</a:t>
            </a:r>
          </a:p>
          <a:p>
            <a:r>
              <a:rPr lang="zh-CN" altLang="en-US"/>
              <a:t>（1）习近平的讲话代表了中国响亮的声音，怎样理解中国的声音很响亮？</a:t>
            </a:r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（2）材料中的“中国的大国地位”表现在哪些方面？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答案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6.（1）中国的声音代表着13亿爱好和平、渴望发展的中国人的心声，不论是国际组织，还是主权国家和地区，都会认真聆听。哪怕是一些想遏制中国的国家，对中国正义和富有建设性的声音，也不得不严肃对待。国际社会越来越重视中国发出的声音，越来越多的中国声音得到国际社会的理解、响应和支持。</a:t>
            </a:r>
          </a:p>
          <a:p>
            <a:r>
              <a:rPr lang="en-US" altLang="zh-CN"/>
              <a:t>（2）是最大的发展中国家；是联合国安理会常任理事国；是贸易大国。</a:t>
            </a:r>
          </a:p>
          <a:p>
            <a:endParaRPr lang="en-US" altLang="zh-CN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7">
            <a:hlinkClick r:id="rId3" action="ppaction://hlinksldjump"/>
          </p:cNvPr>
          <p:cNvSpPr txBox="1"/>
          <p:nvPr/>
        </p:nvSpPr>
        <p:spPr>
          <a:xfrm>
            <a:off x="5437823" y="3052763"/>
            <a:ext cx="1303337" cy="35941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课前预习</a:t>
            </a:r>
            <a:endParaRPr lang="en-US" altLang="zh-CN" sz="2000" b="1" dirty="0">
              <a:solidFill>
                <a:srgbClr val="FF0000"/>
              </a:solidFill>
              <a:latin typeface="Calibri" panose="020F050202020403020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6" name="Text Box 17"/>
          <p:cNvSpPr txBox="1"/>
          <p:nvPr/>
        </p:nvSpPr>
        <p:spPr>
          <a:xfrm>
            <a:off x="5437823" y="4171950"/>
            <a:ext cx="1303337" cy="35941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  <a:sym typeface="宋体" panose="02010600030101010101" pitchFamily="2" charset="-122"/>
              </a:rPr>
              <a:t>典例精析</a:t>
            </a:r>
          </a:p>
        </p:txBody>
      </p:sp>
      <p:sp>
        <p:nvSpPr>
          <p:cNvPr id="11267" name="Text Box 17"/>
          <p:cNvSpPr txBox="1"/>
          <p:nvPr/>
        </p:nvSpPr>
        <p:spPr>
          <a:xfrm>
            <a:off x="5437823" y="4533900"/>
            <a:ext cx="1317625" cy="35941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课后训练</a:t>
            </a:r>
            <a:endParaRPr lang="en-US" altLang="zh-CN" sz="2000" b="1" dirty="0">
              <a:solidFill>
                <a:srgbClr val="FF0000"/>
              </a:solidFill>
              <a:latin typeface="Calibri" panose="020F050202020403020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8" name="Text Box 17">
            <a:hlinkClick r:id="rId3" action="ppaction://hlinksldjump"/>
          </p:cNvPr>
          <p:cNvSpPr txBox="1"/>
          <p:nvPr/>
        </p:nvSpPr>
        <p:spPr>
          <a:xfrm>
            <a:off x="5437823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en-US" sz="2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学习目标</a:t>
            </a:r>
          </a:p>
        </p:txBody>
      </p:sp>
      <p:sp>
        <p:nvSpPr>
          <p:cNvPr id="11269" name="矩形 1"/>
          <p:cNvSpPr/>
          <p:nvPr/>
        </p:nvSpPr>
        <p:spPr>
          <a:xfrm>
            <a:off x="4936173" y="1651000"/>
            <a:ext cx="6604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ea typeface="黑体" panose="02010609060101010101" pitchFamily="2" charset="-122"/>
              </a:rPr>
              <a:t>目录</a:t>
            </a:r>
          </a:p>
        </p:txBody>
      </p:sp>
      <p:sp>
        <p:nvSpPr>
          <p:cNvPr id="11270" name="Text Box 17">
            <a:hlinkClick r:id="rId3" action="ppaction://hlinksldjump"/>
          </p:cNvPr>
          <p:cNvSpPr txBox="1"/>
          <p:nvPr/>
        </p:nvSpPr>
        <p:spPr>
          <a:xfrm>
            <a:off x="5437823" y="3811588"/>
            <a:ext cx="1301750" cy="35941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  <a:sym typeface="宋体" panose="02010600030101010101" pitchFamily="2" charset="-122"/>
              </a:rPr>
              <a:t>知识结构</a:t>
            </a:r>
          </a:p>
        </p:txBody>
      </p:sp>
      <p:sp>
        <p:nvSpPr>
          <p:cNvPr id="11271" name="Text Box 17">
            <a:hlinkClick r:id="rId3" action="ppaction://hlinksldjump"/>
          </p:cNvPr>
          <p:cNvSpPr txBox="1"/>
          <p:nvPr/>
        </p:nvSpPr>
        <p:spPr>
          <a:xfrm>
            <a:off x="5437823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en-US" sz="2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情境导入</a:t>
            </a:r>
          </a:p>
        </p:txBody>
      </p:sp>
      <p:sp>
        <p:nvSpPr>
          <p:cNvPr id="11272" name="Text Box 17">
            <a:hlinkClick r:id="rId3" action="ppaction://hlinksldjump"/>
          </p:cNvPr>
          <p:cNvSpPr txBox="1"/>
          <p:nvPr/>
        </p:nvSpPr>
        <p:spPr>
          <a:xfrm>
            <a:off x="5437823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en-US" sz="2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ym typeface="黑体" panose="02010609060101010101" pitchFamily="2" charset="-122"/>
              </a:rPr>
              <a:t>学习目标</a:t>
            </a:r>
            <a:r>
              <a:rPr lang="zh-CN" altLang="en-US" kern="1200" dirty="0">
                <a:latin typeface="+mj-lt"/>
                <a:ea typeface="+mj-ea"/>
                <a:cs typeface="+mj-cs"/>
                <a:sym typeface="黑体" panose="02010609060101010101" pitchFamily="2" charset="-122"/>
              </a:rPr>
              <a:t/>
            </a:r>
            <a:br>
              <a:rPr lang="zh-CN" altLang="en-US" kern="1200" dirty="0">
                <a:latin typeface="+mj-lt"/>
                <a:ea typeface="+mj-ea"/>
                <a:cs typeface="+mj-cs"/>
                <a:sym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/>
              <a:t>1、了解世界倾听中国声音的原因。</a:t>
            </a:r>
          </a:p>
          <a:p>
            <a:r>
              <a:rPr lang="en-US" altLang="zh-CN" sz="3200"/>
              <a:t>2</a:t>
            </a:r>
            <a:r>
              <a:rPr lang="zh-CN" altLang="en-US" sz="3200"/>
              <a:t>、中国正义和富有建设性的声音日益得到国际社会的理解、响应和支持。</a:t>
            </a:r>
          </a:p>
          <a:p>
            <a:r>
              <a:rPr lang="en-US" altLang="zh-CN" sz="3200"/>
              <a:t>3</a:t>
            </a:r>
            <a:r>
              <a:rPr lang="zh-CN" altLang="en-US" sz="3200"/>
              <a:t>、知道我国在维护本国核心利益和国家主权方面毫不含糊。</a:t>
            </a:r>
          </a:p>
          <a:p>
            <a:r>
              <a:rPr lang="en-US" altLang="zh-CN" sz="3200"/>
              <a:t>4</a:t>
            </a:r>
            <a:r>
              <a:rPr lang="zh-CN" altLang="en-US" sz="3200"/>
              <a:t>、青少年要增强国家观念，提高建设国家的能力。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z="3600" dirty="0">
                <a:solidFill>
                  <a:srgbClr val="F28711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sz="3600" kern="1200" dirty="0"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sz="3600" kern="1200" dirty="0"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</a:b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altLang="zh-CN" sz="2400"/>
              <a:t>1</a:t>
            </a:r>
            <a:r>
              <a:rPr lang="zh-CN" altLang="en-US" sz="2400"/>
              <a:t>、中国的声音代表着13亿爱好和平、渴望发展的中国人的_____，不论是国际组织，还是主权国家和地区，都会_______。哪怕是一些想遏制中国的国家，对中国正义和富有建设性的声音，也不得不______。国际社会越来越______中国发出的声音，越来越多的中国声音得到国际社会的__________。</a:t>
            </a:r>
          </a:p>
          <a:p>
            <a:r>
              <a:rPr lang="en-US" altLang="zh-CN" sz="2400"/>
              <a:t>2</a:t>
            </a:r>
            <a:r>
              <a:rPr lang="zh-CN" altLang="en-US" sz="2400"/>
              <a:t>、中国积极推动建设持久和平、共同繁荣的______，同时在维护本国______和国家主权方面毫不含糊，积极向国际社会_______。</a:t>
            </a:r>
          </a:p>
          <a:p>
            <a:r>
              <a:rPr lang="en-US" altLang="zh-CN" sz="2400"/>
              <a:t>3</a:t>
            </a:r>
            <a:r>
              <a:rPr lang="zh-CN" altLang="en-US" sz="2400"/>
              <a:t>、我国坚决______国家主权、安全、发展利益，决不放弃自己的______，任何人不要幻想让中国吞下_______自身利益的苦果。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答案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altLang="zh-CN" sz="4000">
                <a:solidFill>
                  <a:srgbClr val="FF0000"/>
                </a:solidFill>
              </a:rPr>
              <a:t>1.</a:t>
            </a:r>
            <a:r>
              <a:rPr lang="zh-CN" altLang="en-US" sz="4000">
                <a:solidFill>
                  <a:srgbClr val="FF0000"/>
                </a:solidFill>
              </a:rPr>
              <a:t>心声 认真聆听 严肃对待 重视 理解、响应和支持</a:t>
            </a:r>
          </a:p>
          <a:p>
            <a:r>
              <a:rPr lang="en-US" altLang="zh-CN" sz="4000">
                <a:solidFill>
                  <a:srgbClr val="FF0000"/>
                </a:solidFill>
              </a:rPr>
              <a:t>2.</a:t>
            </a:r>
            <a:r>
              <a:rPr lang="zh-CN" altLang="en-US" sz="4000">
                <a:solidFill>
                  <a:srgbClr val="FF0000"/>
                </a:solidFill>
              </a:rPr>
              <a:t>和谐世界 核心利益 表明态度</a:t>
            </a:r>
          </a:p>
          <a:p>
            <a:r>
              <a:rPr lang="en-US" altLang="zh-CN" sz="4000">
                <a:solidFill>
                  <a:srgbClr val="FF0000"/>
                </a:solidFill>
              </a:rPr>
              <a:t>3</a:t>
            </a:r>
            <a:r>
              <a:rPr lang="zh-CN" altLang="en-US" sz="4000">
                <a:solidFill>
                  <a:srgbClr val="FF0000"/>
                </a:solidFill>
              </a:rPr>
              <a:t>.维护 正当权益 损害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ym typeface="宋体" panose="02010600030101010101" pitchFamily="2" charset="-122"/>
              </a:rPr>
              <a:t>疑难解答</a:t>
            </a:r>
            <a:r>
              <a:rPr lang="zh-CN" altLang="en-US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  <a:t/>
            </a:r>
            <a:br>
              <a:rPr lang="zh-CN" altLang="en-US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中国在国际舞台上的形象。</a:t>
            </a:r>
          </a:p>
          <a:p>
            <a:r>
              <a:rPr lang="zh-CN" altLang="en-US"/>
              <a:t>当今世界，中国是发展最快、变化最大的国家之一。中国的国际地位日益提高，在国际舞台上发挥着越来越重要的作用，一个和平、合作、负责任的大国形象已经为国际社会所公认。同时，中国还属于发展中国家，仍然面临着发达国家在经济、科技等方面占优势的压力等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问题探究1、世界倾听中国的声音有什么表现？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  <a:endParaRPr lang="zh-CN" altLang="en-US" sz="4800" kern="1200" dirty="0">
              <a:solidFill>
                <a:srgbClr val="FF0000"/>
              </a:solidFill>
              <a:latin typeface="+mn-lt"/>
              <a:ea typeface="+mn-ea"/>
              <a:cs typeface="+mn-cs"/>
              <a:sym typeface="黑体" panose="02010609060101010101" pitchFamily="2" charset="-122"/>
            </a:endParaRPr>
          </a:p>
          <a:p>
            <a:endParaRPr lang="zh-CN" altLang="en-US" sz="480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人们每天从电视、广播、报纸、网络上都能“听到”从中国发出的声音。中国的声音代表着13亿爱好和平、渴望发展的中国人的心声，不论是国际组织，海事主权国家和地区，都会认真聆听。哪怕是一些想遏制中国的国家，对中国正义和富有建设性的声音，也不得不严肃对待。国际社会越来越重视中国发出的声音，越来越多的中国声音得到国际社会的理解、响应和支持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4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48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2528</Words>
  <Application>WPS 演示</Application>
  <PresentationFormat>自定义</PresentationFormat>
  <Paragraphs>98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主题1</vt:lpstr>
      <vt:lpstr>幻灯片 1</vt:lpstr>
      <vt:lpstr>第一单元 中国与世界 第三课中国的声音</vt:lpstr>
      <vt:lpstr>幻灯片 3</vt:lpstr>
      <vt:lpstr>学习目标 </vt:lpstr>
      <vt:lpstr>课前预习 </vt:lpstr>
      <vt:lpstr>答案</vt:lpstr>
      <vt:lpstr>疑难解答 </vt:lpstr>
      <vt:lpstr>问题探究1、世界倾听中国的声音有什么表现？</vt:lpstr>
      <vt:lpstr>共同总结</vt:lpstr>
      <vt:lpstr>问题探究2、维护国家主权毫不含糊表现在哪里？</vt:lpstr>
      <vt:lpstr>共同总结</vt:lpstr>
      <vt:lpstr>典例精析 </vt:lpstr>
      <vt:lpstr>答案解析</vt:lpstr>
      <vt:lpstr>幻灯片 14</vt:lpstr>
      <vt:lpstr>答案解析</vt:lpstr>
      <vt:lpstr>幻灯片 16</vt:lpstr>
      <vt:lpstr>答案解析</vt:lpstr>
      <vt:lpstr>课后训练 </vt:lpstr>
      <vt:lpstr>幻灯片 19</vt:lpstr>
      <vt:lpstr>幻灯片 20</vt:lpstr>
      <vt:lpstr>幻灯片 21</vt:lpstr>
      <vt:lpstr>幻灯片 22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