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1" r:id="rId6"/>
    <p:sldId id="263" r:id="rId7"/>
    <p:sldId id="264" r:id="rId8"/>
    <p:sldId id="265" r:id="rId9"/>
    <p:sldId id="266" r:id="rId10"/>
    <p:sldId id="267" r:id="rId11"/>
    <p:sldId id="268" r:id="rId12"/>
    <p:sldId id="269" r:id="rId13"/>
    <p:sldId id="278" r:id="rId14"/>
    <p:sldId id="279" r:id="rId15"/>
    <p:sldId id="280" r:id="rId16"/>
    <p:sldId id="270" r:id="rId17"/>
    <p:sldId id="271" r:id="rId18"/>
    <p:sldId id="272" r:id="rId19"/>
    <p:sldId id="273" r:id="rId20"/>
    <p:sldId id="274" r:id="rId21"/>
    <p:sldId id="275" r:id="rId22"/>
    <p:sldId id="281" r:id="rId23"/>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1" autoAdjust="0"/>
    <p:restoredTop sz="94599" autoAdjust="0"/>
  </p:normalViewPr>
  <p:slideViewPr>
    <p:cSldViewPr>
      <p:cViewPr>
        <p:scale>
          <a:sx n="75" d="100"/>
          <a:sy n="75" d="100"/>
        </p:scale>
        <p:origin x="-1824" y="-28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cSld>
  <p:clrMapOvr>
    <a:masterClrMapping/>
  </p:clrMapOvr>
  <p:transition>
    <p:zoom/>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600200"/>
            <a:ext cx="8229600" cy="4525963"/>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600200"/>
            <a:ext cx="8229600" cy="45259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cSld>
  <p:clrMapOvr>
    <a:masterClrMapping/>
  </p:clrMapOvr>
  <p:transition>
    <p:zoom/>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Tree>
  </p:cSld>
  <p:clrMapOvr>
    <a:masterClrMapping/>
  </p:clrMapOvr>
  <p:transition>
    <p:zoom/>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Tree>
  </p:cSld>
  <p:clrMapOvr>
    <a:masterClrMapping/>
  </p:clrMapOvr>
  <p:transition>
    <p:zoom/>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p:zoom/>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zh-CN" altLang="en-US" noProof="0" smtClean="0"/>
          </a:p>
        </p:txBody>
      </p:sp>
      <p:sp>
        <p:nvSpPr>
          <p:cNvPr id="4" name="文本占位符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p:zoom/>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p:zoom/>
  </p:transition>
  <p:timing>
    <p:tnLst>
      <p:par>
        <p:cTn id="1" dur="indefinite" restart="never" nodeType="tmRoot"/>
      </p:par>
    </p:tnLst>
  </p:timing>
  <p:txStyles>
    <p:title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charset="0"/>
          <a:ea typeface="宋体" pitchFamily="2" charset="-122"/>
        </a:defRPr>
      </a:lvl2pPr>
      <a:lvl3pPr algn="ctr" rtl="0" eaLnBrk="1" fontAlgn="base" hangingPunct="1">
        <a:spcBef>
          <a:spcPct val="0"/>
        </a:spcBef>
        <a:spcAft>
          <a:spcPct val="0"/>
        </a:spcAft>
        <a:defRPr sz="4400">
          <a:solidFill>
            <a:schemeClr val="tx2"/>
          </a:solidFill>
          <a:latin typeface="Arial" charset="0"/>
          <a:ea typeface="宋体" pitchFamily="2" charset="-122"/>
        </a:defRPr>
      </a:lvl3pPr>
      <a:lvl4pPr algn="ctr" rtl="0" eaLnBrk="1" fontAlgn="base" hangingPunct="1">
        <a:spcBef>
          <a:spcPct val="0"/>
        </a:spcBef>
        <a:spcAft>
          <a:spcPct val="0"/>
        </a:spcAft>
        <a:defRPr sz="4400">
          <a:solidFill>
            <a:schemeClr val="tx2"/>
          </a:solidFill>
          <a:latin typeface="Arial" charset="0"/>
          <a:ea typeface="宋体" pitchFamily="2" charset="-122"/>
        </a:defRPr>
      </a:lvl4pPr>
      <a:lvl5pPr algn="ctr" rtl="0" eaLnBrk="1" fontAlgn="base" hangingPunct="1">
        <a:spcBef>
          <a:spcPct val="0"/>
        </a:spcBef>
        <a:spcAft>
          <a:spcPct val="0"/>
        </a:spcAft>
        <a:defRPr sz="4400">
          <a:solidFill>
            <a:schemeClr val="tx2"/>
          </a:solidFill>
          <a:latin typeface="Arial" charset="0"/>
          <a:ea typeface="宋体" pitchFamily="2" charset="-122"/>
        </a:defRPr>
      </a:lvl5pPr>
      <a:lvl6pPr marL="457200" algn="ctr" rtl="0" eaLnBrk="1" fontAlgn="base" hangingPunct="1">
        <a:spcBef>
          <a:spcPct val="0"/>
        </a:spcBef>
        <a:spcAft>
          <a:spcPct val="0"/>
        </a:spcAft>
        <a:defRPr sz="4400">
          <a:solidFill>
            <a:schemeClr val="tx2"/>
          </a:solidFill>
          <a:latin typeface="Arial" charset="0"/>
          <a:ea typeface="宋体" pitchFamily="2" charset="-122"/>
        </a:defRPr>
      </a:lvl6pPr>
      <a:lvl7pPr marL="914400" algn="ctr" rtl="0" eaLnBrk="1" fontAlgn="base" hangingPunct="1">
        <a:spcBef>
          <a:spcPct val="0"/>
        </a:spcBef>
        <a:spcAft>
          <a:spcPct val="0"/>
        </a:spcAft>
        <a:defRPr sz="4400">
          <a:solidFill>
            <a:schemeClr val="tx2"/>
          </a:solidFill>
          <a:latin typeface="Arial" charset="0"/>
          <a:ea typeface="宋体" pitchFamily="2" charset="-122"/>
        </a:defRPr>
      </a:lvl7pPr>
      <a:lvl8pPr marL="1371600" algn="ctr" rtl="0" eaLnBrk="1" fontAlgn="base" hangingPunct="1">
        <a:spcBef>
          <a:spcPct val="0"/>
        </a:spcBef>
        <a:spcAft>
          <a:spcPct val="0"/>
        </a:spcAft>
        <a:defRPr sz="4400">
          <a:solidFill>
            <a:schemeClr val="tx2"/>
          </a:solidFill>
          <a:latin typeface="Arial" charset="0"/>
          <a:ea typeface="宋体" pitchFamily="2" charset="-122"/>
        </a:defRPr>
      </a:lvl8pPr>
      <a:lvl9pPr marL="1828800" algn="ctr" rtl="0" eaLnBrk="1" fontAlgn="base" hangingPunct="1">
        <a:spcBef>
          <a:spcPct val="0"/>
        </a:spcBef>
        <a:spcAft>
          <a:spcPct val="0"/>
        </a:spcAft>
        <a:defRPr sz="4400">
          <a:solidFill>
            <a:schemeClr val="tx2"/>
          </a:solidFill>
          <a:latin typeface="Arial" charset="0"/>
          <a:ea typeface="宋体" pitchFamily="2" charset="-122"/>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ea typeface="+mn-ea"/>
        </a:defRPr>
      </a:lvl2pPr>
      <a:lvl3pPr marL="1143000" indent="-228600" algn="l" rtl="0" eaLnBrk="1" fontAlgn="base" hangingPunct="1">
        <a:spcBef>
          <a:spcPct val="20000"/>
        </a:spcBef>
        <a:spcAft>
          <a:spcPct val="0"/>
        </a:spcAft>
        <a:buChar char="•"/>
        <a:defRPr sz="2400">
          <a:solidFill>
            <a:schemeClr val="tx1"/>
          </a:solidFill>
          <a:latin typeface="+mn-lt"/>
          <a:ea typeface="+mn-ea"/>
        </a:defRPr>
      </a:lvl3pPr>
      <a:lvl4pPr marL="1600200" indent="-228600" algn="l" rtl="0" eaLnBrk="1" fontAlgn="base" hangingPunct="1">
        <a:spcBef>
          <a:spcPct val="20000"/>
        </a:spcBef>
        <a:spcAft>
          <a:spcPct val="0"/>
        </a:spcAft>
        <a:buChar char="–"/>
        <a:defRPr sz="2000">
          <a:solidFill>
            <a:schemeClr val="tx1"/>
          </a:solidFill>
          <a:latin typeface="+mn-lt"/>
          <a:ea typeface="+mn-ea"/>
        </a:defRPr>
      </a:lvl4pPr>
      <a:lvl5pPr marL="2057400" indent="-228600" algn="l" rtl="0" eaLnBrk="1" fontAlgn="base" hangingPunct="1">
        <a:spcBef>
          <a:spcPct val="20000"/>
        </a:spcBef>
        <a:spcAft>
          <a:spcPct val="0"/>
        </a:spcAft>
        <a:buChar char="»"/>
        <a:defRPr sz="2000">
          <a:solidFill>
            <a:schemeClr val="tx1"/>
          </a:solidFill>
          <a:latin typeface="+mn-lt"/>
          <a:ea typeface="+mn-ea"/>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4.gif"/><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4.gif"/><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4.gif"/><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22093" y="1071546"/>
            <a:ext cx="7707559" cy="784830"/>
          </a:xfrm>
          <a:prstGeom prst="rect">
            <a:avLst/>
          </a:prstGeom>
        </p:spPr>
        <p:txBody>
          <a:bodyPr wrap="none">
            <a:spAutoFit/>
          </a:bodyPr>
          <a:lstStyle/>
          <a:p>
            <a:r>
              <a:rPr lang="zh-CN" altLang="en-US" sz="4500" b="1" dirty="0" smtClean="0">
                <a:solidFill>
                  <a:srgbClr val="FF0000"/>
                </a:solidFill>
                <a:effectLst>
                  <a:outerShdw blurRad="38100" dist="38100" dir="2700000" algn="tl">
                    <a:srgbClr val="000000">
                      <a:alpha val="43137"/>
                    </a:srgbClr>
                  </a:outerShdw>
                </a:effectLst>
              </a:rPr>
              <a:t>中国是讲原则、负责任的大国</a:t>
            </a:r>
            <a:endParaRPr lang="zh-CN" altLang="en-US" sz="4500" b="1" dirty="0">
              <a:solidFill>
                <a:srgbClr val="FF0000"/>
              </a:solidFill>
              <a:effectLst>
                <a:outerShdw blurRad="38100" dist="38100" dir="2700000" algn="tl">
                  <a:srgbClr val="000000">
                    <a:alpha val="43137"/>
                  </a:srgbClr>
                </a:outerShdw>
              </a:effectLst>
            </a:endParaRPr>
          </a:p>
        </p:txBody>
      </p:sp>
      <p:pic>
        <p:nvPicPr>
          <p:cNvPr id="26626" name="Picture 2" descr="http://res.youth.cn/article_201807_12_12c_5b469ffe23e84.jpg"/>
          <p:cNvPicPr>
            <a:picLocks noChangeAspect="1" noChangeArrowheads="1"/>
          </p:cNvPicPr>
          <p:nvPr/>
        </p:nvPicPr>
        <p:blipFill>
          <a:blip r:embed="rId2"/>
          <a:srcRect/>
          <a:stretch>
            <a:fillRect/>
          </a:stretch>
        </p:blipFill>
        <p:spPr bwMode="auto">
          <a:xfrm>
            <a:off x="1182155" y="2143117"/>
            <a:ext cx="6675994" cy="4139118"/>
          </a:xfrm>
          <a:prstGeom prst="rect">
            <a:avLst/>
          </a:prstGeom>
          <a:noFill/>
        </p:spPr>
      </p:pic>
    </p:spTree>
  </p:cSld>
  <p:clrMapOvr>
    <a:masterClrMapping/>
  </p:clrMapOvr>
  <p:transition>
    <p:zoom/>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85786" y="714356"/>
            <a:ext cx="5955476" cy="523220"/>
          </a:xfrm>
          <a:prstGeom prst="rect">
            <a:avLst/>
          </a:prstGeom>
        </p:spPr>
        <p:txBody>
          <a:bodyPr wrap="none">
            <a:spAutoFit/>
          </a:bodyPr>
          <a:lstStyle/>
          <a:p>
            <a:r>
              <a:rPr lang="zh-CN" altLang="en-US" sz="2800" b="1" dirty="0" smtClean="0">
                <a:solidFill>
                  <a:srgbClr val="0000FF"/>
                </a:solidFill>
              </a:rPr>
              <a:t>请列举中国为维护世界和平的事例。</a:t>
            </a:r>
            <a:endParaRPr lang="zh-CN" altLang="en-US" sz="2800" dirty="0">
              <a:solidFill>
                <a:srgbClr val="0000FF"/>
              </a:solidFill>
            </a:endParaRPr>
          </a:p>
        </p:txBody>
      </p:sp>
      <p:sp>
        <p:nvSpPr>
          <p:cNvPr id="3" name="矩形 2"/>
          <p:cNvSpPr/>
          <p:nvPr/>
        </p:nvSpPr>
        <p:spPr>
          <a:xfrm>
            <a:off x="857224" y="1785926"/>
            <a:ext cx="7358114" cy="1733808"/>
          </a:xfrm>
          <a:prstGeom prst="rect">
            <a:avLst/>
          </a:prstGeom>
        </p:spPr>
        <p:txBody>
          <a:bodyPr wrap="square">
            <a:spAutoFit/>
          </a:bodyPr>
          <a:lstStyle/>
          <a:p>
            <a:pPr>
              <a:lnSpc>
                <a:spcPts val="3200"/>
              </a:lnSpc>
            </a:pPr>
            <a:r>
              <a:rPr lang="en-US" altLang="zh-CN" sz="2400" b="1" dirty="0" smtClean="0">
                <a:latin typeface="宋体" pitchFamily="2" charset="-122"/>
                <a:ea typeface="宋体" pitchFamily="2" charset="-122"/>
              </a:rPr>
              <a:t>1</a:t>
            </a:r>
            <a:r>
              <a:rPr lang="zh-CN" altLang="en-US" sz="2400" b="1" dirty="0" smtClean="0">
                <a:latin typeface="宋体" pitchFamily="2" charset="-122"/>
                <a:ea typeface="宋体" pitchFamily="2" charset="-122"/>
              </a:rPr>
              <a:t>、积极促成朝核六方会谈。</a:t>
            </a:r>
          </a:p>
          <a:p>
            <a:pPr>
              <a:lnSpc>
                <a:spcPts val="3200"/>
              </a:lnSpc>
            </a:pPr>
            <a:r>
              <a:rPr lang="en-US" altLang="zh-CN" sz="2400" b="1" dirty="0" smtClean="0">
                <a:latin typeface="宋体" pitchFamily="2" charset="-122"/>
                <a:ea typeface="宋体" pitchFamily="2" charset="-122"/>
              </a:rPr>
              <a:t>2</a:t>
            </a:r>
            <a:r>
              <a:rPr lang="zh-CN" altLang="en-US" sz="2400" b="1" dirty="0" smtClean="0">
                <a:latin typeface="宋体" pitchFamily="2" charset="-122"/>
                <a:ea typeface="宋体" pitchFamily="2" charset="-122"/>
              </a:rPr>
              <a:t>、与上海合作组织成员国举行了联合反恐军事演习。</a:t>
            </a:r>
          </a:p>
          <a:p>
            <a:pPr>
              <a:lnSpc>
                <a:spcPts val="3200"/>
              </a:lnSpc>
            </a:pPr>
            <a:r>
              <a:rPr lang="en-US" altLang="zh-CN" sz="2400" b="1" dirty="0" smtClean="0">
                <a:latin typeface="宋体" pitchFamily="2" charset="-122"/>
                <a:ea typeface="宋体" pitchFamily="2" charset="-122"/>
              </a:rPr>
              <a:t>3</a:t>
            </a:r>
            <a:r>
              <a:rPr lang="zh-CN" altLang="en-US" sz="2400" b="1" dirty="0" smtClean="0">
                <a:latin typeface="宋体" pitchFamily="2" charset="-122"/>
                <a:ea typeface="宋体" pitchFamily="2" charset="-122"/>
              </a:rPr>
              <a:t>、赴海地维和</a:t>
            </a:r>
          </a:p>
          <a:p>
            <a:pPr>
              <a:lnSpc>
                <a:spcPts val="3200"/>
              </a:lnSpc>
            </a:pPr>
            <a:r>
              <a:rPr lang="en-US" altLang="zh-CN" sz="2400" b="1" dirty="0" smtClean="0">
                <a:latin typeface="宋体" pitchFamily="2" charset="-122"/>
                <a:ea typeface="宋体" pitchFamily="2" charset="-122"/>
              </a:rPr>
              <a:t>4</a:t>
            </a:r>
            <a:r>
              <a:rPr lang="zh-CN" altLang="en-US" sz="2400" b="1" dirty="0" smtClean="0">
                <a:latin typeface="宋体" pitchFamily="2" charset="-122"/>
                <a:ea typeface="宋体" pitchFamily="2" charset="-122"/>
              </a:rPr>
              <a:t>、索马里护航</a:t>
            </a:r>
            <a:endParaRPr lang="zh-CN" altLang="en-US" sz="2400" dirty="0">
              <a:latin typeface="宋体" pitchFamily="2" charset="-122"/>
              <a:ea typeface="宋体" pitchFamily="2" charset="-122"/>
            </a:endParaRPr>
          </a:p>
        </p:txBody>
      </p:sp>
      <p:sp>
        <p:nvSpPr>
          <p:cNvPr id="5122" name="AutoShape 2" descr="http://img3.imgtn.bdimg.com/it/u=730909747,3716119152&amp;fm=26&amp;gp=0.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zh-CN" altLang="en-US"/>
          </a:p>
        </p:txBody>
      </p:sp>
      <p:pic>
        <p:nvPicPr>
          <p:cNvPr id="5124" name="Picture 4" descr="http://n.sinaimg.cn/mil/w560h315/20171205/bT23-fypikwt9987348.jpg"/>
          <p:cNvPicPr>
            <a:picLocks noChangeAspect="1" noChangeArrowheads="1"/>
          </p:cNvPicPr>
          <p:nvPr/>
        </p:nvPicPr>
        <p:blipFill>
          <a:blip r:embed="rId2"/>
          <a:srcRect/>
          <a:stretch>
            <a:fillRect/>
          </a:stretch>
        </p:blipFill>
        <p:spPr bwMode="auto">
          <a:xfrm>
            <a:off x="4500562" y="3786190"/>
            <a:ext cx="3929090" cy="2367979"/>
          </a:xfrm>
          <a:prstGeom prst="rect">
            <a:avLst/>
          </a:prstGeom>
          <a:noFill/>
        </p:spPr>
      </p:pic>
      <p:sp>
        <p:nvSpPr>
          <p:cNvPr id="5126" name="AutoShape 6" descr="http://img0.imgtn.bdimg.com/it/u=3335438614,3001268244&amp;fm=26&amp;gp=0.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zh-CN" altLang="en-US"/>
          </a:p>
        </p:txBody>
      </p:sp>
      <p:pic>
        <p:nvPicPr>
          <p:cNvPr id="5128" name="Picture 8" descr="http://www.china.com.cn/images/73242.jpg"/>
          <p:cNvPicPr>
            <a:picLocks noChangeAspect="1" noChangeArrowheads="1"/>
          </p:cNvPicPr>
          <p:nvPr/>
        </p:nvPicPr>
        <p:blipFill>
          <a:blip r:embed="rId3"/>
          <a:srcRect/>
          <a:stretch>
            <a:fillRect/>
          </a:stretch>
        </p:blipFill>
        <p:spPr bwMode="auto">
          <a:xfrm>
            <a:off x="642910" y="3786190"/>
            <a:ext cx="3619500" cy="2357454"/>
          </a:xfrm>
          <a:prstGeom prst="rect">
            <a:avLst/>
          </a:prstGeom>
          <a:noFill/>
        </p:spPr>
      </p:pic>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strVal val="#ppt_w*0.70"/>
                                          </p:val>
                                        </p:tav>
                                        <p:tav tm="100000">
                                          <p:val>
                                            <p:strVal val="#ppt_w"/>
                                          </p:val>
                                        </p:tav>
                                      </p:tavLst>
                                    </p:anim>
                                    <p:anim calcmode="lin" valueType="num">
                                      <p:cBhvr>
                                        <p:cTn id="8" dur="1000" fill="hold"/>
                                        <p:tgtEl>
                                          <p:spTgt spid="3"/>
                                        </p:tgtEl>
                                        <p:attrNameLst>
                                          <p:attrName>ppt_h</p:attrName>
                                        </p:attrNameLst>
                                      </p:cBhvr>
                                      <p:tavLst>
                                        <p:tav tm="0">
                                          <p:val>
                                            <p:strVal val="#ppt_h"/>
                                          </p:val>
                                        </p:tav>
                                        <p:tav tm="100000">
                                          <p:val>
                                            <p:strVal val="#ppt_h"/>
                                          </p:val>
                                        </p:tav>
                                      </p:tavLst>
                                    </p:anim>
                                    <p:animEffect transition="in" filter="fade">
                                      <p:cBhvr>
                                        <p:cTn id="9" dur="1000"/>
                                        <p:tgtEl>
                                          <p:spTgt spid="3"/>
                                        </p:tgtEl>
                                      </p:cBhvr>
                                    </p:animEffect>
                                  </p:childTnLst>
                                </p:cTn>
                              </p:par>
                              <p:par>
                                <p:cTn id="10" presetID="55" presetClass="entr" presetSubtype="0" fill="hold" nodeType="withEffect">
                                  <p:stCondLst>
                                    <p:cond delay="0"/>
                                  </p:stCondLst>
                                  <p:childTnLst>
                                    <p:set>
                                      <p:cBhvr>
                                        <p:cTn id="11" dur="1" fill="hold">
                                          <p:stCondLst>
                                            <p:cond delay="0"/>
                                          </p:stCondLst>
                                        </p:cTn>
                                        <p:tgtEl>
                                          <p:spTgt spid="5128"/>
                                        </p:tgtEl>
                                        <p:attrNameLst>
                                          <p:attrName>style.visibility</p:attrName>
                                        </p:attrNameLst>
                                      </p:cBhvr>
                                      <p:to>
                                        <p:strVal val="visible"/>
                                      </p:to>
                                    </p:set>
                                    <p:anim calcmode="lin" valueType="num">
                                      <p:cBhvr>
                                        <p:cTn id="12" dur="1000" fill="hold"/>
                                        <p:tgtEl>
                                          <p:spTgt spid="5128"/>
                                        </p:tgtEl>
                                        <p:attrNameLst>
                                          <p:attrName>ppt_w</p:attrName>
                                        </p:attrNameLst>
                                      </p:cBhvr>
                                      <p:tavLst>
                                        <p:tav tm="0">
                                          <p:val>
                                            <p:strVal val="#ppt_w*0.70"/>
                                          </p:val>
                                        </p:tav>
                                        <p:tav tm="100000">
                                          <p:val>
                                            <p:strVal val="#ppt_w"/>
                                          </p:val>
                                        </p:tav>
                                      </p:tavLst>
                                    </p:anim>
                                    <p:anim calcmode="lin" valueType="num">
                                      <p:cBhvr>
                                        <p:cTn id="13" dur="1000" fill="hold"/>
                                        <p:tgtEl>
                                          <p:spTgt spid="5128"/>
                                        </p:tgtEl>
                                        <p:attrNameLst>
                                          <p:attrName>ppt_h</p:attrName>
                                        </p:attrNameLst>
                                      </p:cBhvr>
                                      <p:tavLst>
                                        <p:tav tm="0">
                                          <p:val>
                                            <p:strVal val="#ppt_h"/>
                                          </p:val>
                                        </p:tav>
                                        <p:tav tm="100000">
                                          <p:val>
                                            <p:strVal val="#ppt_h"/>
                                          </p:val>
                                        </p:tav>
                                      </p:tavLst>
                                    </p:anim>
                                    <p:animEffect transition="in" filter="fade">
                                      <p:cBhvr>
                                        <p:cTn id="14" dur="1000"/>
                                        <p:tgtEl>
                                          <p:spTgt spid="5128"/>
                                        </p:tgtEl>
                                      </p:cBhvr>
                                    </p:animEffect>
                                  </p:childTnLst>
                                </p:cTn>
                              </p:par>
                              <p:par>
                                <p:cTn id="15" presetID="55" presetClass="entr" presetSubtype="0" fill="hold" nodeType="withEffect">
                                  <p:stCondLst>
                                    <p:cond delay="0"/>
                                  </p:stCondLst>
                                  <p:childTnLst>
                                    <p:set>
                                      <p:cBhvr>
                                        <p:cTn id="16" dur="1" fill="hold">
                                          <p:stCondLst>
                                            <p:cond delay="0"/>
                                          </p:stCondLst>
                                        </p:cTn>
                                        <p:tgtEl>
                                          <p:spTgt spid="5124"/>
                                        </p:tgtEl>
                                        <p:attrNameLst>
                                          <p:attrName>style.visibility</p:attrName>
                                        </p:attrNameLst>
                                      </p:cBhvr>
                                      <p:to>
                                        <p:strVal val="visible"/>
                                      </p:to>
                                    </p:set>
                                    <p:anim calcmode="lin" valueType="num">
                                      <p:cBhvr>
                                        <p:cTn id="17" dur="1000" fill="hold"/>
                                        <p:tgtEl>
                                          <p:spTgt spid="5124"/>
                                        </p:tgtEl>
                                        <p:attrNameLst>
                                          <p:attrName>ppt_w</p:attrName>
                                        </p:attrNameLst>
                                      </p:cBhvr>
                                      <p:tavLst>
                                        <p:tav tm="0">
                                          <p:val>
                                            <p:strVal val="#ppt_w*0.70"/>
                                          </p:val>
                                        </p:tav>
                                        <p:tav tm="100000">
                                          <p:val>
                                            <p:strVal val="#ppt_w"/>
                                          </p:val>
                                        </p:tav>
                                      </p:tavLst>
                                    </p:anim>
                                    <p:anim calcmode="lin" valueType="num">
                                      <p:cBhvr>
                                        <p:cTn id="18" dur="1000" fill="hold"/>
                                        <p:tgtEl>
                                          <p:spTgt spid="5124"/>
                                        </p:tgtEl>
                                        <p:attrNameLst>
                                          <p:attrName>ppt_h</p:attrName>
                                        </p:attrNameLst>
                                      </p:cBhvr>
                                      <p:tavLst>
                                        <p:tav tm="0">
                                          <p:val>
                                            <p:strVal val="#ppt_h"/>
                                          </p:val>
                                        </p:tav>
                                        <p:tav tm="100000">
                                          <p:val>
                                            <p:strVal val="#ppt_h"/>
                                          </p:val>
                                        </p:tav>
                                      </p:tavLst>
                                    </p:anim>
                                    <p:animEffect transition="in" filter="fade">
                                      <p:cBhvr>
                                        <p:cTn id="19" dur="1000"/>
                                        <p:tgtEl>
                                          <p:spTgt spid="51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57224" y="1571612"/>
            <a:ext cx="7500990" cy="3375283"/>
          </a:xfrm>
          <a:prstGeom prst="rect">
            <a:avLst/>
          </a:prstGeom>
        </p:spPr>
        <p:txBody>
          <a:bodyPr wrap="square">
            <a:spAutoFit/>
          </a:bodyPr>
          <a:lstStyle/>
          <a:p>
            <a:pPr>
              <a:lnSpc>
                <a:spcPts val="3200"/>
              </a:lnSpc>
            </a:pPr>
            <a:r>
              <a:rPr lang="zh-CN" altLang="en-US" sz="2400" b="1" dirty="0" smtClean="0">
                <a:latin typeface="宋体" pitchFamily="2" charset="-122"/>
                <a:ea typeface="宋体" pitchFamily="2" charset="-122"/>
              </a:rPr>
              <a:t>发展问题的含义</a:t>
            </a:r>
          </a:p>
          <a:p>
            <a:pPr>
              <a:lnSpc>
                <a:spcPts val="3200"/>
              </a:lnSpc>
              <a:buClr>
                <a:schemeClr val="bg1"/>
              </a:buClr>
              <a:buFontTx/>
              <a:buNone/>
            </a:pPr>
            <a:r>
              <a:rPr lang="zh-CN" altLang="en-US" sz="2400" b="1" dirty="0" smtClean="0">
                <a:solidFill>
                  <a:srgbClr val="FF0000"/>
                </a:solidFill>
                <a:latin typeface="宋体" pitchFamily="2" charset="-122"/>
                <a:ea typeface="宋体" pitchFamily="2" charset="-122"/>
              </a:rPr>
              <a:t>    </a:t>
            </a:r>
            <a:r>
              <a:rPr lang="zh-CN" altLang="en-US" sz="2400" b="1" dirty="0" smtClean="0">
                <a:solidFill>
                  <a:srgbClr val="0000FF"/>
                </a:solidFill>
                <a:latin typeface="宋体" pitchFamily="2" charset="-122"/>
                <a:ea typeface="宋体" pitchFamily="2" charset="-122"/>
              </a:rPr>
              <a:t>发展问题是指世界经济的发展，特别是发展中国家的经济发展问题。</a:t>
            </a:r>
            <a:endParaRPr lang="en-US" altLang="zh-CN" sz="2400" b="1" dirty="0" smtClean="0">
              <a:solidFill>
                <a:srgbClr val="0000FF"/>
              </a:solidFill>
              <a:latin typeface="宋体" pitchFamily="2" charset="-122"/>
              <a:ea typeface="宋体" pitchFamily="2" charset="-122"/>
            </a:endParaRPr>
          </a:p>
          <a:p>
            <a:pPr>
              <a:lnSpc>
                <a:spcPts val="3200"/>
              </a:lnSpc>
            </a:pPr>
            <a:endParaRPr lang="en-US" altLang="zh-CN" sz="2400" b="1" dirty="0" smtClean="0">
              <a:latin typeface="宋体" pitchFamily="2" charset="-122"/>
              <a:ea typeface="宋体" pitchFamily="2" charset="-122"/>
            </a:endParaRPr>
          </a:p>
          <a:p>
            <a:pPr>
              <a:lnSpc>
                <a:spcPts val="3200"/>
              </a:lnSpc>
            </a:pPr>
            <a:r>
              <a:rPr lang="zh-CN" altLang="en-US" sz="2400" b="1" dirty="0" smtClean="0">
                <a:latin typeface="宋体" pitchFamily="2" charset="-122"/>
                <a:ea typeface="宋体" pitchFamily="2" charset="-122"/>
              </a:rPr>
              <a:t>发展问题的重要性</a:t>
            </a:r>
          </a:p>
          <a:p>
            <a:pPr>
              <a:lnSpc>
                <a:spcPts val="3200"/>
              </a:lnSpc>
            </a:pPr>
            <a:r>
              <a:rPr lang="zh-CN" altLang="en-US" sz="2400" b="1" dirty="0" smtClean="0">
                <a:solidFill>
                  <a:srgbClr val="FF0000"/>
                </a:solidFill>
                <a:latin typeface="宋体" pitchFamily="2" charset="-122"/>
                <a:ea typeface="宋体" pitchFamily="2" charset="-122"/>
              </a:rPr>
              <a:t>    </a:t>
            </a:r>
            <a:r>
              <a:rPr lang="zh-CN" altLang="en-US" sz="2400" b="1" dirty="0" smtClean="0">
                <a:solidFill>
                  <a:srgbClr val="0000FF"/>
                </a:solidFill>
                <a:latin typeface="宋体" pitchFamily="2" charset="-122"/>
                <a:ea typeface="宋体" pitchFamily="2" charset="-122"/>
              </a:rPr>
              <a:t>发展与谋求繁荣是人类社会永恒的课题。当今世界国与国之间存在的贫富差距，影响着世界的和平与稳定。发展经济是维护世界和平的重要基础。</a:t>
            </a:r>
            <a:endParaRPr lang="zh-CN" altLang="en-US" sz="2400" b="1" dirty="0">
              <a:solidFill>
                <a:srgbClr val="0000FF"/>
              </a:solidFill>
              <a:latin typeface="宋体" pitchFamily="2" charset="-122"/>
              <a:ea typeface="宋体" pitchFamily="2" charset="-122"/>
            </a:endParaRPr>
          </a:p>
        </p:txBody>
      </p:sp>
      <p:sp>
        <p:nvSpPr>
          <p:cNvPr id="3" name="矩形 2"/>
          <p:cNvSpPr/>
          <p:nvPr/>
        </p:nvSpPr>
        <p:spPr>
          <a:xfrm>
            <a:off x="857224" y="714356"/>
            <a:ext cx="6040436" cy="630942"/>
          </a:xfrm>
          <a:prstGeom prst="rect">
            <a:avLst/>
          </a:prstGeom>
        </p:spPr>
        <p:txBody>
          <a:bodyPr wrap="none">
            <a:spAutoFit/>
          </a:bodyPr>
          <a:lstStyle/>
          <a:p>
            <a:r>
              <a:rPr lang="zh-CN" altLang="en-US" sz="3500" b="1" dirty="0" smtClean="0">
                <a:solidFill>
                  <a:srgbClr val="FF0000"/>
                </a:solidFill>
                <a:latin typeface="宋体" pitchFamily="2" charset="-122"/>
                <a:ea typeface="宋体" pitchFamily="2" charset="-122"/>
              </a:rPr>
              <a:t>三、推动世界经济和社会发展</a:t>
            </a:r>
            <a:endParaRPr lang="zh-CN" altLang="en-US" sz="3500" b="1" dirty="0">
              <a:solidFill>
                <a:srgbClr val="FF0000"/>
              </a:solidFill>
              <a:latin typeface="宋体" pitchFamily="2" charset="-122"/>
              <a:ea typeface="宋体" pitchFamily="2" charset="-122"/>
            </a:endParaRPr>
          </a:p>
        </p:txBody>
      </p:sp>
      <p:sp>
        <p:nvSpPr>
          <p:cNvPr id="4" name="矩形 3"/>
          <p:cNvSpPr/>
          <p:nvPr/>
        </p:nvSpPr>
        <p:spPr>
          <a:xfrm>
            <a:off x="857224" y="5177395"/>
            <a:ext cx="7358114" cy="1323439"/>
          </a:xfrm>
          <a:prstGeom prst="rect">
            <a:avLst/>
          </a:prstGeom>
        </p:spPr>
        <p:txBody>
          <a:bodyPr wrap="square">
            <a:spAutoFit/>
          </a:bodyPr>
          <a:lstStyle/>
          <a:p>
            <a:pPr>
              <a:lnSpc>
                <a:spcPts val="3200"/>
              </a:lnSpc>
            </a:pPr>
            <a:r>
              <a:rPr lang="zh-CN" altLang="en-US" sz="2400" b="1" dirty="0" smtClean="0">
                <a:latin typeface="宋体" pitchFamily="2" charset="-122"/>
                <a:ea typeface="宋体" pitchFamily="2" charset="-122"/>
              </a:rPr>
              <a:t>    中国作为最大的发展中国家和经济大国、贸易大国，坚持对外开放的基本国策，积极发展全球伙伴关系，推动着世界经济和社会的发展。</a:t>
            </a:r>
            <a:endParaRPr lang="zh-CN" altLang="en-US" sz="2400" b="1" dirty="0">
              <a:latin typeface="宋体" pitchFamily="2" charset="-122"/>
              <a:ea typeface="宋体" pitchFamily="2"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anim calcmode="lin" valueType="num">
                                      <p:cBhvr additive="base">
                                        <p:cTn id="11"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8" fill="hold" nodeType="clickEffect">
                                  <p:stCondLst>
                                    <p:cond delay="0"/>
                                  </p:stCondLst>
                                  <p:childTnLst>
                                    <p:set>
                                      <p:cBhvr>
                                        <p:cTn id="16" dur="1" fill="hold">
                                          <p:stCondLst>
                                            <p:cond delay="0"/>
                                          </p:stCondLst>
                                        </p:cTn>
                                        <p:tgtEl>
                                          <p:spTgt spid="2">
                                            <p:txEl>
                                              <p:pRg st="3" end="3"/>
                                            </p:txEl>
                                          </p:spTgt>
                                        </p:tgtEl>
                                        <p:attrNameLst>
                                          <p:attrName>style.visibility</p:attrName>
                                        </p:attrNameLst>
                                      </p:cBhvr>
                                      <p:to>
                                        <p:strVal val="visible"/>
                                      </p:to>
                                    </p:set>
                                    <p:anim calcmode="lin" valueType="num">
                                      <p:cBhvr additive="base">
                                        <p:cTn id="17" dur="500" fill="hold"/>
                                        <p:tgtEl>
                                          <p:spTgt spid="2">
                                            <p:txEl>
                                              <p:pRg st="3" end="3"/>
                                            </p:txEl>
                                          </p:spTgt>
                                        </p:tgtEl>
                                        <p:attrNameLst>
                                          <p:attrName>ppt_x</p:attrName>
                                        </p:attrNameLst>
                                      </p:cBhvr>
                                      <p:tavLst>
                                        <p:tav tm="0">
                                          <p:val>
                                            <p:strVal val="0-#ppt_w/2"/>
                                          </p:val>
                                        </p:tav>
                                        <p:tav tm="100000">
                                          <p:val>
                                            <p:strVal val="#ppt_x"/>
                                          </p:val>
                                        </p:tav>
                                      </p:tavLst>
                                    </p:anim>
                                    <p:anim calcmode="lin" valueType="num">
                                      <p:cBhvr additive="base">
                                        <p:cTn id="18" dur="500" fill="hold"/>
                                        <p:tgtEl>
                                          <p:spTgt spid="2">
                                            <p:txEl>
                                              <p:pRg st="3" end="3"/>
                                            </p:txEl>
                                          </p:spTgt>
                                        </p:tgtEl>
                                        <p:attrNameLst>
                                          <p:attrName>ppt_y</p:attrName>
                                        </p:attrNameLst>
                                      </p:cBhvr>
                                      <p:tavLst>
                                        <p:tav tm="0">
                                          <p:val>
                                            <p:strVal val="#ppt_y"/>
                                          </p:val>
                                        </p:tav>
                                        <p:tav tm="100000">
                                          <p:val>
                                            <p:strVal val="#ppt_y"/>
                                          </p:val>
                                        </p:tav>
                                      </p:tavLst>
                                    </p:anim>
                                  </p:childTnLst>
                                </p:cTn>
                              </p:par>
                              <p:par>
                                <p:cTn id="19" presetID="2" presetClass="entr" presetSubtype="8" fill="hold" nodeType="withEffect">
                                  <p:stCondLst>
                                    <p:cond delay="0"/>
                                  </p:stCondLst>
                                  <p:childTnLst>
                                    <p:set>
                                      <p:cBhvr>
                                        <p:cTn id="20" dur="1" fill="hold">
                                          <p:stCondLst>
                                            <p:cond delay="0"/>
                                          </p:stCondLst>
                                        </p:cTn>
                                        <p:tgtEl>
                                          <p:spTgt spid="2">
                                            <p:txEl>
                                              <p:pRg st="4" end="4"/>
                                            </p:txEl>
                                          </p:spTgt>
                                        </p:tgtEl>
                                        <p:attrNameLst>
                                          <p:attrName>style.visibility</p:attrName>
                                        </p:attrNameLst>
                                      </p:cBhvr>
                                      <p:to>
                                        <p:strVal val="visible"/>
                                      </p:to>
                                    </p:set>
                                    <p:anim calcmode="lin" valueType="num">
                                      <p:cBhvr additive="base">
                                        <p:cTn id="21" dur="500" fill="hold"/>
                                        <p:tgtEl>
                                          <p:spTgt spid="2">
                                            <p:txEl>
                                              <p:pRg st="4" end="4"/>
                                            </p:txEl>
                                          </p:spTgt>
                                        </p:tgtEl>
                                        <p:attrNameLst>
                                          <p:attrName>ppt_x</p:attrName>
                                        </p:attrNameLst>
                                      </p:cBhvr>
                                      <p:tavLst>
                                        <p:tav tm="0">
                                          <p:val>
                                            <p:strVal val="0-#ppt_w/2"/>
                                          </p:val>
                                        </p:tav>
                                        <p:tav tm="100000">
                                          <p:val>
                                            <p:strVal val="#ppt_x"/>
                                          </p:val>
                                        </p:tav>
                                      </p:tavLst>
                                    </p:anim>
                                    <p:anim calcmode="lin" valueType="num">
                                      <p:cBhvr additive="base">
                                        <p:cTn id="22" dur="500" fill="hold"/>
                                        <p:tgtEl>
                                          <p:spTgt spid="2">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2" fill="hold" grpId="0" nodeType="clickEffect">
                                  <p:stCondLst>
                                    <p:cond delay="0"/>
                                  </p:stCondLst>
                                  <p:childTnLst>
                                    <p:set>
                                      <p:cBhvr>
                                        <p:cTn id="26" dur="1" fill="hold">
                                          <p:stCondLst>
                                            <p:cond delay="0"/>
                                          </p:stCondLst>
                                        </p:cTn>
                                        <p:tgtEl>
                                          <p:spTgt spid="4"/>
                                        </p:tgtEl>
                                        <p:attrNameLst>
                                          <p:attrName>style.visibility</p:attrName>
                                        </p:attrNameLst>
                                      </p:cBhvr>
                                      <p:to>
                                        <p:strVal val="visible"/>
                                      </p:to>
                                    </p:set>
                                    <p:anim calcmode="lin" valueType="num">
                                      <p:cBhvr additive="base">
                                        <p:cTn id="27" dur="500" fill="hold"/>
                                        <p:tgtEl>
                                          <p:spTgt spid="4"/>
                                        </p:tgtEl>
                                        <p:attrNameLst>
                                          <p:attrName>ppt_x</p:attrName>
                                        </p:attrNameLst>
                                      </p:cBhvr>
                                      <p:tavLst>
                                        <p:tav tm="0">
                                          <p:val>
                                            <p:strVal val="1+#ppt_w/2"/>
                                          </p:val>
                                        </p:tav>
                                        <p:tav tm="100000">
                                          <p:val>
                                            <p:strVal val="#ppt_x"/>
                                          </p:val>
                                        </p:tav>
                                      </p:tavLst>
                                    </p:anim>
                                    <p:anim calcmode="lin" valueType="num">
                                      <p:cBhvr additive="base">
                                        <p:cTn id="28" dur="5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14348" y="1786145"/>
            <a:ext cx="7715304" cy="4143185"/>
          </a:xfrm>
          <a:prstGeom prst="rect">
            <a:avLst/>
          </a:prstGeom>
        </p:spPr>
        <p:txBody>
          <a:bodyPr wrap="square">
            <a:spAutoFit/>
          </a:bodyPr>
          <a:lstStyle/>
          <a:p>
            <a:pPr>
              <a:lnSpc>
                <a:spcPts val="3200"/>
              </a:lnSpc>
            </a:pPr>
            <a:r>
              <a:rPr lang="zh-CN" altLang="en-US" sz="2300" b="1" dirty="0" smtClean="0">
                <a:latin typeface="宋体" pitchFamily="2" charset="-122"/>
                <a:ea typeface="宋体" pitchFamily="2" charset="-122"/>
              </a:rPr>
              <a:t>    中国虽然是一个发展中国家，但作为世界第二大经济体，对世界经济增长的贡献率已经超过</a:t>
            </a:r>
            <a:r>
              <a:rPr lang="en-US" altLang="zh-CN" sz="2300" b="1" dirty="0" smtClean="0">
                <a:latin typeface="宋体" pitchFamily="2" charset="-122"/>
                <a:ea typeface="宋体" pitchFamily="2" charset="-122"/>
              </a:rPr>
              <a:t>30%</a:t>
            </a:r>
            <a:r>
              <a:rPr lang="zh-CN" altLang="en-US" sz="2300" b="1" dirty="0" smtClean="0">
                <a:latin typeface="宋体" pitchFamily="2" charset="-122"/>
                <a:ea typeface="宋体" pitchFamily="2" charset="-122"/>
              </a:rPr>
              <a:t>，成为世界经济增长的第一引擎。中国对世界经济的贡献突出表现在：</a:t>
            </a:r>
            <a:endParaRPr lang="en-US" altLang="zh-CN" sz="2300" b="1" dirty="0" smtClean="0">
              <a:latin typeface="宋体" pitchFamily="2" charset="-122"/>
              <a:ea typeface="宋体" pitchFamily="2" charset="-122"/>
            </a:endParaRPr>
          </a:p>
          <a:p>
            <a:pPr>
              <a:lnSpc>
                <a:spcPts val="3200"/>
              </a:lnSpc>
            </a:pPr>
            <a:r>
              <a:rPr lang="zh-CN" altLang="en-US" sz="2300" b="1" dirty="0" smtClean="0">
                <a:latin typeface="宋体" pitchFamily="2" charset="-122"/>
                <a:ea typeface="宋体" pitchFamily="2" charset="-122"/>
              </a:rPr>
              <a:t>    ①“中国制造”为全世界提供了大量商品，同时有效地抑制了美国等进口国国内的通胀压力。</a:t>
            </a:r>
            <a:endParaRPr lang="en-US" altLang="zh-CN" sz="2300" b="1" dirty="0" smtClean="0">
              <a:latin typeface="宋体" pitchFamily="2" charset="-122"/>
              <a:ea typeface="宋体" pitchFamily="2" charset="-122"/>
            </a:endParaRPr>
          </a:p>
          <a:p>
            <a:pPr>
              <a:lnSpc>
                <a:spcPts val="3200"/>
              </a:lnSpc>
            </a:pPr>
            <a:r>
              <a:rPr lang="zh-CN" altLang="en-US" sz="2300" b="1" dirty="0" smtClean="0">
                <a:latin typeface="宋体" pitchFamily="2" charset="-122"/>
                <a:ea typeface="宋体" pitchFamily="2" charset="-122"/>
              </a:rPr>
              <a:t>    ②提供了全球第二大且连续</a:t>
            </a:r>
            <a:r>
              <a:rPr lang="en-US" altLang="zh-CN" sz="2300" b="1" dirty="0" smtClean="0">
                <a:latin typeface="宋体" pitchFamily="2" charset="-122"/>
                <a:ea typeface="宋体" pitchFamily="2" charset="-122"/>
              </a:rPr>
              <a:t>10</a:t>
            </a:r>
            <a:r>
              <a:rPr lang="zh-CN" altLang="en-US" sz="2300" b="1" dirty="0" smtClean="0">
                <a:latin typeface="宋体" pitchFamily="2" charset="-122"/>
                <a:ea typeface="宋体" pitchFamily="2" charset="-122"/>
              </a:rPr>
              <a:t>年以上增长最快的进口 市场，为其他众多贸易伙伴提供了对华出口、搭乘中国经济快车的机会。</a:t>
            </a:r>
            <a:endParaRPr lang="en-US" altLang="zh-CN" sz="2300" b="1" dirty="0" smtClean="0">
              <a:latin typeface="宋体" pitchFamily="2" charset="-122"/>
              <a:ea typeface="宋体" pitchFamily="2" charset="-122"/>
            </a:endParaRPr>
          </a:p>
          <a:p>
            <a:pPr>
              <a:lnSpc>
                <a:spcPts val="3200"/>
              </a:lnSpc>
            </a:pPr>
            <a:r>
              <a:rPr lang="zh-CN" altLang="en-US" sz="2300" b="1" dirty="0" smtClean="0">
                <a:latin typeface="宋体" pitchFamily="2" charset="-122"/>
                <a:ea typeface="宋体" pitchFamily="2" charset="-122"/>
              </a:rPr>
              <a:t>    ③中国日益扩大的海外投资为越来越多的国家弥补了资本缺口。此外，中国还是全世界最大的海外工程承包国。</a:t>
            </a:r>
            <a:endParaRPr lang="zh-CN" altLang="en-US" sz="2300" b="1" dirty="0">
              <a:latin typeface="宋体" pitchFamily="2" charset="-122"/>
              <a:ea typeface="宋体" pitchFamily="2" charset="-122"/>
            </a:endParaRPr>
          </a:p>
        </p:txBody>
      </p:sp>
      <p:sp>
        <p:nvSpPr>
          <p:cNvPr id="5" name="矩形 4"/>
          <p:cNvSpPr/>
          <p:nvPr/>
        </p:nvSpPr>
        <p:spPr>
          <a:xfrm>
            <a:off x="642910" y="714356"/>
            <a:ext cx="6715172" cy="523220"/>
          </a:xfrm>
          <a:prstGeom prst="rect">
            <a:avLst/>
          </a:prstGeom>
        </p:spPr>
        <p:txBody>
          <a:bodyPr wrap="square">
            <a:spAutoFit/>
          </a:bodyPr>
          <a:lstStyle/>
          <a:p>
            <a:r>
              <a:rPr lang="zh-CN" altLang="en-US" sz="2800" b="1" dirty="0">
                <a:solidFill>
                  <a:srgbClr val="0000FF"/>
                </a:solidFill>
                <a:latin typeface="宋体" pitchFamily="2" charset="-122"/>
                <a:ea typeface="宋体" pitchFamily="2" charset="-122"/>
              </a:rPr>
              <a:t>（</a:t>
            </a:r>
            <a:r>
              <a:rPr lang="en-US" altLang="zh-CN" sz="2800" b="1" dirty="0">
                <a:solidFill>
                  <a:srgbClr val="0000FF"/>
                </a:solidFill>
                <a:latin typeface="宋体" pitchFamily="2" charset="-122"/>
                <a:ea typeface="宋体" pitchFamily="2" charset="-122"/>
              </a:rPr>
              <a:t>1</a:t>
            </a:r>
            <a:r>
              <a:rPr lang="zh-CN" altLang="en-US" sz="2800" b="1" dirty="0">
                <a:solidFill>
                  <a:srgbClr val="0000FF"/>
                </a:solidFill>
                <a:latin typeface="宋体" pitchFamily="2" charset="-122"/>
                <a:ea typeface="宋体" pitchFamily="2" charset="-122"/>
              </a:rPr>
              <a:t>）中国是世界经济增长的重要贡献者。</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strVal val="#ppt_w*0.70"/>
                                          </p:val>
                                        </p:tav>
                                        <p:tav tm="100000">
                                          <p:val>
                                            <p:strVal val="#ppt_w"/>
                                          </p:val>
                                        </p:tav>
                                      </p:tavLst>
                                    </p:anim>
                                    <p:anim calcmode="lin" valueType="num">
                                      <p:cBhvr>
                                        <p:cTn id="8" dur="1000" fill="hold"/>
                                        <p:tgtEl>
                                          <p:spTgt spid="4"/>
                                        </p:tgtEl>
                                        <p:attrNameLst>
                                          <p:attrName>ppt_h</p:attrName>
                                        </p:attrNameLst>
                                      </p:cBhvr>
                                      <p:tavLst>
                                        <p:tav tm="0">
                                          <p:val>
                                            <p:strVal val="#ppt_h"/>
                                          </p:val>
                                        </p:tav>
                                        <p:tav tm="100000">
                                          <p:val>
                                            <p:strVal val="#ppt_h"/>
                                          </p:val>
                                        </p:tav>
                                      </p:tavLst>
                                    </p:anim>
                                    <p:animEffect transition="in" filter="fade">
                                      <p:cBhvr>
                                        <p:cTn id="9"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14348" y="1428736"/>
            <a:ext cx="3786214" cy="5016758"/>
          </a:xfrm>
          <a:prstGeom prst="rect">
            <a:avLst/>
          </a:prstGeom>
        </p:spPr>
        <p:txBody>
          <a:bodyPr wrap="square">
            <a:spAutoFit/>
          </a:bodyPr>
          <a:lstStyle/>
          <a:p>
            <a:pPr>
              <a:lnSpc>
                <a:spcPts val="3200"/>
              </a:lnSpc>
            </a:pPr>
            <a:r>
              <a:rPr lang="zh-CN" altLang="en-US" sz="2400" b="1" dirty="0" smtClean="0">
                <a:latin typeface="宋体" pitchFamily="2" charset="-122"/>
                <a:ea typeface="宋体" pitchFamily="2" charset="-122"/>
              </a:rPr>
              <a:t>    近年来，中国政府在世贸组织、亚太经合组织、上海合作组织、</a:t>
            </a:r>
            <a:r>
              <a:rPr lang="en-US" altLang="zh-CN" sz="2400" b="1" dirty="0" smtClean="0">
                <a:latin typeface="宋体" pitchFamily="2" charset="-122"/>
                <a:ea typeface="宋体" pitchFamily="2" charset="-122"/>
              </a:rPr>
              <a:t>20</a:t>
            </a:r>
            <a:r>
              <a:rPr lang="zh-CN" altLang="en-US" sz="2400" b="1" dirty="0" smtClean="0">
                <a:latin typeface="宋体" pitchFamily="2" charset="-122"/>
                <a:ea typeface="宋体" pitchFamily="2" charset="-122"/>
              </a:rPr>
              <a:t>国集团、东盟与中国之间的</a:t>
            </a:r>
            <a:r>
              <a:rPr lang="en-US" altLang="zh-CN" sz="2400" b="1" dirty="0" smtClean="0">
                <a:latin typeface="宋体" pitchFamily="2" charset="-122"/>
                <a:ea typeface="宋体" pitchFamily="2" charset="-122"/>
              </a:rPr>
              <a:t>10+1</a:t>
            </a:r>
            <a:r>
              <a:rPr lang="zh-CN" altLang="en-US" sz="2400" b="1" dirty="0" smtClean="0">
                <a:latin typeface="宋体" pitchFamily="2" charset="-122"/>
                <a:ea typeface="宋体" pitchFamily="2" charset="-122"/>
              </a:rPr>
              <a:t>对话机制、东盟与中日韩三国之间的</a:t>
            </a:r>
            <a:r>
              <a:rPr lang="en-US" altLang="zh-CN" sz="2400" b="1" dirty="0" smtClean="0">
                <a:latin typeface="宋体" pitchFamily="2" charset="-122"/>
                <a:ea typeface="宋体" pitchFamily="2" charset="-122"/>
              </a:rPr>
              <a:t>10+3</a:t>
            </a:r>
            <a:r>
              <a:rPr lang="zh-CN" altLang="en-US" sz="2400" b="1" dirty="0" smtClean="0">
                <a:latin typeface="宋体" pitchFamily="2" charset="-122"/>
                <a:ea typeface="宋体" pitchFamily="2" charset="-122"/>
              </a:rPr>
              <a:t>东亚经济合作机制、中非合作论坛、金砖国家等国际组织和多边机制框架中发挥着建设性作用，与世界各国开展多边经贸合作，有力地推动了世界经济全球化进程。</a:t>
            </a:r>
            <a:endParaRPr lang="zh-CN" altLang="en-US" sz="2400" b="1" dirty="0">
              <a:latin typeface="宋体" pitchFamily="2" charset="-122"/>
              <a:ea typeface="宋体" pitchFamily="2" charset="-122"/>
            </a:endParaRPr>
          </a:p>
        </p:txBody>
      </p:sp>
      <p:sp>
        <p:nvSpPr>
          <p:cNvPr id="3" name="矩形 2"/>
          <p:cNvSpPr/>
          <p:nvPr/>
        </p:nvSpPr>
        <p:spPr>
          <a:xfrm>
            <a:off x="857224" y="642918"/>
            <a:ext cx="4317207" cy="523220"/>
          </a:xfrm>
          <a:prstGeom prst="rect">
            <a:avLst/>
          </a:prstGeom>
        </p:spPr>
        <p:txBody>
          <a:bodyPr wrap="none">
            <a:spAutoFit/>
          </a:bodyPr>
          <a:lstStyle/>
          <a:p>
            <a:r>
              <a:rPr lang="zh-CN" altLang="en-US" sz="2800" b="1" dirty="0" smtClean="0">
                <a:solidFill>
                  <a:srgbClr val="0000FF"/>
                </a:solidFill>
                <a:latin typeface="宋体" pitchFamily="2" charset="-122"/>
                <a:ea typeface="宋体" pitchFamily="2" charset="-122"/>
              </a:rPr>
              <a:t>（</a:t>
            </a:r>
            <a:r>
              <a:rPr lang="en-US" altLang="zh-CN" sz="2800" b="1" dirty="0" smtClean="0">
                <a:solidFill>
                  <a:srgbClr val="0000FF"/>
                </a:solidFill>
                <a:latin typeface="宋体" pitchFamily="2" charset="-122"/>
                <a:ea typeface="宋体" pitchFamily="2" charset="-122"/>
              </a:rPr>
              <a:t>2</a:t>
            </a:r>
            <a:r>
              <a:rPr lang="zh-CN" altLang="en-US" sz="2800" b="1" dirty="0" smtClean="0">
                <a:solidFill>
                  <a:srgbClr val="0000FF"/>
                </a:solidFill>
                <a:latin typeface="宋体" pitchFamily="2" charset="-122"/>
                <a:ea typeface="宋体" pitchFamily="2" charset="-122"/>
              </a:rPr>
              <a:t>）推动</a:t>
            </a:r>
            <a:r>
              <a:rPr lang="zh-CN" altLang="en-US" sz="2800" b="1" dirty="0">
                <a:solidFill>
                  <a:srgbClr val="0000FF"/>
                </a:solidFill>
                <a:latin typeface="宋体" pitchFamily="2" charset="-122"/>
                <a:ea typeface="宋体" pitchFamily="2" charset="-122"/>
              </a:rPr>
              <a:t>世界经济全球化</a:t>
            </a:r>
          </a:p>
        </p:txBody>
      </p:sp>
      <p:pic>
        <p:nvPicPr>
          <p:cNvPr id="37890" name="Picture 2" descr="https://timgsa.baidu.com/timg?image&amp;quality=80&amp;size=b9999_10000&amp;sec=1542780075809&amp;di=5aa0c5bb3989ec69487770a45a39ce38&amp;imgtype=0&amp;src=http%3A%2F%2Fimgs.hnntv.cn%2Fmaterial%2Fnews%2Fimg%2F640x%2F2018%2F11%2F20181118142004KPyR.jpg"/>
          <p:cNvPicPr>
            <a:picLocks noChangeAspect="1" noChangeArrowheads="1"/>
          </p:cNvPicPr>
          <p:nvPr/>
        </p:nvPicPr>
        <p:blipFill>
          <a:blip r:embed="rId2"/>
          <a:srcRect/>
          <a:stretch>
            <a:fillRect/>
          </a:stretch>
        </p:blipFill>
        <p:spPr bwMode="auto">
          <a:xfrm>
            <a:off x="4643438" y="1571612"/>
            <a:ext cx="3786698" cy="2286016"/>
          </a:xfrm>
          <a:prstGeom prst="rect">
            <a:avLst/>
          </a:prstGeom>
          <a:noFill/>
        </p:spPr>
      </p:pic>
      <p:pic>
        <p:nvPicPr>
          <p:cNvPr id="37892" name="Picture 4" descr="https://timgsa.baidu.com/timg?image&amp;quality=80&amp;size=b9999_10000&amp;sec=1542780131138&amp;di=d964ddcfbe38befe506963683e79cbba&amp;imgtype=0&amp;src=http%3A%2F%2Fimg1.gtimg.com%2Fhenan%2Fpics%2Fhv1%2F163%2F58%2F2125%2F138193078.jpg"/>
          <p:cNvPicPr>
            <a:picLocks noChangeAspect="1" noChangeArrowheads="1"/>
          </p:cNvPicPr>
          <p:nvPr/>
        </p:nvPicPr>
        <p:blipFill>
          <a:blip r:embed="rId3"/>
          <a:srcRect/>
          <a:stretch>
            <a:fillRect/>
          </a:stretch>
        </p:blipFill>
        <p:spPr bwMode="auto">
          <a:xfrm>
            <a:off x="4643438" y="4071942"/>
            <a:ext cx="3786214" cy="2119331"/>
          </a:xfrm>
          <a:prstGeom prst="rect">
            <a:avLst/>
          </a:prstGeom>
          <a:noFill/>
        </p:spPr>
      </p:pic>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nodeType="clickEffect">
                                  <p:stCondLst>
                                    <p:cond delay="0"/>
                                  </p:stCondLst>
                                  <p:childTnLst>
                                    <p:set>
                                      <p:cBhvr>
                                        <p:cTn id="6" dur="1" fill="hold">
                                          <p:stCondLst>
                                            <p:cond delay="0"/>
                                          </p:stCondLst>
                                        </p:cTn>
                                        <p:tgtEl>
                                          <p:spTgt spid="37890"/>
                                        </p:tgtEl>
                                        <p:attrNameLst>
                                          <p:attrName>style.visibility</p:attrName>
                                        </p:attrNameLst>
                                      </p:cBhvr>
                                      <p:to>
                                        <p:strVal val="visible"/>
                                      </p:to>
                                    </p:set>
                                    <p:anim calcmode="lin" valueType="num">
                                      <p:cBhvr>
                                        <p:cTn id="7" dur="1000" fill="hold"/>
                                        <p:tgtEl>
                                          <p:spTgt spid="37890"/>
                                        </p:tgtEl>
                                        <p:attrNameLst>
                                          <p:attrName>ppt_w</p:attrName>
                                        </p:attrNameLst>
                                      </p:cBhvr>
                                      <p:tavLst>
                                        <p:tav tm="0">
                                          <p:val>
                                            <p:strVal val="#ppt_w*0.70"/>
                                          </p:val>
                                        </p:tav>
                                        <p:tav tm="100000">
                                          <p:val>
                                            <p:strVal val="#ppt_w"/>
                                          </p:val>
                                        </p:tav>
                                      </p:tavLst>
                                    </p:anim>
                                    <p:anim calcmode="lin" valueType="num">
                                      <p:cBhvr>
                                        <p:cTn id="8" dur="1000" fill="hold"/>
                                        <p:tgtEl>
                                          <p:spTgt spid="37890"/>
                                        </p:tgtEl>
                                        <p:attrNameLst>
                                          <p:attrName>ppt_h</p:attrName>
                                        </p:attrNameLst>
                                      </p:cBhvr>
                                      <p:tavLst>
                                        <p:tav tm="0">
                                          <p:val>
                                            <p:strVal val="#ppt_h"/>
                                          </p:val>
                                        </p:tav>
                                        <p:tav tm="100000">
                                          <p:val>
                                            <p:strVal val="#ppt_h"/>
                                          </p:val>
                                        </p:tav>
                                      </p:tavLst>
                                    </p:anim>
                                    <p:animEffect transition="in" filter="fade">
                                      <p:cBhvr>
                                        <p:cTn id="9" dur="1000"/>
                                        <p:tgtEl>
                                          <p:spTgt spid="37890"/>
                                        </p:tgtEl>
                                      </p:cBhvr>
                                    </p:animEffect>
                                  </p:childTnLst>
                                </p:cTn>
                              </p:par>
                              <p:par>
                                <p:cTn id="10" presetID="55" presetClass="entr" presetSubtype="0" fill="hold" nodeType="withEffect">
                                  <p:stCondLst>
                                    <p:cond delay="0"/>
                                  </p:stCondLst>
                                  <p:childTnLst>
                                    <p:set>
                                      <p:cBhvr>
                                        <p:cTn id="11" dur="1" fill="hold">
                                          <p:stCondLst>
                                            <p:cond delay="0"/>
                                          </p:stCondLst>
                                        </p:cTn>
                                        <p:tgtEl>
                                          <p:spTgt spid="37892"/>
                                        </p:tgtEl>
                                        <p:attrNameLst>
                                          <p:attrName>style.visibility</p:attrName>
                                        </p:attrNameLst>
                                      </p:cBhvr>
                                      <p:to>
                                        <p:strVal val="visible"/>
                                      </p:to>
                                    </p:set>
                                    <p:anim calcmode="lin" valueType="num">
                                      <p:cBhvr>
                                        <p:cTn id="12" dur="1000" fill="hold"/>
                                        <p:tgtEl>
                                          <p:spTgt spid="37892"/>
                                        </p:tgtEl>
                                        <p:attrNameLst>
                                          <p:attrName>ppt_w</p:attrName>
                                        </p:attrNameLst>
                                      </p:cBhvr>
                                      <p:tavLst>
                                        <p:tav tm="0">
                                          <p:val>
                                            <p:strVal val="#ppt_w*0.70"/>
                                          </p:val>
                                        </p:tav>
                                        <p:tav tm="100000">
                                          <p:val>
                                            <p:strVal val="#ppt_w"/>
                                          </p:val>
                                        </p:tav>
                                      </p:tavLst>
                                    </p:anim>
                                    <p:anim calcmode="lin" valueType="num">
                                      <p:cBhvr>
                                        <p:cTn id="13" dur="1000" fill="hold"/>
                                        <p:tgtEl>
                                          <p:spTgt spid="37892"/>
                                        </p:tgtEl>
                                        <p:attrNameLst>
                                          <p:attrName>ppt_h</p:attrName>
                                        </p:attrNameLst>
                                      </p:cBhvr>
                                      <p:tavLst>
                                        <p:tav tm="0">
                                          <p:val>
                                            <p:strVal val="#ppt_h"/>
                                          </p:val>
                                        </p:tav>
                                        <p:tav tm="100000">
                                          <p:val>
                                            <p:strVal val="#ppt_h"/>
                                          </p:val>
                                        </p:tav>
                                      </p:tavLst>
                                    </p:anim>
                                    <p:animEffect transition="in" filter="fade">
                                      <p:cBhvr>
                                        <p:cTn id="14" dur="1000"/>
                                        <p:tgtEl>
                                          <p:spTgt spid="37892"/>
                                        </p:tgtEl>
                                      </p:cBhvr>
                                    </p:animEffect>
                                  </p:childTnLst>
                                </p:cTn>
                              </p:par>
                              <p:par>
                                <p:cTn id="15" presetID="55" presetClass="entr" presetSubtype="0" fill="hold" grpId="0" nodeType="with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p:cTn id="17" dur="1000" fill="hold"/>
                                        <p:tgtEl>
                                          <p:spTgt spid="2"/>
                                        </p:tgtEl>
                                        <p:attrNameLst>
                                          <p:attrName>ppt_w</p:attrName>
                                        </p:attrNameLst>
                                      </p:cBhvr>
                                      <p:tavLst>
                                        <p:tav tm="0">
                                          <p:val>
                                            <p:strVal val="#ppt_w*0.70"/>
                                          </p:val>
                                        </p:tav>
                                        <p:tav tm="100000">
                                          <p:val>
                                            <p:strVal val="#ppt_w"/>
                                          </p:val>
                                        </p:tav>
                                      </p:tavLst>
                                    </p:anim>
                                    <p:anim calcmode="lin" valueType="num">
                                      <p:cBhvr>
                                        <p:cTn id="18" dur="1000" fill="hold"/>
                                        <p:tgtEl>
                                          <p:spTgt spid="2"/>
                                        </p:tgtEl>
                                        <p:attrNameLst>
                                          <p:attrName>ppt_h</p:attrName>
                                        </p:attrNameLst>
                                      </p:cBhvr>
                                      <p:tavLst>
                                        <p:tav tm="0">
                                          <p:val>
                                            <p:strVal val="#ppt_h"/>
                                          </p:val>
                                        </p:tav>
                                        <p:tav tm="100000">
                                          <p:val>
                                            <p:strVal val="#ppt_h"/>
                                          </p:val>
                                        </p:tav>
                                      </p:tavLst>
                                    </p:anim>
                                    <p:animEffect transition="in" filter="fade">
                                      <p:cBhvr>
                                        <p:cTn id="19"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71472" y="1285860"/>
            <a:ext cx="5072066" cy="5045164"/>
          </a:xfrm>
          <a:prstGeom prst="rect">
            <a:avLst/>
          </a:prstGeom>
        </p:spPr>
        <p:txBody>
          <a:bodyPr wrap="square">
            <a:spAutoFit/>
          </a:bodyPr>
          <a:lstStyle/>
          <a:p>
            <a:pPr>
              <a:lnSpc>
                <a:spcPts val="3000"/>
              </a:lnSpc>
            </a:pPr>
            <a:r>
              <a:rPr lang="en-US" altLang="zh-CN" sz="2200" b="1" dirty="0" smtClean="0">
                <a:latin typeface="宋体" pitchFamily="2" charset="-122"/>
                <a:ea typeface="宋体" pitchFamily="2" charset="-122"/>
              </a:rPr>
              <a:t>    2008</a:t>
            </a:r>
            <a:r>
              <a:rPr lang="zh-CN" altLang="en-US" sz="2200" b="1" dirty="0" smtClean="0">
                <a:latin typeface="宋体" pitchFamily="2" charset="-122"/>
                <a:ea typeface="宋体" pitchFamily="2" charset="-122"/>
              </a:rPr>
              <a:t>年，席卷世界的金融危机爆发后，中国先后出资</a:t>
            </a:r>
            <a:r>
              <a:rPr lang="en-US" altLang="zh-CN" sz="2200" b="1" dirty="0" smtClean="0">
                <a:latin typeface="宋体" pitchFamily="2" charset="-122"/>
                <a:ea typeface="宋体" pitchFamily="2" charset="-122"/>
              </a:rPr>
              <a:t>400</a:t>
            </a:r>
            <a:r>
              <a:rPr lang="zh-CN" altLang="en-US" sz="2200" b="1" dirty="0" smtClean="0">
                <a:latin typeface="宋体" pitchFamily="2" charset="-122"/>
                <a:ea typeface="宋体" pitchFamily="2" charset="-122"/>
              </a:rPr>
              <a:t>亿美元参与国际援助，并为国际援助计划购买</a:t>
            </a:r>
            <a:r>
              <a:rPr lang="en-US" altLang="zh-CN" sz="2200" b="1" dirty="0" smtClean="0">
                <a:latin typeface="宋体" pitchFamily="2" charset="-122"/>
                <a:ea typeface="宋体" pitchFamily="2" charset="-122"/>
              </a:rPr>
              <a:t>500</a:t>
            </a:r>
            <a:r>
              <a:rPr lang="zh-CN" altLang="en-US" sz="2200" b="1" dirty="0" smtClean="0">
                <a:latin typeface="宋体" pitchFamily="2" charset="-122"/>
                <a:ea typeface="宋体" pitchFamily="2" charset="-122"/>
              </a:rPr>
              <a:t>亿美元的新债券。</a:t>
            </a:r>
            <a:r>
              <a:rPr lang="en-US" altLang="zh-CN" sz="2200" b="1" dirty="0" smtClean="0">
                <a:latin typeface="宋体" pitchFamily="2" charset="-122"/>
                <a:ea typeface="宋体" pitchFamily="2" charset="-122"/>
              </a:rPr>
              <a:t>2009</a:t>
            </a:r>
            <a:r>
              <a:rPr lang="zh-CN" altLang="en-US" sz="2200" b="1" dirty="0" smtClean="0">
                <a:latin typeface="宋体" pitchFamily="2" charset="-122"/>
                <a:ea typeface="宋体" pitchFamily="2" charset="-122"/>
              </a:rPr>
              <a:t>年年底，欧洲债务危机由希腊开始爆发，全球主要金融市场动荡不已。中国非但未抛售欧元资产，而且主动向希腊、西班牙、葡萄牙、意大利等国伸出援助之手，采取增持欧元债券、推动中欧经贸投资合作等一系列积极举措，支持欧元区国家克服危机。中国以自己的实际行动向世界表明，中国是一个负责任的大国，积极主动与国际社会共同应对全球性挑战。</a:t>
            </a:r>
            <a:endParaRPr lang="zh-CN" altLang="en-US" sz="2200" b="1" dirty="0">
              <a:latin typeface="宋体" pitchFamily="2" charset="-122"/>
              <a:ea typeface="宋体" pitchFamily="2" charset="-122"/>
            </a:endParaRPr>
          </a:p>
        </p:txBody>
      </p:sp>
      <p:sp>
        <p:nvSpPr>
          <p:cNvPr id="3" name="矩形 2"/>
          <p:cNvSpPr/>
          <p:nvPr/>
        </p:nvSpPr>
        <p:spPr>
          <a:xfrm>
            <a:off x="785786" y="548326"/>
            <a:ext cx="6000792" cy="523220"/>
          </a:xfrm>
          <a:prstGeom prst="rect">
            <a:avLst/>
          </a:prstGeom>
        </p:spPr>
        <p:txBody>
          <a:bodyPr wrap="square">
            <a:spAutoFit/>
          </a:bodyPr>
          <a:lstStyle/>
          <a:p>
            <a:r>
              <a:rPr lang="zh-CN" altLang="en-US" sz="2800" b="1" dirty="0" smtClean="0">
                <a:solidFill>
                  <a:srgbClr val="0000FF"/>
                </a:solidFill>
                <a:latin typeface="宋体" pitchFamily="2" charset="-122"/>
                <a:ea typeface="宋体" pitchFamily="2" charset="-122"/>
              </a:rPr>
              <a:t>（</a:t>
            </a:r>
            <a:r>
              <a:rPr lang="en-US" altLang="zh-CN" sz="2800" b="1" dirty="0" smtClean="0">
                <a:solidFill>
                  <a:srgbClr val="0000FF"/>
                </a:solidFill>
                <a:latin typeface="宋体" pitchFamily="2" charset="-122"/>
                <a:ea typeface="宋体" pitchFamily="2" charset="-122"/>
              </a:rPr>
              <a:t>3</a:t>
            </a:r>
            <a:r>
              <a:rPr lang="zh-CN" altLang="en-US" sz="2800" b="1" dirty="0" smtClean="0">
                <a:solidFill>
                  <a:srgbClr val="0000FF"/>
                </a:solidFill>
                <a:latin typeface="宋体" pitchFamily="2" charset="-122"/>
                <a:ea typeface="宋体" pitchFamily="2" charset="-122"/>
              </a:rPr>
              <a:t>）为</a:t>
            </a:r>
            <a:r>
              <a:rPr lang="zh-CN" altLang="en-US" sz="2800" b="1" dirty="0">
                <a:solidFill>
                  <a:srgbClr val="0000FF"/>
                </a:solidFill>
                <a:latin typeface="宋体" pitchFamily="2" charset="-122"/>
                <a:ea typeface="宋体" pitchFamily="2" charset="-122"/>
              </a:rPr>
              <a:t>稳定世界经济作出必要牺牲</a:t>
            </a:r>
          </a:p>
        </p:txBody>
      </p:sp>
      <p:pic>
        <p:nvPicPr>
          <p:cNvPr id="36866" name="Picture 2" descr="https://timgsa.baidu.com/timg?image&amp;quality=80&amp;size=b9999_10000&amp;sec=1542780323637&amp;di=6a5e3f0368ad7f8edef2e8f6f337b179&amp;imgtype=0&amp;src=http%3A%2F%2Fi2.letvimg.com%2Fyunzhuanma%2F201407%2F11%2Fcca3f1d02b59fd0bbb900448eda40be8%2Fthumb%2F2_400_300.jpg"/>
          <p:cNvPicPr>
            <a:picLocks noChangeAspect="1" noChangeArrowheads="1"/>
          </p:cNvPicPr>
          <p:nvPr/>
        </p:nvPicPr>
        <p:blipFill>
          <a:blip r:embed="rId2"/>
          <a:srcRect l="1875" t="15000" r="6249" b="4999"/>
          <a:stretch>
            <a:fillRect/>
          </a:stretch>
        </p:blipFill>
        <p:spPr bwMode="auto">
          <a:xfrm>
            <a:off x="5643570" y="1571612"/>
            <a:ext cx="3172294" cy="2071702"/>
          </a:xfrm>
          <a:prstGeom prst="rect">
            <a:avLst/>
          </a:prstGeom>
          <a:noFill/>
        </p:spPr>
      </p:pic>
      <p:pic>
        <p:nvPicPr>
          <p:cNvPr id="36868" name="Picture 4" descr="https://timgsa.baidu.com/timg?image&amp;quality=80&amp;size=b9999_10000&amp;sec=1542780382188&amp;di=be8c4a85ff8e533a57661d107b595263&amp;imgtype=0&amp;src=http%3A%2F%2Fs2.sinaimg.cn%2Fmw690%2F00212Cuwgy6KmF81KO5b1"/>
          <p:cNvPicPr>
            <a:picLocks noChangeAspect="1" noChangeArrowheads="1"/>
          </p:cNvPicPr>
          <p:nvPr/>
        </p:nvPicPr>
        <p:blipFill>
          <a:blip r:embed="rId3"/>
          <a:srcRect/>
          <a:stretch>
            <a:fillRect/>
          </a:stretch>
        </p:blipFill>
        <p:spPr bwMode="auto">
          <a:xfrm>
            <a:off x="5643570" y="3786190"/>
            <a:ext cx="3214710" cy="2261013"/>
          </a:xfrm>
          <a:prstGeom prst="rect">
            <a:avLst/>
          </a:prstGeom>
          <a:noFill/>
        </p:spPr>
      </p:pic>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0.70"/>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animEffect transition="in" filter="fade">
                                      <p:cBhvr>
                                        <p:cTn id="9" dur="1000"/>
                                        <p:tgtEl>
                                          <p:spTgt spid="2"/>
                                        </p:tgtEl>
                                      </p:cBhvr>
                                    </p:animEffect>
                                  </p:childTnLst>
                                </p:cTn>
                              </p:par>
                              <p:par>
                                <p:cTn id="10" presetID="55" presetClass="entr" presetSubtype="0" fill="hold" nodeType="withEffect">
                                  <p:stCondLst>
                                    <p:cond delay="0"/>
                                  </p:stCondLst>
                                  <p:childTnLst>
                                    <p:set>
                                      <p:cBhvr>
                                        <p:cTn id="11" dur="1" fill="hold">
                                          <p:stCondLst>
                                            <p:cond delay="0"/>
                                          </p:stCondLst>
                                        </p:cTn>
                                        <p:tgtEl>
                                          <p:spTgt spid="36866"/>
                                        </p:tgtEl>
                                        <p:attrNameLst>
                                          <p:attrName>style.visibility</p:attrName>
                                        </p:attrNameLst>
                                      </p:cBhvr>
                                      <p:to>
                                        <p:strVal val="visible"/>
                                      </p:to>
                                    </p:set>
                                    <p:anim calcmode="lin" valueType="num">
                                      <p:cBhvr>
                                        <p:cTn id="12" dur="1000" fill="hold"/>
                                        <p:tgtEl>
                                          <p:spTgt spid="36866"/>
                                        </p:tgtEl>
                                        <p:attrNameLst>
                                          <p:attrName>ppt_w</p:attrName>
                                        </p:attrNameLst>
                                      </p:cBhvr>
                                      <p:tavLst>
                                        <p:tav tm="0">
                                          <p:val>
                                            <p:strVal val="#ppt_w*0.70"/>
                                          </p:val>
                                        </p:tav>
                                        <p:tav tm="100000">
                                          <p:val>
                                            <p:strVal val="#ppt_w"/>
                                          </p:val>
                                        </p:tav>
                                      </p:tavLst>
                                    </p:anim>
                                    <p:anim calcmode="lin" valueType="num">
                                      <p:cBhvr>
                                        <p:cTn id="13" dur="1000" fill="hold"/>
                                        <p:tgtEl>
                                          <p:spTgt spid="36866"/>
                                        </p:tgtEl>
                                        <p:attrNameLst>
                                          <p:attrName>ppt_h</p:attrName>
                                        </p:attrNameLst>
                                      </p:cBhvr>
                                      <p:tavLst>
                                        <p:tav tm="0">
                                          <p:val>
                                            <p:strVal val="#ppt_h"/>
                                          </p:val>
                                        </p:tav>
                                        <p:tav tm="100000">
                                          <p:val>
                                            <p:strVal val="#ppt_h"/>
                                          </p:val>
                                        </p:tav>
                                      </p:tavLst>
                                    </p:anim>
                                    <p:animEffect transition="in" filter="fade">
                                      <p:cBhvr>
                                        <p:cTn id="14" dur="1000"/>
                                        <p:tgtEl>
                                          <p:spTgt spid="36866"/>
                                        </p:tgtEl>
                                      </p:cBhvr>
                                    </p:animEffect>
                                  </p:childTnLst>
                                </p:cTn>
                              </p:par>
                              <p:par>
                                <p:cTn id="15" presetID="55" presetClass="entr" presetSubtype="0" fill="hold" nodeType="withEffect">
                                  <p:stCondLst>
                                    <p:cond delay="0"/>
                                  </p:stCondLst>
                                  <p:childTnLst>
                                    <p:set>
                                      <p:cBhvr>
                                        <p:cTn id="16" dur="1" fill="hold">
                                          <p:stCondLst>
                                            <p:cond delay="0"/>
                                          </p:stCondLst>
                                        </p:cTn>
                                        <p:tgtEl>
                                          <p:spTgt spid="36868"/>
                                        </p:tgtEl>
                                        <p:attrNameLst>
                                          <p:attrName>style.visibility</p:attrName>
                                        </p:attrNameLst>
                                      </p:cBhvr>
                                      <p:to>
                                        <p:strVal val="visible"/>
                                      </p:to>
                                    </p:set>
                                    <p:anim calcmode="lin" valueType="num">
                                      <p:cBhvr>
                                        <p:cTn id="17" dur="1000" fill="hold"/>
                                        <p:tgtEl>
                                          <p:spTgt spid="36868"/>
                                        </p:tgtEl>
                                        <p:attrNameLst>
                                          <p:attrName>ppt_w</p:attrName>
                                        </p:attrNameLst>
                                      </p:cBhvr>
                                      <p:tavLst>
                                        <p:tav tm="0">
                                          <p:val>
                                            <p:strVal val="#ppt_w*0.70"/>
                                          </p:val>
                                        </p:tav>
                                        <p:tav tm="100000">
                                          <p:val>
                                            <p:strVal val="#ppt_w"/>
                                          </p:val>
                                        </p:tav>
                                      </p:tavLst>
                                    </p:anim>
                                    <p:anim calcmode="lin" valueType="num">
                                      <p:cBhvr>
                                        <p:cTn id="18" dur="1000" fill="hold"/>
                                        <p:tgtEl>
                                          <p:spTgt spid="36868"/>
                                        </p:tgtEl>
                                        <p:attrNameLst>
                                          <p:attrName>ppt_h</p:attrName>
                                        </p:attrNameLst>
                                      </p:cBhvr>
                                      <p:tavLst>
                                        <p:tav tm="0">
                                          <p:val>
                                            <p:strVal val="#ppt_h"/>
                                          </p:val>
                                        </p:tav>
                                        <p:tav tm="100000">
                                          <p:val>
                                            <p:strVal val="#ppt_h"/>
                                          </p:val>
                                        </p:tav>
                                      </p:tavLst>
                                    </p:anim>
                                    <p:animEffect transition="in" filter="fade">
                                      <p:cBhvr>
                                        <p:cTn id="19" dur="1000"/>
                                        <p:tgtEl>
                                          <p:spTgt spid="368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71472" y="1225689"/>
            <a:ext cx="4500594" cy="5429884"/>
          </a:xfrm>
          <a:prstGeom prst="rect">
            <a:avLst/>
          </a:prstGeom>
        </p:spPr>
        <p:txBody>
          <a:bodyPr wrap="square">
            <a:spAutoFit/>
          </a:bodyPr>
          <a:lstStyle/>
          <a:p>
            <a:pPr>
              <a:lnSpc>
                <a:spcPts val="3000"/>
              </a:lnSpc>
            </a:pPr>
            <a:r>
              <a:rPr lang="zh-CN" altLang="en-US" sz="2200" b="1" dirty="0" smtClean="0">
                <a:latin typeface="宋体" pitchFamily="2" charset="-122"/>
                <a:ea typeface="宋体" pitchFamily="2" charset="-122"/>
              </a:rPr>
              <a:t>    截至</a:t>
            </a:r>
            <a:r>
              <a:rPr lang="en-US" altLang="zh-CN" sz="2200" b="1" dirty="0" smtClean="0">
                <a:latin typeface="宋体" pitchFamily="2" charset="-122"/>
                <a:ea typeface="宋体" pitchFamily="2" charset="-122"/>
              </a:rPr>
              <a:t>2009</a:t>
            </a:r>
            <a:r>
              <a:rPr lang="zh-CN" altLang="en-US" sz="2200" b="1" dirty="0" smtClean="0">
                <a:latin typeface="宋体" pitchFamily="2" charset="-122"/>
                <a:ea typeface="宋体" pitchFamily="2" charset="-122"/>
              </a:rPr>
              <a:t>年年底，中国累计向</a:t>
            </a:r>
            <a:r>
              <a:rPr lang="en-US" altLang="zh-CN" sz="2200" b="1" dirty="0" smtClean="0">
                <a:latin typeface="宋体" pitchFamily="2" charset="-122"/>
                <a:ea typeface="宋体" pitchFamily="2" charset="-122"/>
              </a:rPr>
              <a:t>161</a:t>
            </a:r>
            <a:r>
              <a:rPr lang="zh-CN" altLang="en-US" sz="2200" b="1" dirty="0" smtClean="0">
                <a:latin typeface="宋体" pitchFamily="2" charset="-122"/>
                <a:ea typeface="宋体" pitchFamily="2" charset="-122"/>
              </a:rPr>
              <a:t>个国家以及</a:t>
            </a:r>
            <a:r>
              <a:rPr lang="en-US" altLang="zh-CN" sz="2200" b="1" dirty="0" smtClean="0">
                <a:latin typeface="宋体" pitchFamily="2" charset="-122"/>
                <a:ea typeface="宋体" pitchFamily="2" charset="-122"/>
              </a:rPr>
              <a:t>30</a:t>
            </a:r>
            <a:r>
              <a:rPr lang="zh-CN" altLang="en-US" sz="2200" b="1" dirty="0" smtClean="0">
                <a:latin typeface="宋体" pitchFamily="2" charset="-122"/>
                <a:ea typeface="宋体" pitchFamily="2" charset="-122"/>
              </a:rPr>
              <a:t>多个国际和区域组织提供援助</a:t>
            </a:r>
            <a:r>
              <a:rPr lang="en-US" altLang="zh-CN" sz="2200" b="1" dirty="0" smtClean="0">
                <a:latin typeface="宋体" pitchFamily="2" charset="-122"/>
                <a:ea typeface="宋体" pitchFamily="2" charset="-122"/>
              </a:rPr>
              <a:t>2562.9</a:t>
            </a:r>
            <a:r>
              <a:rPr lang="zh-CN" altLang="en-US" sz="2200" b="1" dirty="0" smtClean="0">
                <a:latin typeface="宋体" pitchFamily="2" charset="-122"/>
                <a:ea typeface="宋体" pitchFamily="2" charset="-122"/>
              </a:rPr>
              <a:t>亿元人民币，帮助发展中国家建成</a:t>
            </a:r>
            <a:r>
              <a:rPr lang="en-US" altLang="zh-CN" sz="2200" b="1" dirty="0" smtClean="0">
                <a:latin typeface="宋体" pitchFamily="2" charset="-122"/>
                <a:ea typeface="宋体" pitchFamily="2" charset="-122"/>
              </a:rPr>
              <a:t>2000</a:t>
            </a:r>
            <a:r>
              <a:rPr lang="zh-CN" altLang="en-US" sz="2200" b="1" dirty="0" smtClean="0">
                <a:latin typeface="宋体" pitchFamily="2" charset="-122"/>
                <a:ea typeface="宋体" pitchFamily="2" charset="-122"/>
              </a:rPr>
              <a:t>多个与当地民众生产和生活息息相关的各类成套项目，涉及工业、农业、文教、卫生、通信、电力、能源、交通等多个领域。</a:t>
            </a:r>
            <a:r>
              <a:rPr lang="en-US" altLang="zh-CN" sz="2200" b="1" dirty="0" smtClean="0">
                <a:latin typeface="宋体" pitchFamily="2" charset="-122"/>
                <a:ea typeface="宋体" pitchFamily="2" charset="-122"/>
              </a:rPr>
              <a:t>2010—2012</a:t>
            </a:r>
            <a:r>
              <a:rPr lang="zh-CN" altLang="en-US" sz="2200" b="1" dirty="0" smtClean="0">
                <a:latin typeface="宋体" pitchFamily="2" charset="-122"/>
                <a:ea typeface="宋体" pitchFamily="2" charset="-122"/>
              </a:rPr>
              <a:t>年，中国向</a:t>
            </a:r>
            <a:r>
              <a:rPr lang="en-US" altLang="zh-CN" sz="2200" b="1" dirty="0" smtClean="0">
                <a:latin typeface="宋体" pitchFamily="2" charset="-122"/>
                <a:ea typeface="宋体" pitchFamily="2" charset="-122"/>
              </a:rPr>
              <a:t>121</a:t>
            </a:r>
            <a:r>
              <a:rPr lang="zh-CN" altLang="en-US" sz="2200" b="1" dirty="0" smtClean="0">
                <a:latin typeface="宋体" pitchFamily="2" charset="-122"/>
                <a:ea typeface="宋体" pitchFamily="2" charset="-122"/>
              </a:rPr>
              <a:t>个国家提供了援助，金额达到</a:t>
            </a:r>
            <a:r>
              <a:rPr lang="en-US" altLang="zh-CN" sz="2200" b="1" dirty="0" smtClean="0">
                <a:latin typeface="宋体" pitchFamily="2" charset="-122"/>
                <a:ea typeface="宋体" pitchFamily="2" charset="-122"/>
              </a:rPr>
              <a:t>893.4</a:t>
            </a:r>
            <a:r>
              <a:rPr lang="zh-CN" altLang="en-US" sz="2200" b="1" dirty="0" smtClean="0">
                <a:latin typeface="宋体" pitchFamily="2" charset="-122"/>
                <a:ea typeface="宋体" pitchFamily="2" charset="-122"/>
              </a:rPr>
              <a:t>亿元人民币。中国已成为发展中国家可以信赖的“全天候朋友”。在地区性灾害频发的情况下，中国已成为世界上人道主义援助的主要提供方之一。</a:t>
            </a:r>
            <a:endParaRPr lang="zh-CN" altLang="en-US" sz="2200" b="1" dirty="0">
              <a:latin typeface="宋体" pitchFamily="2" charset="-122"/>
              <a:ea typeface="宋体" pitchFamily="2" charset="-122"/>
            </a:endParaRPr>
          </a:p>
        </p:txBody>
      </p:sp>
      <p:sp>
        <p:nvSpPr>
          <p:cNvPr id="3" name="矩形 2"/>
          <p:cNvSpPr/>
          <p:nvPr/>
        </p:nvSpPr>
        <p:spPr>
          <a:xfrm>
            <a:off x="714348" y="548326"/>
            <a:ext cx="6072229" cy="523220"/>
          </a:xfrm>
          <a:prstGeom prst="rect">
            <a:avLst/>
          </a:prstGeom>
        </p:spPr>
        <p:txBody>
          <a:bodyPr wrap="square">
            <a:spAutoFit/>
          </a:bodyPr>
          <a:lstStyle/>
          <a:p>
            <a:r>
              <a:rPr lang="zh-CN" altLang="en-US" sz="2800" b="1" dirty="0" smtClean="0">
                <a:solidFill>
                  <a:srgbClr val="0000FF"/>
                </a:solidFill>
                <a:latin typeface="宋体" pitchFamily="2" charset="-122"/>
                <a:ea typeface="宋体" pitchFamily="2" charset="-122"/>
              </a:rPr>
              <a:t>（</a:t>
            </a:r>
            <a:r>
              <a:rPr lang="en-US" altLang="zh-CN" sz="2800" b="1" dirty="0" smtClean="0">
                <a:solidFill>
                  <a:srgbClr val="0000FF"/>
                </a:solidFill>
                <a:latin typeface="宋体" pitchFamily="2" charset="-122"/>
                <a:ea typeface="宋体" pitchFamily="2" charset="-122"/>
              </a:rPr>
              <a:t>4</a:t>
            </a:r>
            <a:r>
              <a:rPr lang="zh-CN" altLang="en-US" sz="2800" b="1" dirty="0" smtClean="0">
                <a:solidFill>
                  <a:srgbClr val="0000FF"/>
                </a:solidFill>
                <a:latin typeface="宋体" pitchFamily="2" charset="-122"/>
                <a:ea typeface="宋体" pitchFamily="2" charset="-122"/>
              </a:rPr>
              <a:t>）力所能及</a:t>
            </a:r>
            <a:r>
              <a:rPr lang="zh-CN" altLang="en-US" sz="2800" b="1" dirty="0">
                <a:solidFill>
                  <a:srgbClr val="0000FF"/>
                </a:solidFill>
                <a:latin typeface="宋体" pitchFamily="2" charset="-122"/>
                <a:ea typeface="宋体" pitchFamily="2" charset="-122"/>
              </a:rPr>
              <a:t>地援助发展中国家</a:t>
            </a:r>
          </a:p>
        </p:txBody>
      </p:sp>
      <p:pic>
        <p:nvPicPr>
          <p:cNvPr id="35842" name="Picture 2" descr="https://timgsa.baidu.com/timg?image&amp;quality=80&amp;size=b9999_10000&amp;sec=1542780618455&amp;di=f321ac7e8bf5e77c161c0229c77f84f6&amp;imgtype=0&amp;src=http%3A%2F%2Fimg.dhtv.cn%2Fportal%2F201510%2F18%2F155919ksrmg1vwgrwst551.jpg"/>
          <p:cNvPicPr>
            <a:picLocks noChangeAspect="1" noChangeArrowheads="1"/>
          </p:cNvPicPr>
          <p:nvPr/>
        </p:nvPicPr>
        <p:blipFill>
          <a:blip r:embed="rId2"/>
          <a:srcRect/>
          <a:stretch>
            <a:fillRect/>
          </a:stretch>
        </p:blipFill>
        <p:spPr bwMode="auto">
          <a:xfrm>
            <a:off x="5214942" y="1500174"/>
            <a:ext cx="3362311" cy="2126079"/>
          </a:xfrm>
          <a:prstGeom prst="rect">
            <a:avLst/>
          </a:prstGeom>
          <a:noFill/>
        </p:spPr>
      </p:pic>
      <p:pic>
        <p:nvPicPr>
          <p:cNvPr id="35844" name="Picture 4" descr="https://timgsa.baidu.com/timg?image&amp;quality=80&amp;size=b9999_10000&amp;sec=1542780885741&amp;di=bc51490a8a01d78c9bd5f050ac7097c0&amp;imgtype=0&amp;src=http%3A%2F%2Fnews.op.wpscdn.cn%2Fuploadfile%2F2017%2F0905%2F20170905042226506.jpeg"/>
          <p:cNvPicPr>
            <a:picLocks noChangeAspect="1" noChangeArrowheads="1"/>
          </p:cNvPicPr>
          <p:nvPr/>
        </p:nvPicPr>
        <p:blipFill>
          <a:blip r:embed="rId3"/>
          <a:srcRect/>
          <a:stretch>
            <a:fillRect/>
          </a:stretch>
        </p:blipFill>
        <p:spPr bwMode="auto">
          <a:xfrm>
            <a:off x="5214942" y="3929066"/>
            <a:ext cx="3357586" cy="2017123"/>
          </a:xfrm>
          <a:prstGeom prst="rect">
            <a:avLst/>
          </a:prstGeom>
          <a:noFill/>
        </p:spPr>
      </p:pic>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0.70"/>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animEffect transition="in" filter="fade">
                                      <p:cBhvr>
                                        <p:cTn id="9" dur="1000"/>
                                        <p:tgtEl>
                                          <p:spTgt spid="2"/>
                                        </p:tgtEl>
                                      </p:cBhvr>
                                    </p:animEffect>
                                  </p:childTnLst>
                                </p:cTn>
                              </p:par>
                              <p:par>
                                <p:cTn id="10" presetID="55" presetClass="entr" presetSubtype="0" fill="hold" nodeType="withEffect">
                                  <p:stCondLst>
                                    <p:cond delay="0"/>
                                  </p:stCondLst>
                                  <p:childTnLst>
                                    <p:set>
                                      <p:cBhvr>
                                        <p:cTn id="11" dur="1" fill="hold">
                                          <p:stCondLst>
                                            <p:cond delay="0"/>
                                          </p:stCondLst>
                                        </p:cTn>
                                        <p:tgtEl>
                                          <p:spTgt spid="35842"/>
                                        </p:tgtEl>
                                        <p:attrNameLst>
                                          <p:attrName>style.visibility</p:attrName>
                                        </p:attrNameLst>
                                      </p:cBhvr>
                                      <p:to>
                                        <p:strVal val="visible"/>
                                      </p:to>
                                    </p:set>
                                    <p:anim calcmode="lin" valueType="num">
                                      <p:cBhvr>
                                        <p:cTn id="12" dur="1000" fill="hold"/>
                                        <p:tgtEl>
                                          <p:spTgt spid="35842"/>
                                        </p:tgtEl>
                                        <p:attrNameLst>
                                          <p:attrName>ppt_w</p:attrName>
                                        </p:attrNameLst>
                                      </p:cBhvr>
                                      <p:tavLst>
                                        <p:tav tm="0">
                                          <p:val>
                                            <p:strVal val="#ppt_w*0.70"/>
                                          </p:val>
                                        </p:tav>
                                        <p:tav tm="100000">
                                          <p:val>
                                            <p:strVal val="#ppt_w"/>
                                          </p:val>
                                        </p:tav>
                                      </p:tavLst>
                                    </p:anim>
                                    <p:anim calcmode="lin" valueType="num">
                                      <p:cBhvr>
                                        <p:cTn id="13" dur="1000" fill="hold"/>
                                        <p:tgtEl>
                                          <p:spTgt spid="35842"/>
                                        </p:tgtEl>
                                        <p:attrNameLst>
                                          <p:attrName>ppt_h</p:attrName>
                                        </p:attrNameLst>
                                      </p:cBhvr>
                                      <p:tavLst>
                                        <p:tav tm="0">
                                          <p:val>
                                            <p:strVal val="#ppt_h"/>
                                          </p:val>
                                        </p:tav>
                                        <p:tav tm="100000">
                                          <p:val>
                                            <p:strVal val="#ppt_h"/>
                                          </p:val>
                                        </p:tav>
                                      </p:tavLst>
                                    </p:anim>
                                    <p:animEffect transition="in" filter="fade">
                                      <p:cBhvr>
                                        <p:cTn id="14" dur="1000"/>
                                        <p:tgtEl>
                                          <p:spTgt spid="35842"/>
                                        </p:tgtEl>
                                      </p:cBhvr>
                                    </p:animEffect>
                                  </p:childTnLst>
                                </p:cTn>
                              </p:par>
                              <p:par>
                                <p:cTn id="15" presetID="55" presetClass="entr" presetSubtype="0" fill="hold" nodeType="withEffect">
                                  <p:stCondLst>
                                    <p:cond delay="0"/>
                                  </p:stCondLst>
                                  <p:childTnLst>
                                    <p:set>
                                      <p:cBhvr>
                                        <p:cTn id="16" dur="1" fill="hold">
                                          <p:stCondLst>
                                            <p:cond delay="0"/>
                                          </p:stCondLst>
                                        </p:cTn>
                                        <p:tgtEl>
                                          <p:spTgt spid="35844"/>
                                        </p:tgtEl>
                                        <p:attrNameLst>
                                          <p:attrName>style.visibility</p:attrName>
                                        </p:attrNameLst>
                                      </p:cBhvr>
                                      <p:to>
                                        <p:strVal val="visible"/>
                                      </p:to>
                                    </p:set>
                                    <p:anim calcmode="lin" valueType="num">
                                      <p:cBhvr>
                                        <p:cTn id="17" dur="1000" fill="hold"/>
                                        <p:tgtEl>
                                          <p:spTgt spid="35844"/>
                                        </p:tgtEl>
                                        <p:attrNameLst>
                                          <p:attrName>ppt_w</p:attrName>
                                        </p:attrNameLst>
                                      </p:cBhvr>
                                      <p:tavLst>
                                        <p:tav tm="0">
                                          <p:val>
                                            <p:strVal val="#ppt_w*0.70"/>
                                          </p:val>
                                        </p:tav>
                                        <p:tav tm="100000">
                                          <p:val>
                                            <p:strVal val="#ppt_w"/>
                                          </p:val>
                                        </p:tav>
                                      </p:tavLst>
                                    </p:anim>
                                    <p:anim calcmode="lin" valueType="num">
                                      <p:cBhvr>
                                        <p:cTn id="18" dur="1000" fill="hold"/>
                                        <p:tgtEl>
                                          <p:spTgt spid="35844"/>
                                        </p:tgtEl>
                                        <p:attrNameLst>
                                          <p:attrName>ppt_h</p:attrName>
                                        </p:attrNameLst>
                                      </p:cBhvr>
                                      <p:tavLst>
                                        <p:tav tm="0">
                                          <p:val>
                                            <p:strVal val="#ppt_h"/>
                                          </p:val>
                                        </p:tav>
                                        <p:tav tm="100000">
                                          <p:val>
                                            <p:strVal val="#ppt_h"/>
                                          </p:val>
                                        </p:tav>
                                      </p:tavLst>
                                    </p:anim>
                                    <p:animEffect transition="in" filter="fade">
                                      <p:cBhvr>
                                        <p:cTn id="19" dur="1000"/>
                                        <p:tgtEl>
                                          <p:spTgt spid="358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85786" y="714356"/>
            <a:ext cx="5955476" cy="523220"/>
          </a:xfrm>
          <a:prstGeom prst="rect">
            <a:avLst/>
          </a:prstGeom>
        </p:spPr>
        <p:txBody>
          <a:bodyPr wrap="none">
            <a:spAutoFit/>
          </a:bodyPr>
          <a:lstStyle/>
          <a:p>
            <a:r>
              <a:rPr lang="zh-CN" altLang="en-US" sz="2800" b="1" dirty="0" smtClean="0">
                <a:solidFill>
                  <a:srgbClr val="0000FF"/>
                </a:solidFill>
              </a:rPr>
              <a:t>请列举中国为推动世界发展的事例。</a:t>
            </a:r>
            <a:endParaRPr lang="zh-CN" altLang="en-US" sz="2800" dirty="0">
              <a:solidFill>
                <a:srgbClr val="0000FF"/>
              </a:solidFill>
            </a:endParaRPr>
          </a:p>
        </p:txBody>
      </p:sp>
      <p:sp>
        <p:nvSpPr>
          <p:cNvPr id="3" name="矩形 2"/>
          <p:cNvSpPr/>
          <p:nvPr/>
        </p:nvSpPr>
        <p:spPr>
          <a:xfrm>
            <a:off x="857224" y="1714488"/>
            <a:ext cx="6715172" cy="1683153"/>
          </a:xfrm>
          <a:prstGeom prst="rect">
            <a:avLst/>
          </a:prstGeom>
        </p:spPr>
        <p:txBody>
          <a:bodyPr wrap="square">
            <a:spAutoFit/>
          </a:bodyPr>
          <a:lstStyle/>
          <a:p>
            <a:pPr>
              <a:lnSpc>
                <a:spcPts val="3200"/>
              </a:lnSpc>
            </a:pPr>
            <a:r>
              <a:rPr lang="en-US" altLang="zh-CN" sz="2400" b="1" dirty="0" smtClean="0">
                <a:latin typeface="宋体" pitchFamily="2" charset="-122"/>
                <a:ea typeface="宋体" pitchFamily="2" charset="-122"/>
              </a:rPr>
              <a:t>1</a:t>
            </a:r>
            <a:r>
              <a:rPr lang="zh-CN" altLang="en-US" sz="2400" b="1" dirty="0" smtClean="0">
                <a:latin typeface="宋体" pitchFamily="2" charset="-122"/>
                <a:ea typeface="宋体" pitchFamily="2" charset="-122"/>
              </a:rPr>
              <a:t>、</a:t>
            </a:r>
            <a:r>
              <a:rPr lang="en-US" altLang="zh-CN" sz="2400" b="1" dirty="0" smtClean="0">
                <a:latin typeface="宋体" pitchFamily="2" charset="-122"/>
                <a:ea typeface="宋体" pitchFamily="2" charset="-122"/>
              </a:rPr>
              <a:t>2011</a:t>
            </a:r>
            <a:r>
              <a:rPr lang="zh-CN" altLang="en-US" sz="2400" b="1" dirty="0" smtClean="0">
                <a:latin typeface="宋体" pitchFamily="2" charset="-122"/>
                <a:ea typeface="宋体" pitchFamily="2" charset="-122"/>
              </a:rPr>
              <a:t>年，向日本地震灾区提供人道主义援助；</a:t>
            </a:r>
          </a:p>
          <a:p>
            <a:pPr>
              <a:lnSpc>
                <a:spcPts val="3200"/>
              </a:lnSpc>
            </a:pPr>
            <a:r>
              <a:rPr lang="en-US" altLang="zh-CN" sz="2400" b="1" dirty="0" smtClean="0">
                <a:latin typeface="宋体" pitchFamily="2" charset="-122"/>
                <a:ea typeface="宋体" pitchFamily="2" charset="-122"/>
              </a:rPr>
              <a:t>2</a:t>
            </a:r>
            <a:r>
              <a:rPr lang="zh-CN" altLang="en-US" sz="2400" b="1" dirty="0" smtClean="0">
                <a:latin typeface="宋体" pitchFamily="2" charset="-122"/>
                <a:ea typeface="宋体" pitchFamily="2" charset="-122"/>
              </a:rPr>
              <a:t>、向非洲一些国家提供优惠性贷款；</a:t>
            </a:r>
          </a:p>
          <a:p>
            <a:pPr>
              <a:lnSpc>
                <a:spcPts val="3200"/>
              </a:lnSpc>
            </a:pPr>
            <a:r>
              <a:rPr lang="en-US" altLang="zh-CN" sz="2400" b="1" dirty="0" smtClean="0">
                <a:latin typeface="宋体" pitchFamily="2" charset="-122"/>
                <a:ea typeface="宋体" pitchFamily="2" charset="-122"/>
              </a:rPr>
              <a:t>3</a:t>
            </a:r>
            <a:r>
              <a:rPr lang="zh-CN" altLang="en-US" sz="2400" b="1" dirty="0" smtClean="0">
                <a:latin typeface="宋体" pitchFamily="2" charset="-122"/>
                <a:ea typeface="宋体" pitchFamily="2" charset="-122"/>
              </a:rPr>
              <a:t>、去危地马拉给当地人看病，修路；</a:t>
            </a:r>
          </a:p>
          <a:p>
            <a:pPr>
              <a:lnSpc>
                <a:spcPts val="3200"/>
              </a:lnSpc>
            </a:pPr>
            <a:r>
              <a:rPr lang="en-US" altLang="zh-CN" sz="2400" b="1" dirty="0" smtClean="0">
                <a:latin typeface="宋体" pitchFamily="2" charset="-122"/>
                <a:ea typeface="宋体" pitchFamily="2" charset="-122"/>
              </a:rPr>
              <a:t>4</a:t>
            </a:r>
            <a:r>
              <a:rPr lang="zh-CN" altLang="en-US" sz="2400" b="1" dirty="0" smtClean="0">
                <a:latin typeface="宋体" pitchFamily="2" charset="-122"/>
                <a:ea typeface="宋体" pitchFamily="2" charset="-122"/>
              </a:rPr>
              <a:t>、减免最不发达国家债务。</a:t>
            </a:r>
            <a:endParaRPr lang="zh-CN" altLang="en-US" sz="2400" dirty="0">
              <a:latin typeface="宋体" pitchFamily="2" charset="-122"/>
              <a:ea typeface="宋体" pitchFamily="2" charset="-122"/>
            </a:endParaRPr>
          </a:p>
        </p:txBody>
      </p:sp>
      <p:pic>
        <p:nvPicPr>
          <p:cNvPr id="2050" name="Picture 2" descr="https://timgsa.baidu.com/timg?image&amp;quality=80&amp;size=b9999_10000&amp;sec=1542781203161&amp;di=7f9a323861908ba825030a27b3c62925&amp;imgtype=0&amp;src=http%3A%2F%2Fimages.china.cn%2Fnews%2Fattachement%2Fjpg%2Fsite3%2F20100820%2F1360458591095534870.jpg"/>
          <p:cNvPicPr>
            <a:picLocks noChangeAspect="1" noChangeArrowheads="1"/>
          </p:cNvPicPr>
          <p:nvPr/>
        </p:nvPicPr>
        <p:blipFill>
          <a:blip r:embed="rId2"/>
          <a:srcRect/>
          <a:stretch>
            <a:fillRect/>
          </a:stretch>
        </p:blipFill>
        <p:spPr bwMode="auto">
          <a:xfrm>
            <a:off x="714348" y="3786190"/>
            <a:ext cx="3786214" cy="2522202"/>
          </a:xfrm>
          <a:prstGeom prst="rect">
            <a:avLst/>
          </a:prstGeom>
          <a:noFill/>
        </p:spPr>
      </p:pic>
      <p:pic>
        <p:nvPicPr>
          <p:cNvPr id="8194" name="Picture 2" descr="http://img.cjyun.org/a/thumb/10008/201808/a745e9845083646094d6a370e9455fc1.jpg%21w400_h300.jpg"/>
          <p:cNvPicPr>
            <a:picLocks noChangeAspect="1" noChangeArrowheads="1"/>
          </p:cNvPicPr>
          <p:nvPr/>
        </p:nvPicPr>
        <p:blipFill>
          <a:blip r:embed="rId3"/>
          <a:srcRect/>
          <a:stretch>
            <a:fillRect/>
          </a:stretch>
        </p:blipFill>
        <p:spPr bwMode="auto">
          <a:xfrm>
            <a:off x="4786314" y="3786190"/>
            <a:ext cx="3571900" cy="2375314"/>
          </a:xfrm>
          <a:prstGeom prst="rect">
            <a:avLst/>
          </a:prstGeom>
          <a:noFill/>
        </p:spPr>
      </p:pic>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strVal val="#ppt_w*0.70"/>
                                          </p:val>
                                        </p:tav>
                                        <p:tav tm="100000">
                                          <p:val>
                                            <p:strVal val="#ppt_w"/>
                                          </p:val>
                                        </p:tav>
                                      </p:tavLst>
                                    </p:anim>
                                    <p:anim calcmode="lin" valueType="num">
                                      <p:cBhvr>
                                        <p:cTn id="8" dur="1000" fill="hold"/>
                                        <p:tgtEl>
                                          <p:spTgt spid="3"/>
                                        </p:tgtEl>
                                        <p:attrNameLst>
                                          <p:attrName>ppt_h</p:attrName>
                                        </p:attrNameLst>
                                      </p:cBhvr>
                                      <p:tavLst>
                                        <p:tav tm="0">
                                          <p:val>
                                            <p:strVal val="#ppt_h"/>
                                          </p:val>
                                        </p:tav>
                                        <p:tav tm="100000">
                                          <p:val>
                                            <p:strVal val="#ppt_h"/>
                                          </p:val>
                                        </p:tav>
                                      </p:tavLst>
                                    </p:anim>
                                    <p:animEffect transition="in" filter="fade">
                                      <p:cBhvr>
                                        <p:cTn id="9" dur="1000"/>
                                        <p:tgtEl>
                                          <p:spTgt spid="3"/>
                                        </p:tgtEl>
                                      </p:cBhvr>
                                    </p:animEffect>
                                  </p:childTnLst>
                                </p:cTn>
                              </p:par>
                              <p:par>
                                <p:cTn id="10" presetID="55" presetClass="entr" presetSubtype="0" fill="hold" nodeType="withEffect">
                                  <p:stCondLst>
                                    <p:cond delay="0"/>
                                  </p:stCondLst>
                                  <p:childTnLst>
                                    <p:set>
                                      <p:cBhvr>
                                        <p:cTn id="11" dur="1" fill="hold">
                                          <p:stCondLst>
                                            <p:cond delay="0"/>
                                          </p:stCondLst>
                                        </p:cTn>
                                        <p:tgtEl>
                                          <p:spTgt spid="2050"/>
                                        </p:tgtEl>
                                        <p:attrNameLst>
                                          <p:attrName>style.visibility</p:attrName>
                                        </p:attrNameLst>
                                      </p:cBhvr>
                                      <p:to>
                                        <p:strVal val="visible"/>
                                      </p:to>
                                    </p:set>
                                    <p:anim calcmode="lin" valueType="num">
                                      <p:cBhvr>
                                        <p:cTn id="12" dur="1000" fill="hold"/>
                                        <p:tgtEl>
                                          <p:spTgt spid="2050"/>
                                        </p:tgtEl>
                                        <p:attrNameLst>
                                          <p:attrName>ppt_w</p:attrName>
                                        </p:attrNameLst>
                                      </p:cBhvr>
                                      <p:tavLst>
                                        <p:tav tm="0">
                                          <p:val>
                                            <p:strVal val="#ppt_w*0.70"/>
                                          </p:val>
                                        </p:tav>
                                        <p:tav tm="100000">
                                          <p:val>
                                            <p:strVal val="#ppt_w"/>
                                          </p:val>
                                        </p:tav>
                                      </p:tavLst>
                                    </p:anim>
                                    <p:anim calcmode="lin" valueType="num">
                                      <p:cBhvr>
                                        <p:cTn id="13" dur="1000" fill="hold"/>
                                        <p:tgtEl>
                                          <p:spTgt spid="2050"/>
                                        </p:tgtEl>
                                        <p:attrNameLst>
                                          <p:attrName>ppt_h</p:attrName>
                                        </p:attrNameLst>
                                      </p:cBhvr>
                                      <p:tavLst>
                                        <p:tav tm="0">
                                          <p:val>
                                            <p:strVal val="#ppt_h"/>
                                          </p:val>
                                        </p:tav>
                                        <p:tav tm="100000">
                                          <p:val>
                                            <p:strVal val="#ppt_h"/>
                                          </p:val>
                                        </p:tav>
                                      </p:tavLst>
                                    </p:anim>
                                    <p:animEffect transition="in" filter="fade">
                                      <p:cBhvr>
                                        <p:cTn id="14" dur="1000"/>
                                        <p:tgtEl>
                                          <p:spTgt spid="2050"/>
                                        </p:tgtEl>
                                      </p:cBhvr>
                                    </p:animEffect>
                                  </p:childTnLst>
                                </p:cTn>
                              </p:par>
                              <p:par>
                                <p:cTn id="15" presetID="55" presetClass="entr" presetSubtype="0" fill="hold" nodeType="withEffect">
                                  <p:stCondLst>
                                    <p:cond delay="0"/>
                                  </p:stCondLst>
                                  <p:childTnLst>
                                    <p:set>
                                      <p:cBhvr>
                                        <p:cTn id="16" dur="1" fill="hold">
                                          <p:stCondLst>
                                            <p:cond delay="0"/>
                                          </p:stCondLst>
                                        </p:cTn>
                                        <p:tgtEl>
                                          <p:spTgt spid="8194"/>
                                        </p:tgtEl>
                                        <p:attrNameLst>
                                          <p:attrName>style.visibility</p:attrName>
                                        </p:attrNameLst>
                                      </p:cBhvr>
                                      <p:to>
                                        <p:strVal val="visible"/>
                                      </p:to>
                                    </p:set>
                                    <p:anim calcmode="lin" valueType="num">
                                      <p:cBhvr>
                                        <p:cTn id="17" dur="1000" fill="hold"/>
                                        <p:tgtEl>
                                          <p:spTgt spid="8194"/>
                                        </p:tgtEl>
                                        <p:attrNameLst>
                                          <p:attrName>ppt_w</p:attrName>
                                        </p:attrNameLst>
                                      </p:cBhvr>
                                      <p:tavLst>
                                        <p:tav tm="0">
                                          <p:val>
                                            <p:strVal val="#ppt_w*0.70"/>
                                          </p:val>
                                        </p:tav>
                                        <p:tav tm="100000">
                                          <p:val>
                                            <p:strVal val="#ppt_w"/>
                                          </p:val>
                                        </p:tav>
                                      </p:tavLst>
                                    </p:anim>
                                    <p:anim calcmode="lin" valueType="num">
                                      <p:cBhvr>
                                        <p:cTn id="18" dur="1000" fill="hold"/>
                                        <p:tgtEl>
                                          <p:spTgt spid="8194"/>
                                        </p:tgtEl>
                                        <p:attrNameLst>
                                          <p:attrName>ppt_h</p:attrName>
                                        </p:attrNameLst>
                                      </p:cBhvr>
                                      <p:tavLst>
                                        <p:tav tm="0">
                                          <p:val>
                                            <p:strVal val="#ppt_h"/>
                                          </p:val>
                                        </p:tav>
                                        <p:tav tm="100000">
                                          <p:val>
                                            <p:strVal val="#ppt_h"/>
                                          </p:val>
                                        </p:tav>
                                      </p:tavLst>
                                    </p:anim>
                                    <p:animEffect transition="in" filter="fade">
                                      <p:cBhvr>
                                        <p:cTn id="19" dur="1000"/>
                                        <p:tgtEl>
                                          <p:spTgt spid="81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85786" y="1500174"/>
            <a:ext cx="7500990" cy="2144177"/>
          </a:xfrm>
          <a:prstGeom prst="rect">
            <a:avLst/>
          </a:prstGeom>
        </p:spPr>
        <p:txBody>
          <a:bodyPr wrap="square">
            <a:spAutoFit/>
          </a:bodyPr>
          <a:lstStyle/>
          <a:p>
            <a:pPr>
              <a:lnSpc>
                <a:spcPts val="3200"/>
              </a:lnSpc>
            </a:pPr>
            <a:r>
              <a:rPr lang="zh-CN" altLang="en-US" sz="2400" b="1" dirty="0" smtClean="0">
                <a:latin typeface="宋体" pitchFamily="2" charset="-122"/>
                <a:ea typeface="宋体" pitchFamily="2" charset="-122"/>
              </a:rPr>
              <a:t>    中国是一个负责任的大国，中国政府历来敢于对自己作为一个大国应承担的责任向国际社会做出承诺，并严格恪守自己的承诺。中国的以身作则赢得了越来越多国家的理解、信任、支持，这使中国在国家事物中发挥着独特的作用，是任何一个国家都无法替代的。</a:t>
            </a:r>
            <a:endParaRPr lang="zh-CN" altLang="en-US" sz="2400" b="1" dirty="0">
              <a:latin typeface="宋体" pitchFamily="2" charset="-122"/>
              <a:ea typeface="宋体" pitchFamily="2" charset="-122"/>
            </a:endParaRPr>
          </a:p>
        </p:txBody>
      </p:sp>
      <p:sp>
        <p:nvSpPr>
          <p:cNvPr id="3" name="矩形 2"/>
          <p:cNvSpPr/>
          <p:nvPr/>
        </p:nvSpPr>
        <p:spPr>
          <a:xfrm>
            <a:off x="928662" y="642918"/>
            <a:ext cx="4689104" cy="630942"/>
          </a:xfrm>
          <a:prstGeom prst="rect">
            <a:avLst/>
          </a:prstGeom>
        </p:spPr>
        <p:txBody>
          <a:bodyPr wrap="none">
            <a:spAutoFit/>
          </a:bodyPr>
          <a:lstStyle/>
          <a:p>
            <a:r>
              <a:rPr lang="zh-CN" altLang="en-US" sz="3500" b="1" dirty="0" smtClean="0">
                <a:solidFill>
                  <a:srgbClr val="0000FF"/>
                </a:solidFill>
                <a:latin typeface="宋体" pitchFamily="2" charset="-122"/>
                <a:ea typeface="宋体" pitchFamily="2" charset="-122"/>
              </a:rPr>
              <a:t>四、对自己的行为负责</a:t>
            </a:r>
            <a:endParaRPr lang="zh-CN" altLang="en-US" sz="3500" b="1" dirty="0">
              <a:solidFill>
                <a:srgbClr val="0000FF"/>
              </a:solidFill>
              <a:latin typeface="宋体" pitchFamily="2" charset="-122"/>
              <a:ea typeface="宋体" pitchFamily="2" charset="-122"/>
            </a:endParaRPr>
          </a:p>
        </p:txBody>
      </p:sp>
      <p:pic>
        <p:nvPicPr>
          <p:cNvPr id="7170" name="Picture 2" descr="http://img.mp.itc.cn/upload/20170901/21f0990a0ab04f9e9800895f217c371f_th.jpg"/>
          <p:cNvPicPr>
            <a:picLocks noChangeAspect="1" noChangeArrowheads="1"/>
          </p:cNvPicPr>
          <p:nvPr/>
        </p:nvPicPr>
        <p:blipFill>
          <a:blip r:embed="rId2"/>
          <a:srcRect/>
          <a:stretch>
            <a:fillRect/>
          </a:stretch>
        </p:blipFill>
        <p:spPr bwMode="auto">
          <a:xfrm>
            <a:off x="2500298" y="3786190"/>
            <a:ext cx="4000528" cy="2839084"/>
          </a:xfrm>
          <a:prstGeom prst="rect">
            <a:avLst/>
          </a:prstGeom>
          <a:noFill/>
        </p:spPr>
      </p:pic>
    </p:spTree>
  </p:cSld>
  <p:clrMapOvr>
    <a:masterClrMapping/>
  </p:clrMapOvr>
  <p:transition>
    <p:zoom/>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57224" y="1500174"/>
            <a:ext cx="7358114" cy="1323439"/>
          </a:xfrm>
          <a:prstGeom prst="rect">
            <a:avLst/>
          </a:prstGeom>
        </p:spPr>
        <p:txBody>
          <a:bodyPr wrap="square">
            <a:spAutoFit/>
          </a:bodyPr>
          <a:lstStyle/>
          <a:p>
            <a:pPr>
              <a:lnSpc>
                <a:spcPts val="3200"/>
              </a:lnSpc>
            </a:pPr>
            <a:r>
              <a:rPr lang="zh-CN" altLang="en-US" sz="2400" b="1" dirty="0" smtClean="0">
                <a:latin typeface="宋体" pitchFamily="2" charset="-122"/>
                <a:ea typeface="宋体" pitchFamily="2" charset="-122"/>
              </a:rPr>
              <a:t>    我国奉行防御性的国防政策，以极其负责任的态度积极参与联合国的军备控制与裁军活动，推动国际军控与裁军条约的谈判与达成。</a:t>
            </a:r>
            <a:endParaRPr lang="zh-CN" altLang="en-US" sz="2400" b="1" dirty="0">
              <a:latin typeface="宋体" pitchFamily="2" charset="-122"/>
              <a:ea typeface="宋体" pitchFamily="2" charset="-122"/>
            </a:endParaRPr>
          </a:p>
        </p:txBody>
      </p:sp>
      <p:sp>
        <p:nvSpPr>
          <p:cNvPr id="3" name="矩形 2"/>
          <p:cNvSpPr/>
          <p:nvPr/>
        </p:nvSpPr>
        <p:spPr>
          <a:xfrm>
            <a:off x="1000100" y="714356"/>
            <a:ext cx="3613154" cy="523220"/>
          </a:xfrm>
          <a:prstGeom prst="rect">
            <a:avLst/>
          </a:prstGeom>
        </p:spPr>
        <p:txBody>
          <a:bodyPr wrap="square">
            <a:spAutoFit/>
          </a:bodyPr>
          <a:lstStyle/>
          <a:p>
            <a:pPr lvl="0"/>
            <a:r>
              <a:rPr lang="zh-CN" altLang="en-US" sz="2800" b="1" dirty="0" smtClean="0">
                <a:solidFill>
                  <a:srgbClr val="0000FF"/>
                </a:solidFill>
                <a:latin typeface="宋体" pitchFamily="2" charset="-122"/>
                <a:ea typeface="宋体" pitchFamily="2" charset="-122"/>
              </a:rPr>
              <a:t>（</a:t>
            </a:r>
            <a:r>
              <a:rPr lang="en-US" altLang="zh-CN" sz="2800" b="1" dirty="0" smtClean="0">
                <a:solidFill>
                  <a:srgbClr val="0000FF"/>
                </a:solidFill>
                <a:latin typeface="宋体" pitchFamily="2" charset="-122"/>
                <a:ea typeface="宋体" pitchFamily="2" charset="-122"/>
              </a:rPr>
              <a:t>1</a:t>
            </a:r>
            <a:r>
              <a:rPr lang="zh-CN" altLang="en-US" sz="2800" b="1" dirty="0" smtClean="0">
                <a:solidFill>
                  <a:srgbClr val="0000FF"/>
                </a:solidFill>
                <a:latin typeface="宋体" pitchFamily="2" charset="-122"/>
                <a:ea typeface="宋体" pitchFamily="2" charset="-122"/>
              </a:rPr>
              <a:t>）不搞军备竞赛</a:t>
            </a:r>
          </a:p>
        </p:txBody>
      </p:sp>
      <p:pic>
        <p:nvPicPr>
          <p:cNvPr id="6146" name="Picture 2" descr="http://f1.diyitui.com/d8/70/58/ba/02/b3/75/94/4d/c5/4e/f5/f0/05/60/e5.jpg"/>
          <p:cNvPicPr>
            <a:picLocks noChangeAspect="1" noChangeArrowheads="1"/>
          </p:cNvPicPr>
          <p:nvPr/>
        </p:nvPicPr>
        <p:blipFill>
          <a:blip r:embed="rId2"/>
          <a:srcRect b="4046"/>
          <a:stretch>
            <a:fillRect/>
          </a:stretch>
        </p:blipFill>
        <p:spPr bwMode="auto">
          <a:xfrm>
            <a:off x="2143108" y="2857496"/>
            <a:ext cx="5238750" cy="3500462"/>
          </a:xfrm>
          <a:prstGeom prst="rect">
            <a:avLst/>
          </a:prstGeom>
          <a:noFill/>
        </p:spPr>
      </p:pic>
    </p:spTree>
  </p:cSld>
  <p:clrMapOvr>
    <a:masterClrMapping/>
  </p:clrMapOvr>
  <p:transition>
    <p:zoom/>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00100" y="1428736"/>
            <a:ext cx="7286676" cy="1323439"/>
          </a:xfrm>
          <a:prstGeom prst="rect">
            <a:avLst/>
          </a:prstGeom>
        </p:spPr>
        <p:txBody>
          <a:bodyPr wrap="square">
            <a:spAutoFit/>
          </a:bodyPr>
          <a:lstStyle/>
          <a:p>
            <a:pPr>
              <a:lnSpc>
                <a:spcPts val="3200"/>
              </a:lnSpc>
            </a:pPr>
            <a:r>
              <a:rPr lang="zh-CN" altLang="en-US" sz="2400" b="1" dirty="0" smtClean="0">
                <a:latin typeface="宋体" pitchFamily="2" charset="-122"/>
                <a:ea typeface="宋体" pitchFamily="2" charset="-122"/>
              </a:rPr>
              <a:t>    中国本着对国际环境与资源保护负责的态度，积极参加了许多重要的国际环境公约和协议的谈判和缔结，在国际环境保护领域发挥了建设性的作用。</a:t>
            </a:r>
            <a:endParaRPr lang="zh-CN" altLang="en-US" sz="2400" b="1" dirty="0">
              <a:latin typeface="宋体" pitchFamily="2" charset="-122"/>
              <a:ea typeface="宋体" pitchFamily="2" charset="-122"/>
            </a:endParaRPr>
          </a:p>
        </p:txBody>
      </p:sp>
      <p:sp>
        <p:nvSpPr>
          <p:cNvPr id="3" name="矩形 2"/>
          <p:cNvSpPr/>
          <p:nvPr/>
        </p:nvSpPr>
        <p:spPr>
          <a:xfrm>
            <a:off x="785786" y="642918"/>
            <a:ext cx="4857784" cy="523220"/>
          </a:xfrm>
          <a:prstGeom prst="rect">
            <a:avLst/>
          </a:prstGeom>
        </p:spPr>
        <p:txBody>
          <a:bodyPr wrap="square">
            <a:spAutoFit/>
          </a:bodyPr>
          <a:lstStyle/>
          <a:p>
            <a:pPr lvl="0"/>
            <a:r>
              <a:rPr lang="zh-CN" altLang="en-US" sz="2800" b="1" dirty="0" smtClean="0">
                <a:solidFill>
                  <a:srgbClr val="0000FF"/>
                </a:solidFill>
                <a:latin typeface="宋体" pitchFamily="2" charset="-122"/>
                <a:ea typeface="宋体" pitchFamily="2" charset="-122"/>
              </a:rPr>
              <a:t>（</a:t>
            </a:r>
            <a:r>
              <a:rPr lang="en-US" altLang="zh-CN" sz="2800" b="1" dirty="0" smtClean="0">
                <a:solidFill>
                  <a:srgbClr val="0000FF"/>
                </a:solidFill>
                <a:latin typeface="宋体" pitchFamily="2" charset="-122"/>
                <a:ea typeface="宋体" pitchFamily="2" charset="-122"/>
              </a:rPr>
              <a:t>2</a:t>
            </a:r>
            <a:r>
              <a:rPr lang="zh-CN" altLang="en-US" sz="2800" b="1" dirty="0" smtClean="0">
                <a:solidFill>
                  <a:srgbClr val="0000FF"/>
                </a:solidFill>
                <a:latin typeface="宋体" pitchFamily="2" charset="-122"/>
                <a:ea typeface="宋体" pitchFamily="2" charset="-122"/>
              </a:rPr>
              <a:t>）共同呵护地球家园</a:t>
            </a:r>
          </a:p>
        </p:txBody>
      </p:sp>
      <p:sp>
        <p:nvSpPr>
          <p:cNvPr id="5122" name="AutoShape 2" descr="http://img0.imgtn.bdimg.com/it/u=2939558946,2435718712&amp;fm=26&amp;gp=0.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zh-CN" altLang="en-US"/>
          </a:p>
        </p:txBody>
      </p:sp>
      <p:sp>
        <p:nvSpPr>
          <p:cNvPr id="5124" name="AutoShape 4" descr="http://img0.imgtn.bdimg.com/it/u=2939558946,2435718712&amp;fm=26&amp;gp=0.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zh-CN" altLang="en-US"/>
          </a:p>
        </p:txBody>
      </p:sp>
      <p:pic>
        <p:nvPicPr>
          <p:cNvPr id="5126" name="Picture 6" descr="保护地球 家园只有一个 人人有责 黑色"/>
          <p:cNvPicPr>
            <a:picLocks noChangeAspect="1" noChangeArrowheads="1"/>
          </p:cNvPicPr>
          <p:nvPr/>
        </p:nvPicPr>
        <p:blipFill>
          <a:blip r:embed="rId2"/>
          <a:srcRect/>
          <a:stretch>
            <a:fillRect/>
          </a:stretch>
        </p:blipFill>
        <p:spPr bwMode="auto">
          <a:xfrm>
            <a:off x="1357290" y="2857496"/>
            <a:ext cx="6429388" cy="3792335"/>
          </a:xfrm>
          <a:prstGeom prst="rect">
            <a:avLst/>
          </a:prstGeom>
          <a:noFill/>
        </p:spPr>
      </p:pic>
    </p:spTree>
  </p:cSld>
  <p:clrMapOvr>
    <a:masterClrMapping/>
  </p:clrMapOvr>
  <p:transition>
    <p:zoom/>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descr="http://g1.hexun.com/2017-03-01/188328809.jpg"/>
          <p:cNvPicPr>
            <a:picLocks noChangeAspect="1" noChangeArrowheads="1"/>
          </p:cNvPicPr>
          <p:nvPr/>
        </p:nvPicPr>
        <p:blipFill>
          <a:blip r:embed="rId2"/>
          <a:srcRect/>
          <a:stretch>
            <a:fillRect/>
          </a:stretch>
        </p:blipFill>
        <p:spPr bwMode="auto">
          <a:xfrm>
            <a:off x="928662" y="1214422"/>
            <a:ext cx="7143800" cy="4188699"/>
          </a:xfrm>
          <a:prstGeom prst="rect">
            <a:avLst/>
          </a:prstGeom>
          <a:noFill/>
        </p:spPr>
      </p:pic>
      <p:sp>
        <p:nvSpPr>
          <p:cNvPr id="4" name="矩形 3"/>
          <p:cNvSpPr/>
          <p:nvPr/>
        </p:nvSpPr>
        <p:spPr>
          <a:xfrm>
            <a:off x="714348" y="5572140"/>
            <a:ext cx="7643866" cy="461665"/>
          </a:xfrm>
          <a:prstGeom prst="rect">
            <a:avLst/>
          </a:prstGeom>
        </p:spPr>
        <p:txBody>
          <a:bodyPr wrap="square">
            <a:spAutoFit/>
          </a:bodyPr>
          <a:lstStyle/>
          <a:p>
            <a:r>
              <a:rPr lang="zh-CN" altLang="en-US" sz="2400" b="1" dirty="0" smtClean="0"/>
              <a:t>联合国安理会未通过有关叙利亚化学武器问题决议草案</a:t>
            </a:r>
            <a:endParaRPr lang="zh-CN" altLang="en-US" sz="2400" b="1" dirty="0"/>
          </a:p>
        </p:txBody>
      </p:sp>
      <p:sp>
        <p:nvSpPr>
          <p:cNvPr id="5" name="矩形 4"/>
          <p:cNvSpPr/>
          <p:nvPr/>
        </p:nvSpPr>
        <p:spPr>
          <a:xfrm>
            <a:off x="785786" y="428604"/>
            <a:ext cx="5121915" cy="630942"/>
          </a:xfrm>
          <a:prstGeom prst="rect">
            <a:avLst/>
          </a:prstGeom>
        </p:spPr>
        <p:txBody>
          <a:bodyPr wrap="none">
            <a:spAutoFit/>
          </a:bodyPr>
          <a:lstStyle/>
          <a:p>
            <a:r>
              <a:rPr lang="zh-CN" altLang="en-US" sz="3500" b="1" dirty="0" smtClean="0">
                <a:solidFill>
                  <a:srgbClr val="FF0000"/>
                </a:solidFill>
              </a:rPr>
              <a:t>一、在国际社会秉持公道</a:t>
            </a:r>
            <a:endParaRPr lang="zh-CN" altLang="en-US" sz="3500" b="1" dirty="0">
              <a:solidFill>
                <a:srgbClr val="FF0000"/>
              </a:solidFill>
            </a:endParaRPr>
          </a:p>
        </p:txBody>
      </p:sp>
    </p:spTree>
  </p:cSld>
  <p:clrMapOvr>
    <a:masterClrMapping/>
  </p:clrMapOvr>
  <p:transition>
    <p:zoom/>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14348" y="1428736"/>
            <a:ext cx="3714776" cy="5016758"/>
          </a:xfrm>
          <a:prstGeom prst="rect">
            <a:avLst/>
          </a:prstGeom>
        </p:spPr>
        <p:txBody>
          <a:bodyPr wrap="square">
            <a:spAutoFit/>
          </a:bodyPr>
          <a:lstStyle/>
          <a:p>
            <a:pPr>
              <a:lnSpc>
                <a:spcPts val="3200"/>
              </a:lnSpc>
            </a:pPr>
            <a:r>
              <a:rPr lang="zh-CN" altLang="en-US" sz="2400" b="1" dirty="0" smtClean="0">
                <a:latin typeface="宋体" pitchFamily="2" charset="-122"/>
                <a:ea typeface="宋体" pitchFamily="2" charset="-122"/>
              </a:rPr>
              <a:t>    中国作为世界人权委员会的成员国，多次派代表参加国际人权文书的起草工作，与发展中国家一道在联合国人权领域做出了许多重要贡献，在维护、发展和丰富人权理论方面多有建树。中国对自己已加入的人权公约，一贯遵循“条约必须信守”的国际法原则，予以切实、认真的履行。</a:t>
            </a:r>
            <a:endParaRPr lang="zh-CN" altLang="en-US" sz="2400" b="1" dirty="0">
              <a:latin typeface="宋体" pitchFamily="2" charset="-122"/>
              <a:ea typeface="宋体" pitchFamily="2" charset="-122"/>
            </a:endParaRPr>
          </a:p>
        </p:txBody>
      </p:sp>
      <p:sp>
        <p:nvSpPr>
          <p:cNvPr id="3" name="矩形 2"/>
          <p:cNvSpPr/>
          <p:nvPr/>
        </p:nvSpPr>
        <p:spPr>
          <a:xfrm>
            <a:off x="857224" y="620783"/>
            <a:ext cx="4643470" cy="523220"/>
          </a:xfrm>
          <a:prstGeom prst="rect">
            <a:avLst/>
          </a:prstGeom>
        </p:spPr>
        <p:txBody>
          <a:bodyPr wrap="square">
            <a:spAutoFit/>
          </a:bodyPr>
          <a:lstStyle/>
          <a:p>
            <a:r>
              <a:rPr lang="zh-CN" altLang="en-US" sz="2800" b="1" dirty="0" smtClean="0">
                <a:solidFill>
                  <a:srgbClr val="0000FF"/>
                </a:solidFill>
                <a:latin typeface="宋体" pitchFamily="2" charset="-122"/>
                <a:ea typeface="宋体" pitchFamily="2" charset="-122"/>
              </a:rPr>
              <a:t>（</a:t>
            </a:r>
            <a:r>
              <a:rPr lang="en-US" altLang="zh-CN" sz="2800" b="1" dirty="0" smtClean="0">
                <a:solidFill>
                  <a:srgbClr val="0000FF"/>
                </a:solidFill>
                <a:latin typeface="宋体" pitchFamily="2" charset="-122"/>
                <a:ea typeface="宋体" pitchFamily="2" charset="-122"/>
              </a:rPr>
              <a:t>3</a:t>
            </a:r>
            <a:r>
              <a:rPr lang="zh-CN" altLang="en-US" sz="2800" b="1" dirty="0" smtClean="0">
                <a:solidFill>
                  <a:srgbClr val="0000FF"/>
                </a:solidFill>
                <a:latin typeface="宋体" pitchFamily="2" charset="-122"/>
                <a:ea typeface="宋体" pitchFamily="2" charset="-122"/>
              </a:rPr>
              <a:t>）促进人权事业的发展</a:t>
            </a:r>
            <a:endParaRPr lang="zh-CN" altLang="en-US" sz="2800" dirty="0">
              <a:solidFill>
                <a:srgbClr val="0000FF"/>
              </a:solidFill>
              <a:latin typeface="宋体" pitchFamily="2" charset="-122"/>
              <a:ea typeface="宋体" pitchFamily="2" charset="-122"/>
            </a:endParaRPr>
          </a:p>
        </p:txBody>
      </p:sp>
      <p:pic>
        <p:nvPicPr>
          <p:cNvPr id="4098" name="Picture 2" descr="http://n.sinaimg.cn/front/280/w600h480/20180324/i3J1-fysnevm4957973.jpg"/>
          <p:cNvPicPr>
            <a:picLocks noChangeAspect="1" noChangeArrowheads="1"/>
          </p:cNvPicPr>
          <p:nvPr/>
        </p:nvPicPr>
        <p:blipFill>
          <a:blip r:embed="rId2"/>
          <a:srcRect t="6522" b="10869"/>
          <a:stretch>
            <a:fillRect/>
          </a:stretch>
        </p:blipFill>
        <p:spPr bwMode="auto">
          <a:xfrm>
            <a:off x="4572000" y="3784302"/>
            <a:ext cx="3786214" cy="2502218"/>
          </a:xfrm>
          <a:prstGeom prst="rect">
            <a:avLst/>
          </a:prstGeom>
          <a:noFill/>
        </p:spPr>
      </p:pic>
      <p:sp>
        <p:nvSpPr>
          <p:cNvPr id="4100" name="AutoShape 4" descr="http://pic.92to.com/201709/13/110748763_12_20170912112356530.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zh-CN" altLang="en-US"/>
          </a:p>
        </p:txBody>
      </p:sp>
      <p:sp>
        <p:nvSpPr>
          <p:cNvPr id="4102" name="AutoShape 6" descr="http://pic.92to.com/201709/13/110748763_12_20170912112356530.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zh-CN" altLang="en-US"/>
          </a:p>
        </p:txBody>
      </p:sp>
      <p:sp>
        <p:nvSpPr>
          <p:cNvPr id="4104" name="AutoShape 8" descr="https://pic.92to.com/201709/13/110748763_12_20170912112356530.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zh-CN" altLang="en-US"/>
          </a:p>
        </p:txBody>
      </p:sp>
      <p:pic>
        <p:nvPicPr>
          <p:cNvPr id="4108" name="Picture 12" descr="http://www.xinhuanet.com/comments/titlepic/112008/1120089767_1481338009210_title0h.jpg"/>
          <p:cNvPicPr>
            <a:picLocks noChangeAspect="1" noChangeArrowheads="1"/>
          </p:cNvPicPr>
          <p:nvPr/>
        </p:nvPicPr>
        <p:blipFill>
          <a:blip r:embed="rId3"/>
          <a:srcRect/>
          <a:stretch>
            <a:fillRect/>
          </a:stretch>
        </p:blipFill>
        <p:spPr bwMode="auto">
          <a:xfrm>
            <a:off x="4643438" y="1547813"/>
            <a:ext cx="3714776" cy="2095501"/>
          </a:xfrm>
          <a:prstGeom prst="rect">
            <a:avLst/>
          </a:prstGeom>
          <a:noFill/>
        </p:spPr>
      </p:pic>
    </p:spTree>
  </p:cSld>
  <p:clrMapOvr>
    <a:masterClrMapping/>
  </p:clrMapOvr>
  <p:transition>
    <p:zoom/>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785918" y="928670"/>
            <a:ext cx="5234125" cy="523220"/>
          </a:xfrm>
          <a:prstGeom prst="rect">
            <a:avLst/>
          </a:prstGeom>
        </p:spPr>
        <p:txBody>
          <a:bodyPr wrap="none">
            <a:spAutoFit/>
          </a:bodyPr>
          <a:lstStyle/>
          <a:p>
            <a:r>
              <a:rPr lang="zh-CN" altLang="en-US" sz="2800" b="1" dirty="0" smtClean="0">
                <a:solidFill>
                  <a:srgbClr val="0000FF"/>
                </a:solidFill>
                <a:latin typeface="宋体" pitchFamily="2" charset="-122"/>
                <a:ea typeface="宋体" pitchFamily="2" charset="-122"/>
              </a:rPr>
              <a:t>中国在国际上的行动说明什么？</a:t>
            </a:r>
            <a:endParaRPr lang="zh-CN" altLang="en-US" sz="2800" dirty="0">
              <a:solidFill>
                <a:srgbClr val="0000FF"/>
              </a:solidFill>
              <a:latin typeface="宋体" pitchFamily="2" charset="-122"/>
              <a:ea typeface="宋体" pitchFamily="2" charset="-122"/>
            </a:endParaRPr>
          </a:p>
        </p:txBody>
      </p:sp>
      <p:sp>
        <p:nvSpPr>
          <p:cNvPr id="3" name="矩形 2"/>
          <p:cNvSpPr/>
          <p:nvPr/>
        </p:nvSpPr>
        <p:spPr>
          <a:xfrm>
            <a:off x="857224" y="2285992"/>
            <a:ext cx="7429552" cy="3785652"/>
          </a:xfrm>
          <a:prstGeom prst="rect">
            <a:avLst/>
          </a:prstGeom>
        </p:spPr>
        <p:txBody>
          <a:bodyPr wrap="square">
            <a:spAutoFit/>
          </a:bodyPr>
          <a:lstStyle/>
          <a:p>
            <a:pPr>
              <a:lnSpc>
                <a:spcPts val="3200"/>
              </a:lnSpc>
            </a:pPr>
            <a:r>
              <a:rPr lang="en-US" altLang="zh-CN" sz="2400" b="1" dirty="0" smtClean="0">
                <a:latin typeface="宋体" pitchFamily="2" charset="-122"/>
                <a:ea typeface="宋体" pitchFamily="2" charset="-122"/>
              </a:rPr>
              <a:t>    1</a:t>
            </a:r>
            <a:r>
              <a:rPr lang="zh-CN" altLang="en-US" sz="2400" b="1" dirty="0" smtClean="0">
                <a:latin typeface="宋体" pitchFamily="2" charset="-122"/>
                <a:ea typeface="宋体" pitchFamily="2" charset="-122"/>
              </a:rPr>
              <a:t>、中国在国际舞台上的的声音越来越响亮，国际社会越来越重视中国发出的声音，越来越多的中国声音得到国际社会的理解、响应和支持。</a:t>
            </a:r>
            <a:endParaRPr lang="en-US" altLang="zh-CN" sz="2400" b="1" dirty="0" smtClean="0">
              <a:latin typeface="宋体" pitchFamily="2" charset="-122"/>
              <a:ea typeface="宋体" pitchFamily="2" charset="-122"/>
            </a:endParaRPr>
          </a:p>
          <a:p>
            <a:pPr>
              <a:lnSpc>
                <a:spcPts val="3200"/>
              </a:lnSpc>
            </a:pPr>
            <a:r>
              <a:rPr lang="en-US" altLang="zh-CN" sz="2400" b="1" dirty="0" smtClean="0">
                <a:latin typeface="宋体" pitchFamily="2" charset="-122"/>
                <a:ea typeface="宋体" pitchFamily="2" charset="-122"/>
              </a:rPr>
              <a:t>    2</a:t>
            </a:r>
            <a:r>
              <a:rPr lang="zh-CN" altLang="en-US" sz="2400" b="1" dirty="0" smtClean="0">
                <a:latin typeface="宋体" pitchFamily="2" charset="-122"/>
                <a:ea typeface="宋体" pitchFamily="2" charset="-122"/>
              </a:rPr>
              <a:t>、展现了中国是一个讲原则、负责任、守承诺、爱和平的大国。</a:t>
            </a:r>
            <a:endParaRPr lang="en-US" altLang="zh-CN" sz="2400" b="1" dirty="0" smtClean="0">
              <a:latin typeface="宋体" pitchFamily="2" charset="-122"/>
              <a:ea typeface="宋体" pitchFamily="2" charset="-122"/>
            </a:endParaRPr>
          </a:p>
          <a:p>
            <a:pPr>
              <a:lnSpc>
                <a:spcPts val="3200"/>
              </a:lnSpc>
            </a:pPr>
            <a:r>
              <a:rPr lang="en-US" altLang="zh-CN" sz="2400" b="1" dirty="0" smtClean="0">
                <a:latin typeface="宋体" pitchFamily="2" charset="-122"/>
                <a:ea typeface="宋体" pitchFamily="2" charset="-122"/>
              </a:rPr>
              <a:t>    3</a:t>
            </a:r>
            <a:r>
              <a:rPr lang="zh-CN" altLang="en-US" sz="2400" b="1" dirty="0" smtClean="0">
                <a:latin typeface="宋体" pitchFamily="2" charset="-122"/>
                <a:ea typeface="宋体" pitchFamily="2" charset="-122"/>
              </a:rPr>
              <a:t>、中国是维护世界和平，促进世界共同发展的中间力量。</a:t>
            </a:r>
            <a:endParaRPr lang="en-US" altLang="zh-CN" sz="2400" b="1" dirty="0" smtClean="0">
              <a:latin typeface="宋体" pitchFamily="2" charset="-122"/>
              <a:ea typeface="宋体" pitchFamily="2" charset="-122"/>
            </a:endParaRPr>
          </a:p>
          <a:p>
            <a:pPr>
              <a:lnSpc>
                <a:spcPts val="3200"/>
              </a:lnSpc>
            </a:pPr>
            <a:r>
              <a:rPr lang="en-US" altLang="zh-CN" sz="2400" b="1" dirty="0" smtClean="0">
                <a:latin typeface="宋体" pitchFamily="2" charset="-122"/>
                <a:ea typeface="宋体" pitchFamily="2" charset="-122"/>
              </a:rPr>
              <a:t>    4</a:t>
            </a:r>
            <a:r>
              <a:rPr lang="zh-CN" altLang="en-US" sz="2400" b="1" dirty="0" smtClean="0">
                <a:latin typeface="宋体" pitchFamily="2" charset="-122"/>
                <a:ea typeface="宋体" pitchFamily="2" charset="-122"/>
              </a:rPr>
              <a:t>、世界的发展离不开中国，中国的发展也离不开世界。</a:t>
            </a:r>
            <a:endParaRPr lang="zh-CN" altLang="en-US" sz="2400" dirty="0">
              <a:latin typeface="宋体" pitchFamily="2" charset="-122"/>
              <a:ea typeface="宋体" pitchFamily="2" charset="-122"/>
            </a:endParaRPr>
          </a:p>
        </p:txBody>
      </p:sp>
      <p:pic>
        <p:nvPicPr>
          <p:cNvPr id="5" name="Picture 5" descr="图片6"/>
          <p:cNvPicPr>
            <a:picLocks noChangeAspect="1" noChangeArrowheads="1"/>
          </p:cNvPicPr>
          <p:nvPr/>
        </p:nvPicPr>
        <p:blipFill>
          <a:blip r:embed="rId2"/>
          <a:srcRect/>
          <a:stretch>
            <a:fillRect/>
          </a:stretch>
        </p:blipFill>
        <p:spPr bwMode="auto">
          <a:xfrm>
            <a:off x="500063" y="500042"/>
            <a:ext cx="1314450" cy="1314450"/>
          </a:xfrm>
          <a:prstGeom prst="rect">
            <a:avLst/>
          </a:prstGeom>
          <a:noFill/>
          <a:ln w="9525">
            <a:noFill/>
            <a:miter lim="800000"/>
            <a:headEnd/>
            <a:tailEnd/>
          </a:ln>
        </p:spPr>
      </p:pic>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strVal val="#ppt_w*0.70"/>
                                          </p:val>
                                        </p:tav>
                                        <p:tav tm="100000">
                                          <p:val>
                                            <p:strVal val="#ppt_w"/>
                                          </p:val>
                                        </p:tav>
                                      </p:tavLst>
                                    </p:anim>
                                    <p:anim calcmode="lin" valueType="num">
                                      <p:cBhvr>
                                        <p:cTn id="8" dur="1000" fill="hold"/>
                                        <p:tgtEl>
                                          <p:spTgt spid="3"/>
                                        </p:tgtEl>
                                        <p:attrNameLst>
                                          <p:attrName>ppt_h</p:attrName>
                                        </p:attrNameLst>
                                      </p:cBhvr>
                                      <p:tavLst>
                                        <p:tav tm="0">
                                          <p:val>
                                            <p:strVal val="#ppt_h"/>
                                          </p:val>
                                        </p:tav>
                                        <p:tav tm="100000">
                                          <p:val>
                                            <p:strVal val="#ppt_h"/>
                                          </p:val>
                                        </p:tav>
                                      </p:tavLst>
                                    </p:anim>
                                    <p:animEffect transition="in" filter="fade">
                                      <p:cBhvr>
                                        <p:cTn id="9"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6418" name="AutoShape 2"/>
          <p:cNvSpPr>
            <a:spLocks/>
          </p:cNvSpPr>
          <p:nvPr/>
        </p:nvSpPr>
        <p:spPr bwMode="auto">
          <a:xfrm>
            <a:off x="1714480" y="1714488"/>
            <a:ext cx="214314" cy="4071966"/>
          </a:xfrm>
          <a:prstGeom prst="leftBrace">
            <a:avLst>
              <a:gd name="adj1" fmla="val 101471"/>
              <a:gd name="adj2" fmla="val 50648"/>
            </a:avLst>
          </a:prstGeom>
          <a:noFill/>
          <a:ln w="28575">
            <a:solidFill>
              <a:schemeClr val="tx1"/>
            </a:solidFill>
            <a:round/>
            <a:headEnd/>
            <a:tailEnd/>
          </a:ln>
        </p:spPr>
        <p:txBody>
          <a:bodyPr/>
          <a:lstStyle/>
          <a:p>
            <a:endParaRPr lang="zh-CN" altLang="zh-CN">
              <a:latin typeface="Tahoma" pitchFamily="34" charset="0"/>
            </a:endParaRPr>
          </a:p>
        </p:txBody>
      </p:sp>
      <p:sp>
        <p:nvSpPr>
          <p:cNvPr id="316419" name="AutoShape 3"/>
          <p:cNvSpPr>
            <a:spLocks/>
          </p:cNvSpPr>
          <p:nvPr/>
        </p:nvSpPr>
        <p:spPr bwMode="auto">
          <a:xfrm>
            <a:off x="3357554" y="3643314"/>
            <a:ext cx="142876" cy="1200147"/>
          </a:xfrm>
          <a:prstGeom prst="leftBrace">
            <a:avLst>
              <a:gd name="adj1" fmla="val 65625"/>
              <a:gd name="adj2" fmla="val 50000"/>
            </a:avLst>
          </a:prstGeom>
          <a:noFill/>
          <a:ln w="28575">
            <a:solidFill>
              <a:schemeClr val="tx1"/>
            </a:solidFill>
            <a:round/>
            <a:headEnd/>
            <a:tailEnd/>
          </a:ln>
        </p:spPr>
        <p:txBody>
          <a:bodyPr/>
          <a:lstStyle/>
          <a:p>
            <a:endParaRPr lang="zh-CN" altLang="en-US"/>
          </a:p>
        </p:txBody>
      </p:sp>
      <p:sp>
        <p:nvSpPr>
          <p:cNvPr id="316420" name="Rectangle 4"/>
          <p:cNvSpPr>
            <a:spLocks noChangeArrowheads="1"/>
          </p:cNvSpPr>
          <p:nvPr/>
        </p:nvSpPr>
        <p:spPr bwMode="auto">
          <a:xfrm>
            <a:off x="3357554" y="2143116"/>
            <a:ext cx="5143536" cy="1197957"/>
          </a:xfrm>
          <a:prstGeom prst="rect">
            <a:avLst/>
          </a:prstGeom>
          <a:noFill/>
          <a:ln w="9525">
            <a:noFill/>
            <a:miter lim="800000"/>
            <a:headEnd/>
            <a:tailEnd/>
          </a:ln>
          <a:effectLst/>
        </p:spPr>
        <p:txBody>
          <a:bodyPr wrap="square" anchor="ctr">
            <a:spAutoFit/>
          </a:bodyPr>
          <a:lstStyle/>
          <a:p>
            <a:pPr>
              <a:lnSpc>
                <a:spcPts val="3000"/>
              </a:lnSpc>
            </a:pPr>
            <a:r>
              <a:rPr lang="zh-CN" altLang="en-US" sz="2200" b="1" dirty="0">
                <a:solidFill>
                  <a:srgbClr val="0000FF"/>
                </a:solidFill>
                <a:latin typeface="宋体" pitchFamily="2" charset="-122"/>
                <a:ea typeface="宋体" pitchFamily="2" charset="-122"/>
                <a:cs typeface="Times New Roman" pitchFamily="18" charset="0"/>
              </a:rPr>
              <a:t>反对各种形式的</a:t>
            </a:r>
            <a:r>
              <a:rPr lang="zh-CN" altLang="en-US" sz="2200" b="1" dirty="0" smtClean="0">
                <a:solidFill>
                  <a:srgbClr val="0000FF"/>
                </a:solidFill>
                <a:latin typeface="宋体" pitchFamily="2" charset="-122"/>
                <a:ea typeface="宋体" pitchFamily="2" charset="-122"/>
                <a:cs typeface="Times New Roman" pitchFamily="18" charset="0"/>
              </a:rPr>
              <a:t>霸权主义、强权政治</a:t>
            </a:r>
            <a:endParaRPr lang="en-US" altLang="zh-CN" sz="2200" b="1" dirty="0" smtClean="0">
              <a:solidFill>
                <a:srgbClr val="0000FF"/>
              </a:solidFill>
              <a:latin typeface="宋体" pitchFamily="2" charset="-122"/>
              <a:ea typeface="宋体" pitchFamily="2" charset="-122"/>
              <a:cs typeface="Times New Roman" pitchFamily="18" charset="0"/>
            </a:endParaRPr>
          </a:p>
          <a:p>
            <a:pPr>
              <a:lnSpc>
                <a:spcPts val="3000"/>
              </a:lnSpc>
            </a:pPr>
            <a:r>
              <a:rPr lang="zh-CN" altLang="en-US" sz="2200" b="1" dirty="0" smtClean="0">
                <a:solidFill>
                  <a:srgbClr val="0000FF"/>
                </a:solidFill>
                <a:latin typeface="宋体" pitchFamily="2" charset="-122"/>
                <a:ea typeface="宋体" pitchFamily="2" charset="-122"/>
              </a:rPr>
              <a:t>加大参与国际反恐怖主义合作的力度</a:t>
            </a:r>
            <a:endParaRPr lang="en-US" altLang="zh-CN" sz="2200" b="1" dirty="0" smtClean="0">
              <a:solidFill>
                <a:srgbClr val="0000FF"/>
              </a:solidFill>
              <a:latin typeface="宋体" pitchFamily="2" charset="-122"/>
              <a:ea typeface="宋体" pitchFamily="2" charset="-122"/>
            </a:endParaRPr>
          </a:p>
          <a:p>
            <a:pPr>
              <a:lnSpc>
                <a:spcPts val="3000"/>
              </a:lnSpc>
            </a:pPr>
            <a:r>
              <a:rPr lang="zh-CN" altLang="en-US" sz="2200" b="1" dirty="0" smtClean="0">
                <a:solidFill>
                  <a:srgbClr val="0000FF"/>
                </a:solidFill>
                <a:latin typeface="宋体" pitchFamily="2" charset="-122"/>
                <a:ea typeface="宋体" pitchFamily="2" charset="-122"/>
                <a:cs typeface="Times New Roman" pitchFamily="18" charset="0"/>
              </a:rPr>
              <a:t>支持联合国的维和行动</a:t>
            </a:r>
            <a:endParaRPr lang="en-US" altLang="zh-CN" sz="2200" b="1" dirty="0">
              <a:solidFill>
                <a:srgbClr val="0000FF"/>
              </a:solidFill>
              <a:latin typeface="宋体" pitchFamily="2" charset="-122"/>
              <a:ea typeface="宋体" pitchFamily="2" charset="-122"/>
              <a:cs typeface="Times New Roman" pitchFamily="18" charset="0"/>
            </a:endParaRPr>
          </a:p>
        </p:txBody>
      </p:sp>
      <p:sp>
        <p:nvSpPr>
          <p:cNvPr id="316422" name="Text Box 6"/>
          <p:cNvSpPr txBox="1">
            <a:spLocks noChangeArrowheads="1"/>
          </p:cNvSpPr>
          <p:nvPr/>
        </p:nvSpPr>
        <p:spPr bwMode="auto">
          <a:xfrm>
            <a:off x="2071670" y="2285992"/>
            <a:ext cx="1231892" cy="830997"/>
          </a:xfrm>
          <a:prstGeom prst="rect">
            <a:avLst/>
          </a:prstGeom>
          <a:noFill/>
          <a:ln w="9525">
            <a:noFill/>
            <a:miter lim="800000"/>
            <a:headEnd/>
            <a:tailEnd/>
          </a:ln>
          <a:effectLst/>
        </p:spPr>
        <p:txBody>
          <a:bodyPr wrap="square">
            <a:spAutoFit/>
          </a:bodyPr>
          <a:lstStyle/>
          <a:p>
            <a:r>
              <a:rPr lang="zh-CN" altLang="en-US" sz="2400" b="1" dirty="0">
                <a:latin typeface="黑体" pitchFamily="49" charset="-122"/>
                <a:ea typeface="黑体" pitchFamily="49" charset="-122"/>
              </a:rPr>
              <a:t>维护世界和平</a:t>
            </a:r>
          </a:p>
        </p:txBody>
      </p:sp>
      <p:sp>
        <p:nvSpPr>
          <p:cNvPr id="316423" name="Text Box 7"/>
          <p:cNvSpPr txBox="1">
            <a:spLocks noChangeArrowheads="1"/>
          </p:cNvSpPr>
          <p:nvPr/>
        </p:nvSpPr>
        <p:spPr bwMode="auto">
          <a:xfrm>
            <a:off x="785786" y="2571744"/>
            <a:ext cx="928694" cy="2308324"/>
          </a:xfrm>
          <a:prstGeom prst="rect">
            <a:avLst/>
          </a:prstGeom>
          <a:noFill/>
          <a:ln w="9525">
            <a:noFill/>
            <a:miter lim="800000"/>
            <a:headEnd/>
            <a:tailEnd/>
          </a:ln>
          <a:effectLst/>
        </p:spPr>
        <p:txBody>
          <a:bodyPr wrap="square">
            <a:spAutoFit/>
          </a:bodyPr>
          <a:lstStyle/>
          <a:p>
            <a:r>
              <a:rPr lang="zh-CN" altLang="en-US" sz="2400" b="1" dirty="0">
                <a:solidFill>
                  <a:srgbClr val="FF0000"/>
                </a:solidFill>
                <a:ea typeface="黑体" pitchFamily="49" charset="-122"/>
              </a:rPr>
              <a:t>中国是一个负责任的国家</a:t>
            </a:r>
          </a:p>
        </p:txBody>
      </p:sp>
      <p:sp>
        <p:nvSpPr>
          <p:cNvPr id="316424" name="Text Box 8"/>
          <p:cNvSpPr txBox="1">
            <a:spLocks noChangeArrowheads="1"/>
          </p:cNvSpPr>
          <p:nvPr/>
        </p:nvSpPr>
        <p:spPr bwMode="auto">
          <a:xfrm>
            <a:off x="1928794" y="3786190"/>
            <a:ext cx="1449379" cy="830997"/>
          </a:xfrm>
          <a:prstGeom prst="rect">
            <a:avLst/>
          </a:prstGeom>
          <a:noFill/>
          <a:ln w="9525">
            <a:noFill/>
            <a:miter lim="800000"/>
            <a:headEnd/>
            <a:tailEnd/>
          </a:ln>
          <a:effectLst/>
        </p:spPr>
        <p:txBody>
          <a:bodyPr wrap="square">
            <a:spAutoFit/>
          </a:bodyPr>
          <a:lstStyle/>
          <a:p>
            <a:r>
              <a:rPr lang="zh-CN" altLang="en-US" sz="2400" b="1" dirty="0">
                <a:latin typeface="黑体" pitchFamily="49" charset="-122"/>
                <a:ea typeface="黑体" pitchFamily="49" charset="-122"/>
              </a:rPr>
              <a:t>推动世界经济发展</a:t>
            </a:r>
          </a:p>
        </p:txBody>
      </p:sp>
      <p:sp>
        <p:nvSpPr>
          <p:cNvPr id="316426" name="Text Box 10"/>
          <p:cNvSpPr txBox="1">
            <a:spLocks noChangeArrowheads="1"/>
          </p:cNvSpPr>
          <p:nvPr/>
        </p:nvSpPr>
        <p:spPr bwMode="auto">
          <a:xfrm>
            <a:off x="3500430" y="3429000"/>
            <a:ext cx="4857784" cy="1631216"/>
          </a:xfrm>
          <a:prstGeom prst="rect">
            <a:avLst/>
          </a:prstGeom>
          <a:noFill/>
          <a:ln w="9525">
            <a:noFill/>
            <a:miter lim="800000"/>
            <a:headEnd/>
            <a:tailEnd/>
          </a:ln>
          <a:effectLst/>
        </p:spPr>
        <p:txBody>
          <a:bodyPr wrap="square">
            <a:spAutoFit/>
          </a:bodyPr>
          <a:lstStyle/>
          <a:p>
            <a:pPr>
              <a:lnSpc>
                <a:spcPts val="3000"/>
              </a:lnSpc>
            </a:pPr>
            <a:r>
              <a:rPr lang="zh-CN" altLang="en-US" sz="2200" b="1" dirty="0" smtClean="0">
                <a:solidFill>
                  <a:srgbClr val="0000FF"/>
                </a:solidFill>
                <a:latin typeface="宋体" pitchFamily="2" charset="-122"/>
                <a:ea typeface="宋体" pitchFamily="2" charset="-122"/>
              </a:rPr>
              <a:t>中国是世界经济增长的重要贡献者</a:t>
            </a:r>
            <a:endParaRPr lang="en-US" altLang="zh-CN" sz="2200" b="1" dirty="0" smtClean="0">
              <a:solidFill>
                <a:srgbClr val="0000FF"/>
              </a:solidFill>
              <a:latin typeface="宋体" pitchFamily="2" charset="-122"/>
              <a:ea typeface="宋体" pitchFamily="2" charset="-122"/>
            </a:endParaRPr>
          </a:p>
          <a:p>
            <a:pPr>
              <a:lnSpc>
                <a:spcPts val="3000"/>
              </a:lnSpc>
            </a:pPr>
            <a:r>
              <a:rPr lang="zh-CN" altLang="en-US" sz="2200" b="1" dirty="0" smtClean="0">
                <a:solidFill>
                  <a:srgbClr val="0000FF"/>
                </a:solidFill>
                <a:latin typeface="宋体" pitchFamily="2" charset="-122"/>
                <a:ea typeface="宋体" pitchFamily="2" charset="-122"/>
              </a:rPr>
              <a:t>推动经济全球化</a:t>
            </a:r>
            <a:endParaRPr lang="en-US" altLang="zh-CN" sz="2200" b="1" dirty="0" smtClean="0">
              <a:solidFill>
                <a:srgbClr val="0000FF"/>
              </a:solidFill>
              <a:latin typeface="宋体" pitchFamily="2" charset="-122"/>
              <a:ea typeface="宋体" pitchFamily="2" charset="-122"/>
            </a:endParaRPr>
          </a:p>
          <a:p>
            <a:pPr>
              <a:lnSpc>
                <a:spcPts val="3000"/>
              </a:lnSpc>
            </a:pPr>
            <a:r>
              <a:rPr lang="zh-CN" altLang="en-US" sz="2200" b="1" dirty="0" smtClean="0">
                <a:solidFill>
                  <a:srgbClr val="0000FF"/>
                </a:solidFill>
                <a:latin typeface="宋体" pitchFamily="2" charset="-122"/>
                <a:ea typeface="宋体" pitchFamily="2" charset="-122"/>
              </a:rPr>
              <a:t>为世界经济发展作出必要牺牲</a:t>
            </a:r>
            <a:endParaRPr lang="en-US" altLang="zh-CN" sz="2200" b="1" dirty="0" smtClean="0">
              <a:solidFill>
                <a:srgbClr val="0000FF"/>
              </a:solidFill>
              <a:latin typeface="宋体" pitchFamily="2" charset="-122"/>
              <a:ea typeface="宋体" pitchFamily="2" charset="-122"/>
            </a:endParaRPr>
          </a:p>
          <a:p>
            <a:pPr>
              <a:lnSpc>
                <a:spcPts val="3000"/>
              </a:lnSpc>
            </a:pPr>
            <a:r>
              <a:rPr lang="zh-CN" altLang="en-US" sz="2200" b="1" dirty="0" smtClean="0">
                <a:solidFill>
                  <a:srgbClr val="0000FF"/>
                </a:solidFill>
                <a:latin typeface="宋体" pitchFamily="2" charset="-122"/>
                <a:ea typeface="宋体" pitchFamily="2" charset="-122"/>
              </a:rPr>
              <a:t>力所能及地帮助发展中国家</a:t>
            </a:r>
            <a:endParaRPr lang="zh-CN" altLang="en-US" sz="2200" b="1" dirty="0">
              <a:solidFill>
                <a:srgbClr val="0000FF"/>
              </a:solidFill>
              <a:latin typeface="宋体" pitchFamily="2" charset="-122"/>
              <a:ea typeface="宋体" pitchFamily="2" charset="-122"/>
            </a:endParaRPr>
          </a:p>
        </p:txBody>
      </p:sp>
      <p:sp>
        <p:nvSpPr>
          <p:cNvPr id="316429" name="WordArt 13"/>
          <p:cNvSpPr>
            <a:spLocks noChangeArrowheads="1" noChangeShapeType="1" noTextEdit="1"/>
          </p:cNvSpPr>
          <p:nvPr/>
        </p:nvSpPr>
        <p:spPr bwMode="auto">
          <a:xfrm>
            <a:off x="785786" y="571480"/>
            <a:ext cx="1857388" cy="428628"/>
          </a:xfrm>
          <a:prstGeom prst="rect">
            <a:avLst/>
          </a:prstGeom>
        </p:spPr>
        <p:txBody>
          <a:bodyPr wrap="none" fromWordArt="1">
            <a:prstTxWarp prst="textPlain">
              <a:avLst>
                <a:gd name="adj" fmla="val 50000"/>
              </a:avLst>
            </a:prstTxWarp>
          </a:bodyPr>
          <a:lstStyle/>
          <a:p>
            <a:pPr algn="ctr"/>
            <a:r>
              <a:rPr lang="zh-CN" altLang="en-US" sz="3600" kern="10" dirty="0" smtClean="0">
                <a:ln w="9525">
                  <a:solidFill>
                    <a:srgbClr val="000000"/>
                  </a:solidFill>
                  <a:round/>
                  <a:headEnd/>
                  <a:tailEnd/>
                </a:ln>
                <a:solidFill>
                  <a:srgbClr val="000000"/>
                </a:solidFill>
                <a:latin typeface="宋体"/>
                <a:ea typeface="宋体"/>
              </a:rPr>
              <a:t>课堂小结</a:t>
            </a:r>
            <a:endParaRPr lang="zh-CN" altLang="en-US" sz="3600" kern="10" dirty="0">
              <a:ln w="9525">
                <a:solidFill>
                  <a:srgbClr val="000000"/>
                </a:solidFill>
                <a:round/>
                <a:headEnd/>
                <a:tailEnd/>
              </a:ln>
              <a:solidFill>
                <a:srgbClr val="000000"/>
              </a:solidFill>
              <a:latin typeface="宋体"/>
              <a:ea typeface="宋体"/>
            </a:endParaRPr>
          </a:p>
        </p:txBody>
      </p:sp>
      <p:sp>
        <p:nvSpPr>
          <p:cNvPr id="316430" name="AutoShape 14"/>
          <p:cNvSpPr>
            <a:spLocks/>
          </p:cNvSpPr>
          <p:nvPr/>
        </p:nvSpPr>
        <p:spPr bwMode="auto">
          <a:xfrm>
            <a:off x="3214678" y="2285993"/>
            <a:ext cx="142876" cy="928694"/>
          </a:xfrm>
          <a:prstGeom prst="leftBrace">
            <a:avLst>
              <a:gd name="adj1" fmla="val 65625"/>
              <a:gd name="adj2" fmla="val 50000"/>
            </a:avLst>
          </a:prstGeom>
          <a:noFill/>
          <a:ln w="28575">
            <a:solidFill>
              <a:schemeClr val="tx1"/>
            </a:solidFill>
            <a:round/>
            <a:headEnd/>
            <a:tailEnd/>
          </a:ln>
        </p:spPr>
        <p:txBody>
          <a:bodyPr/>
          <a:lstStyle/>
          <a:p>
            <a:endParaRPr lang="zh-CN" altLang="en-US"/>
          </a:p>
        </p:txBody>
      </p:sp>
      <p:sp>
        <p:nvSpPr>
          <p:cNvPr id="316432" name="Text Box 16"/>
          <p:cNvSpPr txBox="1">
            <a:spLocks noChangeArrowheads="1"/>
          </p:cNvSpPr>
          <p:nvPr/>
        </p:nvSpPr>
        <p:spPr bwMode="auto">
          <a:xfrm>
            <a:off x="1928794" y="5214950"/>
            <a:ext cx="1446206" cy="830997"/>
          </a:xfrm>
          <a:prstGeom prst="rect">
            <a:avLst/>
          </a:prstGeom>
          <a:noFill/>
          <a:ln w="9525">
            <a:noFill/>
            <a:miter lim="800000"/>
            <a:headEnd/>
            <a:tailEnd/>
          </a:ln>
          <a:effectLst/>
        </p:spPr>
        <p:txBody>
          <a:bodyPr wrap="square">
            <a:spAutoFit/>
          </a:bodyPr>
          <a:lstStyle/>
          <a:p>
            <a:r>
              <a:rPr lang="zh-CN" altLang="en-US" sz="2400" b="1" dirty="0">
                <a:latin typeface="黑体" pitchFamily="49" charset="-122"/>
                <a:ea typeface="黑体" pitchFamily="49" charset="-122"/>
              </a:rPr>
              <a:t>对自己的行为负责</a:t>
            </a:r>
          </a:p>
        </p:txBody>
      </p:sp>
      <p:sp>
        <p:nvSpPr>
          <p:cNvPr id="316433" name="AutoShape 17"/>
          <p:cNvSpPr>
            <a:spLocks/>
          </p:cNvSpPr>
          <p:nvPr/>
        </p:nvSpPr>
        <p:spPr bwMode="auto">
          <a:xfrm>
            <a:off x="3357554" y="5218147"/>
            <a:ext cx="142876" cy="996935"/>
          </a:xfrm>
          <a:prstGeom prst="leftBrace">
            <a:avLst>
              <a:gd name="adj1" fmla="val 65625"/>
              <a:gd name="adj2" fmla="val 50000"/>
            </a:avLst>
          </a:prstGeom>
          <a:noFill/>
          <a:ln w="28575">
            <a:solidFill>
              <a:schemeClr val="tx1"/>
            </a:solidFill>
            <a:round/>
            <a:headEnd/>
            <a:tailEnd/>
          </a:ln>
        </p:spPr>
        <p:txBody>
          <a:bodyPr/>
          <a:lstStyle/>
          <a:p>
            <a:endParaRPr lang="zh-CN" altLang="en-US"/>
          </a:p>
        </p:txBody>
      </p:sp>
      <p:sp>
        <p:nvSpPr>
          <p:cNvPr id="316434" name="Text Box 18"/>
          <p:cNvSpPr txBox="1">
            <a:spLocks noChangeArrowheads="1"/>
          </p:cNvSpPr>
          <p:nvPr/>
        </p:nvSpPr>
        <p:spPr bwMode="auto">
          <a:xfrm>
            <a:off x="3500430" y="5088563"/>
            <a:ext cx="2738250" cy="1197957"/>
          </a:xfrm>
          <a:prstGeom prst="rect">
            <a:avLst/>
          </a:prstGeom>
          <a:noFill/>
          <a:ln w="9525">
            <a:noFill/>
            <a:miter lim="800000"/>
            <a:headEnd/>
            <a:tailEnd/>
          </a:ln>
          <a:effectLst/>
        </p:spPr>
        <p:txBody>
          <a:bodyPr wrap="none">
            <a:spAutoFit/>
          </a:bodyPr>
          <a:lstStyle/>
          <a:p>
            <a:pPr>
              <a:lnSpc>
                <a:spcPts val="3000"/>
              </a:lnSpc>
            </a:pPr>
            <a:r>
              <a:rPr lang="zh-CN" altLang="en-US" sz="2200" b="1" dirty="0">
                <a:solidFill>
                  <a:srgbClr val="0000FF"/>
                </a:solidFill>
                <a:latin typeface="宋体" pitchFamily="2" charset="-122"/>
                <a:ea typeface="宋体" pitchFamily="2" charset="-122"/>
              </a:rPr>
              <a:t>不搞军备</a:t>
            </a:r>
            <a:r>
              <a:rPr lang="zh-CN" altLang="en-US" sz="2200" b="1" dirty="0" smtClean="0">
                <a:solidFill>
                  <a:srgbClr val="0000FF"/>
                </a:solidFill>
                <a:latin typeface="宋体" pitchFamily="2" charset="-122"/>
                <a:ea typeface="宋体" pitchFamily="2" charset="-122"/>
              </a:rPr>
              <a:t>竞赛</a:t>
            </a:r>
            <a:endParaRPr lang="en-US" altLang="zh-CN" sz="2200" b="1" dirty="0" smtClean="0">
              <a:solidFill>
                <a:srgbClr val="0000FF"/>
              </a:solidFill>
              <a:latin typeface="宋体" pitchFamily="2" charset="-122"/>
              <a:ea typeface="宋体" pitchFamily="2" charset="-122"/>
            </a:endParaRPr>
          </a:p>
          <a:p>
            <a:pPr>
              <a:lnSpc>
                <a:spcPts val="3000"/>
              </a:lnSpc>
            </a:pPr>
            <a:r>
              <a:rPr lang="zh-CN" altLang="en-US" sz="2200" b="1" dirty="0" smtClean="0">
                <a:solidFill>
                  <a:srgbClr val="0000FF"/>
                </a:solidFill>
                <a:latin typeface="宋体" pitchFamily="2" charset="-122"/>
                <a:ea typeface="宋体" pitchFamily="2" charset="-122"/>
              </a:rPr>
              <a:t>共同呵护地球家园</a:t>
            </a:r>
            <a:endParaRPr lang="en-US" altLang="zh-CN" sz="2200" b="1" dirty="0" smtClean="0">
              <a:solidFill>
                <a:srgbClr val="0000FF"/>
              </a:solidFill>
              <a:latin typeface="宋体" pitchFamily="2" charset="-122"/>
              <a:ea typeface="宋体" pitchFamily="2" charset="-122"/>
            </a:endParaRPr>
          </a:p>
          <a:p>
            <a:pPr>
              <a:lnSpc>
                <a:spcPts val="3000"/>
              </a:lnSpc>
            </a:pPr>
            <a:r>
              <a:rPr lang="zh-CN" altLang="en-US" sz="2200" b="1" dirty="0" smtClean="0">
                <a:solidFill>
                  <a:srgbClr val="0000FF"/>
                </a:solidFill>
                <a:latin typeface="宋体" pitchFamily="2" charset="-122"/>
                <a:ea typeface="宋体" pitchFamily="2" charset="-122"/>
              </a:rPr>
              <a:t>促进人权事业的发展</a:t>
            </a:r>
            <a:endParaRPr lang="zh-CN" altLang="en-US" sz="2200" b="1" dirty="0">
              <a:solidFill>
                <a:srgbClr val="0000FF"/>
              </a:solidFill>
              <a:latin typeface="宋体" pitchFamily="2" charset="-122"/>
              <a:ea typeface="宋体" pitchFamily="2" charset="-122"/>
            </a:endParaRPr>
          </a:p>
        </p:txBody>
      </p:sp>
      <p:sp>
        <p:nvSpPr>
          <p:cNvPr id="21" name="矩形 20"/>
          <p:cNvSpPr/>
          <p:nvPr/>
        </p:nvSpPr>
        <p:spPr>
          <a:xfrm>
            <a:off x="1928794" y="1500174"/>
            <a:ext cx="2969083" cy="461665"/>
          </a:xfrm>
          <a:prstGeom prst="rect">
            <a:avLst/>
          </a:prstGeom>
        </p:spPr>
        <p:txBody>
          <a:bodyPr wrap="none">
            <a:spAutoFit/>
          </a:bodyPr>
          <a:lstStyle/>
          <a:p>
            <a:r>
              <a:rPr lang="zh-CN" altLang="en-US" sz="2400" b="1" dirty="0" smtClean="0">
                <a:latin typeface="黑体" pitchFamily="49" charset="-122"/>
                <a:ea typeface="黑体" pitchFamily="49" charset="-122"/>
              </a:rPr>
              <a:t>在国际社会秉持公道</a:t>
            </a:r>
            <a:endParaRPr lang="zh-CN" altLang="en-US" sz="2400" dirty="0">
              <a:latin typeface="黑体" pitchFamily="49" charset="-122"/>
              <a:ea typeface="黑体" pitchFamily="49" charset="-122"/>
            </a:endParaRPr>
          </a:p>
        </p:txBody>
      </p:sp>
    </p:spTree>
  </p:cSld>
  <p:clrMapOvr>
    <a:masterClrMapping/>
  </p:clrMapOvr>
  <p:transition>
    <p:zoom/>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57224" y="1465817"/>
            <a:ext cx="7429552" cy="4606389"/>
          </a:xfrm>
          <a:prstGeom prst="rect">
            <a:avLst/>
          </a:prstGeom>
        </p:spPr>
        <p:txBody>
          <a:bodyPr wrap="square">
            <a:spAutoFit/>
          </a:bodyPr>
          <a:lstStyle/>
          <a:p>
            <a:pPr>
              <a:lnSpc>
                <a:spcPts val="3200"/>
              </a:lnSpc>
            </a:pPr>
            <a:r>
              <a:rPr lang="en-US" altLang="zh-CN" sz="2400" b="1" dirty="0" smtClean="0">
                <a:latin typeface="宋体" pitchFamily="2" charset="-122"/>
                <a:ea typeface="宋体" pitchFamily="2" charset="-122"/>
              </a:rPr>
              <a:t>    21</a:t>
            </a:r>
            <a:r>
              <a:rPr lang="zh-CN" altLang="en-US" sz="2400" b="1" dirty="0" smtClean="0">
                <a:latin typeface="宋体" pitchFamily="2" charset="-122"/>
                <a:ea typeface="宋体" pitchFamily="2" charset="-122"/>
              </a:rPr>
              <a:t>世纪以来，中国使用过</a:t>
            </a:r>
            <a:r>
              <a:rPr lang="en-US" altLang="zh-CN" sz="2400" b="1" dirty="0" smtClean="0">
                <a:latin typeface="宋体" pitchFamily="2" charset="-122"/>
                <a:ea typeface="宋体" pitchFamily="2" charset="-122"/>
              </a:rPr>
              <a:t>8</a:t>
            </a:r>
            <a:r>
              <a:rPr lang="zh-CN" altLang="en-US" sz="2400" b="1" dirty="0" smtClean="0">
                <a:latin typeface="宋体" pitchFamily="2" charset="-122"/>
                <a:ea typeface="宋体" pitchFamily="2" charset="-122"/>
              </a:rPr>
              <a:t>次否决权。</a:t>
            </a:r>
            <a:endParaRPr lang="en-US" altLang="zh-CN" sz="2400" b="1" dirty="0" smtClean="0">
              <a:latin typeface="宋体" pitchFamily="2" charset="-122"/>
              <a:ea typeface="宋体" pitchFamily="2" charset="-122"/>
            </a:endParaRPr>
          </a:p>
          <a:p>
            <a:pPr>
              <a:lnSpc>
                <a:spcPts val="3200"/>
              </a:lnSpc>
            </a:pPr>
            <a:r>
              <a:rPr lang="en-US" altLang="zh-CN" sz="2400" b="1" dirty="0" smtClean="0">
                <a:latin typeface="宋体" pitchFamily="2" charset="-122"/>
                <a:ea typeface="宋体" pitchFamily="2" charset="-122"/>
              </a:rPr>
              <a:t>    2007</a:t>
            </a:r>
            <a:r>
              <a:rPr lang="zh-CN" altLang="en-US" sz="2400" b="1" dirty="0" smtClean="0">
                <a:latin typeface="宋体" pitchFamily="2" charset="-122"/>
                <a:ea typeface="宋体" pitchFamily="2" charset="-122"/>
              </a:rPr>
              <a:t>年</a:t>
            </a:r>
            <a:r>
              <a:rPr lang="en-US" altLang="zh-CN" sz="2400" b="1" dirty="0" smtClean="0">
                <a:latin typeface="宋体" pitchFamily="2" charset="-122"/>
                <a:ea typeface="宋体" pitchFamily="2" charset="-122"/>
              </a:rPr>
              <a:t>1</a:t>
            </a:r>
            <a:r>
              <a:rPr lang="zh-CN" altLang="en-US" sz="2400" b="1" dirty="0" smtClean="0">
                <a:latin typeface="宋体" pitchFamily="2" charset="-122"/>
                <a:ea typeface="宋体" pitchFamily="2" charset="-122"/>
              </a:rPr>
              <a:t>月</a:t>
            </a:r>
            <a:r>
              <a:rPr lang="en-US" altLang="zh-CN" sz="2400" b="1" dirty="0" smtClean="0">
                <a:latin typeface="宋体" pitchFamily="2" charset="-122"/>
                <a:ea typeface="宋体" pitchFamily="2" charset="-122"/>
              </a:rPr>
              <a:t>12</a:t>
            </a:r>
            <a:r>
              <a:rPr lang="zh-CN" altLang="en-US" sz="2400" b="1" dirty="0" smtClean="0">
                <a:latin typeface="宋体" pitchFamily="2" charset="-122"/>
                <a:ea typeface="宋体" pitchFamily="2" charset="-122"/>
              </a:rPr>
              <a:t>日，在针对美国和英国提出的有关指责缅甸人权等问题的决议草案进行表决时，中国投了反对票。</a:t>
            </a:r>
            <a:endParaRPr lang="en-US" altLang="zh-CN" sz="2400" b="1" dirty="0" smtClean="0">
              <a:latin typeface="宋体" pitchFamily="2" charset="-122"/>
              <a:ea typeface="宋体" pitchFamily="2" charset="-122"/>
            </a:endParaRPr>
          </a:p>
          <a:p>
            <a:pPr>
              <a:lnSpc>
                <a:spcPts val="3200"/>
              </a:lnSpc>
            </a:pPr>
            <a:r>
              <a:rPr lang="en-US" altLang="zh-CN" sz="2400" b="1" dirty="0" smtClean="0">
                <a:latin typeface="宋体" pitchFamily="2" charset="-122"/>
                <a:ea typeface="宋体" pitchFamily="2" charset="-122"/>
              </a:rPr>
              <a:t>    2008</a:t>
            </a:r>
            <a:r>
              <a:rPr lang="zh-CN" altLang="en-US" sz="2400" b="1" dirty="0" smtClean="0">
                <a:latin typeface="宋体" pitchFamily="2" charset="-122"/>
                <a:ea typeface="宋体" pitchFamily="2" charset="-122"/>
              </a:rPr>
              <a:t>年</a:t>
            </a:r>
            <a:r>
              <a:rPr lang="en-US" altLang="zh-CN" sz="2400" b="1" dirty="0" smtClean="0">
                <a:latin typeface="宋体" pitchFamily="2" charset="-122"/>
                <a:ea typeface="宋体" pitchFamily="2" charset="-122"/>
              </a:rPr>
              <a:t>7</a:t>
            </a:r>
            <a:r>
              <a:rPr lang="zh-CN" altLang="en-US" sz="2400" b="1" dirty="0" smtClean="0">
                <a:latin typeface="宋体" pitchFamily="2" charset="-122"/>
                <a:ea typeface="宋体" pitchFamily="2" charset="-122"/>
              </a:rPr>
              <a:t>月</a:t>
            </a:r>
            <a:r>
              <a:rPr lang="en-US" altLang="zh-CN" sz="2400" b="1" dirty="0" smtClean="0">
                <a:latin typeface="宋体" pitchFamily="2" charset="-122"/>
                <a:ea typeface="宋体" pitchFamily="2" charset="-122"/>
              </a:rPr>
              <a:t>11</a:t>
            </a:r>
            <a:r>
              <a:rPr lang="zh-CN" altLang="en-US" sz="2400" b="1" dirty="0" smtClean="0">
                <a:latin typeface="宋体" pitchFamily="2" charset="-122"/>
                <a:ea typeface="宋体" pitchFamily="2" charset="-122"/>
              </a:rPr>
              <a:t>日，中国投票否决了美国起草的一份制裁津巴布韦的决议草案。</a:t>
            </a:r>
            <a:endParaRPr lang="en-US" altLang="zh-CN" sz="2400" b="1" dirty="0" smtClean="0">
              <a:latin typeface="宋体" pitchFamily="2" charset="-122"/>
              <a:ea typeface="宋体" pitchFamily="2" charset="-122"/>
            </a:endParaRPr>
          </a:p>
          <a:p>
            <a:pPr>
              <a:lnSpc>
                <a:spcPts val="3200"/>
              </a:lnSpc>
            </a:pPr>
            <a:r>
              <a:rPr lang="en-US" altLang="zh-CN" sz="2400" b="1" dirty="0" smtClean="0">
                <a:latin typeface="宋体" pitchFamily="2" charset="-122"/>
                <a:ea typeface="宋体" pitchFamily="2" charset="-122"/>
              </a:rPr>
              <a:t>    2011</a:t>
            </a:r>
            <a:r>
              <a:rPr lang="zh-CN" altLang="en-US" sz="2400" b="1" dirty="0" smtClean="0">
                <a:latin typeface="宋体" pitchFamily="2" charset="-122"/>
                <a:ea typeface="宋体" pitchFamily="2" charset="-122"/>
              </a:rPr>
              <a:t>年</a:t>
            </a:r>
            <a:r>
              <a:rPr lang="en-US" altLang="zh-CN" sz="2400" b="1" dirty="0" smtClean="0">
                <a:latin typeface="宋体" pitchFamily="2" charset="-122"/>
                <a:ea typeface="宋体" pitchFamily="2" charset="-122"/>
              </a:rPr>
              <a:t>10</a:t>
            </a:r>
            <a:r>
              <a:rPr lang="zh-CN" altLang="en-US" sz="2400" b="1" dirty="0" smtClean="0">
                <a:latin typeface="宋体" pitchFamily="2" charset="-122"/>
                <a:ea typeface="宋体" pitchFamily="2" charset="-122"/>
              </a:rPr>
              <a:t>月</a:t>
            </a:r>
            <a:r>
              <a:rPr lang="en-US" altLang="zh-CN" sz="2400" b="1" dirty="0" smtClean="0">
                <a:latin typeface="宋体" pitchFamily="2" charset="-122"/>
                <a:ea typeface="宋体" pitchFamily="2" charset="-122"/>
              </a:rPr>
              <a:t>4</a:t>
            </a:r>
            <a:r>
              <a:rPr lang="zh-CN" altLang="en-US" sz="2400" b="1" dirty="0" smtClean="0">
                <a:latin typeface="宋体" pitchFamily="2" charset="-122"/>
                <a:ea typeface="宋体" pitchFamily="2" charset="-122"/>
              </a:rPr>
              <a:t>日、</a:t>
            </a:r>
            <a:r>
              <a:rPr lang="en-US" altLang="zh-CN" sz="2400" b="1" dirty="0" smtClean="0">
                <a:latin typeface="宋体" pitchFamily="2" charset="-122"/>
                <a:ea typeface="宋体" pitchFamily="2" charset="-122"/>
              </a:rPr>
              <a:t>2012</a:t>
            </a:r>
            <a:r>
              <a:rPr lang="zh-CN" altLang="en-US" sz="2400" b="1" dirty="0" smtClean="0">
                <a:latin typeface="宋体" pitchFamily="2" charset="-122"/>
                <a:ea typeface="宋体" pitchFamily="2" charset="-122"/>
              </a:rPr>
              <a:t>年</a:t>
            </a:r>
            <a:r>
              <a:rPr lang="en-US" altLang="zh-CN" sz="2400" b="1" dirty="0" smtClean="0">
                <a:latin typeface="宋体" pitchFamily="2" charset="-122"/>
                <a:ea typeface="宋体" pitchFamily="2" charset="-122"/>
              </a:rPr>
              <a:t>2</a:t>
            </a:r>
            <a:r>
              <a:rPr lang="zh-CN" altLang="en-US" sz="2400" b="1" dirty="0" smtClean="0">
                <a:latin typeface="宋体" pitchFamily="2" charset="-122"/>
                <a:ea typeface="宋体" pitchFamily="2" charset="-122"/>
              </a:rPr>
              <a:t>月</a:t>
            </a:r>
            <a:r>
              <a:rPr lang="en-US" altLang="zh-CN" sz="2400" b="1" dirty="0" smtClean="0">
                <a:latin typeface="宋体" pitchFamily="2" charset="-122"/>
                <a:ea typeface="宋体" pitchFamily="2" charset="-122"/>
              </a:rPr>
              <a:t>4</a:t>
            </a:r>
            <a:r>
              <a:rPr lang="zh-CN" altLang="en-US" sz="2400" b="1" dirty="0" smtClean="0">
                <a:latin typeface="宋体" pitchFamily="2" charset="-122"/>
                <a:ea typeface="宋体" pitchFamily="2" charset="-122"/>
              </a:rPr>
              <a:t>日、</a:t>
            </a:r>
            <a:r>
              <a:rPr lang="en-US" altLang="zh-CN" sz="2400" b="1" dirty="0" smtClean="0">
                <a:latin typeface="宋体" pitchFamily="2" charset="-122"/>
                <a:ea typeface="宋体" pitchFamily="2" charset="-122"/>
              </a:rPr>
              <a:t>2012</a:t>
            </a:r>
            <a:r>
              <a:rPr lang="zh-CN" altLang="en-US" sz="2400" b="1" dirty="0" smtClean="0">
                <a:latin typeface="宋体" pitchFamily="2" charset="-122"/>
                <a:ea typeface="宋体" pitchFamily="2" charset="-122"/>
              </a:rPr>
              <a:t>年</a:t>
            </a:r>
            <a:r>
              <a:rPr lang="en-US" altLang="zh-CN" sz="2400" b="1" dirty="0" smtClean="0">
                <a:latin typeface="宋体" pitchFamily="2" charset="-122"/>
                <a:ea typeface="宋体" pitchFamily="2" charset="-122"/>
              </a:rPr>
              <a:t>7</a:t>
            </a:r>
            <a:r>
              <a:rPr lang="zh-CN" altLang="en-US" sz="2400" b="1" dirty="0" smtClean="0">
                <a:latin typeface="宋体" pitchFamily="2" charset="-122"/>
                <a:ea typeface="宋体" pitchFamily="2" charset="-122"/>
              </a:rPr>
              <a:t>月</a:t>
            </a:r>
            <a:r>
              <a:rPr lang="en-US" altLang="zh-CN" sz="2400" b="1" dirty="0" smtClean="0">
                <a:latin typeface="宋体" pitchFamily="2" charset="-122"/>
                <a:ea typeface="宋体" pitchFamily="2" charset="-122"/>
              </a:rPr>
              <a:t>19</a:t>
            </a:r>
            <a:r>
              <a:rPr lang="zh-CN" altLang="en-US" sz="2400" b="1" dirty="0" smtClean="0">
                <a:latin typeface="宋体" pitchFamily="2" charset="-122"/>
                <a:ea typeface="宋体" pitchFamily="2" charset="-122"/>
              </a:rPr>
              <a:t>日、</a:t>
            </a:r>
            <a:r>
              <a:rPr lang="en-US" altLang="zh-CN" sz="2400" b="1" dirty="0" smtClean="0">
                <a:latin typeface="宋体" pitchFamily="2" charset="-122"/>
                <a:ea typeface="宋体" pitchFamily="2" charset="-122"/>
              </a:rPr>
              <a:t>2014</a:t>
            </a:r>
            <a:r>
              <a:rPr lang="zh-CN" altLang="en-US" sz="2400" b="1" dirty="0" smtClean="0">
                <a:latin typeface="宋体" pitchFamily="2" charset="-122"/>
                <a:ea typeface="宋体" pitchFamily="2" charset="-122"/>
              </a:rPr>
              <a:t>年</a:t>
            </a:r>
            <a:r>
              <a:rPr lang="en-US" altLang="zh-CN" sz="2400" b="1" dirty="0" smtClean="0">
                <a:latin typeface="宋体" pitchFamily="2" charset="-122"/>
                <a:ea typeface="宋体" pitchFamily="2" charset="-122"/>
              </a:rPr>
              <a:t>5</a:t>
            </a:r>
            <a:r>
              <a:rPr lang="zh-CN" altLang="en-US" sz="2400" b="1" dirty="0" smtClean="0">
                <a:latin typeface="宋体" pitchFamily="2" charset="-122"/>
                <a:ea typeface="宋体" pitchFamily="2" charset="-122"/>
              </a:rPr>
              <a:t>月</a:t>
            </a:r>
            <a:r>
              <a:rPr lang="en-US" altLang="zh-CN" sz="2400" b="1" dirty="0" smtClean="0">
                <a:latin typeface="宋体" pitchFamily="2" charset="-122"/>
                <a:ea typeface="宋体" pitchFamily="2" charset="-122"/>
              </a:rPr>
              <a:t>22</a:t>
            </a:r>
            <a:r>
              <a:rPr lang="zh-CN" altLang="en-US" sz="2400" b="1" dirty="0" smtClean="0">
                <a:latin typeface="宋体" pitchFamily="2" charset="-122"/>
                <a:ea typeface="宋体" pitchFamily="2" charset="-122"/>
              </a:rPr>
              <a:t>日、</a:t>
            </a:r>
            <a:r>
              <a:rPr lang="en-US" altLang="zh-CN" sz="2400" b="1" dirty="0" smtClean="0">
                <a:latin typeface="宋体" pitchFamily="2" charset="-122"/>
                <a:ea typeface="宋体" pitchFamily="2" charset="-122"/>
              </a:rPr>
              <a:t>2016</a:t>
            </a:r>
            <a:r>
              <a:rPr lang="zh-CN" altLang="en-US" sz="2400" b="1" dirty="0" smtClean="0">
                <a:latin typeface="宋体" pitchFamily="2" charset="-122"/>
                <a:ea typeface="宋体" pitchFamily="2" charset="-122"/>
              </a:rPr>
              <a:t>年</a:t>
            </a:r>
            <a:r>
              <a:rPr lang="en-US" altLang="zh-CN" sz="2400" b="1" dirty="0" smtClean="0">
                <a:latin typeface="宋体" pitchFamily="2" charset="-122"/>
                <a:ea typeface="宋体" pitchFamily="2" charset="-122"/>
              </a:rPr>
              <a:t>12</a:t>
            </a:r>
            <a:r>
              <a:rPr lang="zh-CN" altLang="en-US" sz="2400" b="1" dirty="0" smtClean="0">
                <a:latin typeface="宋体" pitchFamily="2" charset="-122"/>
                <a:ea typeface="宋体" pitchFamily="2" charset="-122"/>
              </a:rPr>
              <a:t>月</a:t>
            </a:r>
            <a:r>
              <a:rPr lang="en-US" altLang="zh-CN" sz="2400" b="1" dirty="0" smtClean="0">
                <a:latin typeface="宋体" pitchFamily="2" charset="-122"/>
                <a:ea typeface="宋体" pitchFamily="2" charset="-122"/>
              </a:rPr>
              <a:t>5</a:t>
            </a:r>
            <a:r>
              <a:rPr lang="zh-CN" altLang="en-US" sz="2400" b="1" dirty="0" smtClean="0">
                <a:latin typeface="宋体" pitchFamily="2" charset="-122"/>
                <a:ea typeface="宋体" pitchFamily="2" charset="-122"/>
              </a:rPr>
              <a:t>日和</a:t>
            </a:r>
            <a:r>
              <a:rPr lang="en-US" altLang="zh-CN" sz="2400" b="1" dirty="0" smtClean="0">
                <a:latin typeface="宋体" pitchFamily="2" charset="-122"/>
                <a:ea typeface="宋体" pitchFamily="2" charset="-122"/>
              </a:rPr>
              <a:t>2017</a:t>
            </a:r>
            <a:r>
              <a:rPr lang="zh-CN" altLang="en-US" sz="2400" b="1" dirty="0" smtClean="0">
                <a:latin typeface="宋体" pitchFamily="2" charset="-122"/>
                <a:ea typeface="宋体" pitchFamily="2" charset="-122"/>
              </a:rPr>
              <a:t>年</a:t>
            </a:r>
            <a:r>
              <a:rPr lang="en-US" altLang="zh-CN" sz="2400" b="1" dirty="0" smtClean="0">
                <a:latin typeface="宋体" pitchFamily="2" charset="-122"/>
                <a:ea typeface="宋体" pitchFamily="2" charset="-122"/>
              </a:rPr>
              <a:t>2</a:t>
            </a:r>
            <a:r>
              <a:rPr lang="zh-CN" altLang="en-US" sz="2400" b="1" dirty="0" smtClean="0">
                <a:latin typeface="宋体" pitchFamily="2" charset="-122"/>
                <a:ea typeface="宋体" pitchFamily="2" charset="-122"/>
              </a:rPr>
              <a:t>月</a:t>
            </a:r>
            <a:r>
              <a:rPr lang="en-US" altLang="zh-CN" sz="2400" b="1" dirty="0" smtClean="0">
                <a:latin typeface="宋体" pitchFamily="2" charset="-122"/>
                <a:ea typeface="宋体" pitchFamily="2" charset="-122"/>
              </a:rPr>
              <a:t>28</a:t>
            </a:r>
            <a:r>
              <a:rPr lang="zh-CN" altLang="en-US" sz="2400" b="1" dirty="0" smtClean="0">
                <a:latin typeface="宋体" pitchFamily="2" charset="-122"/>
                <a:ea typeface="宋体" pitchFamily="2" charset="-122"/>
              </a:rPr>
              <a:t>日，中国</a:t>
            </a:r>
            <a:r>
              <a:rPr lang="en-US" altLang="zh-CN" sz="2400" b="1" dirty="0" smtClean="0">
                <a:latin typeface="宋体" pitchFamily="2" charset="-122"/>
                <a:ea typeface="宋体" pitchFamily="2" charset="-122"/>
              </a:rPr>
              <a:t>6</a:t>
            </a:r>
            <a:r>
              <a:rPr lang="zh-CN" altLang="en-US" sz="2400" b="1" dirty="0" smtClean="0">
                <a:latin typeface="宋体" pitchFamily="2" charset="-122"/>
                <a:ea typeface="宋体" pitchFamily="2" charset="-122"/>
              </a:rPr>
              <a:t>次否决了由美、法、英等国提交的叙利亚问题决议草案，并强调坚持通过和平、对话和政治方式解决问题的原则和立场。</a:t>
            </a:r>
            <a:endParaRPr lang="zh-CN" altLang="en-US" sz="2400" b="1" dirty="0">
              <a:latin typeface="宋体" pitchFamily="2" charset="-122"/>
              <a:ea typeface="宋体" pitchFamily="2" charset="-122"/>
            </a:endParaRPr>
          </a:p>
        </p:txBody>
      </p:sp>
      <p:sp>
        <p:nvSpPr>
          <p:cNvPr id="3" name="矩形 2"/>
          <p:cNvSpPr/>
          <p:nvPr/>
        </p:nvSpPr>
        <p:spPr>
          <a:xfrm>
            <a:off x="785786" y="642918"/>
            <a:ext cx="1266693" cy="523220"/>
          </a:xfrm>
          <a:prstGeom prst="rect">
            <a:avLst/>
          </a:prstGeom>
        </p:spPr>
        <p:txBody>
          <a:bodyPr wrap="none">
            <a:spAutoFit/>
          </a:bodyPr>
          <a:lstStyle/>
          <a:p>
            <a:r>
              <a:rPr lang="zh-CN" altLang="en-US" sz="2800" b="1" dirty="0" smtClean="0">
                <a:latin typeface="宋体" pitchFamily="2" charset="-122"/>
                <a:ea typeface="宋体" pitchFamily="2" charset="-122"/>
              </a:rPr>
              <a:t>小资料</a:t>
            </a:r>
            <a:endParaRPr lang="zh-CN" altLang="en-US" sz="2800" b="1" dirty="0">
              <a:latin typeface="宋体" pitchFamily="2" charset="-122"/>
              <a:ea typeface="宋体" pitchFamily="2" charset="-122"/>
            </a:endParaRPr>
          </a:p>
        </p:txBody>
      </p:sp>
    </p:spTree>
  </p:cSld>
  <p:clrMapOvr>
    <a:masterClrMapping/>
  </p:clrMapOvr>
  <p:transition>
    <p:zoom/>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42910" y="2214554"/>
            <a:ext cx="7858180" cy="2400657"/>
          </a:xfrm>
          <a:prstGeom prst="rect">
            <a:avLst/>
          </a:prstGeom>
        </p:spPr>
        <p:txBody>
          <a:bodyPr wrap="square">
            <a:spAutoFit/>
          </a:bodyPr>
          <a:lstStyle/>
          <a:p>
            <a:pPr>
              <a:lnSpc>
                <a:spcPts val="3000"/>
              </a:lnSpc>
            </a:pPr>
            <a:r>
              <a:rPr lang="en-US" altLang="zh-CN" sz="2200" b="1" dirty="0" smtClean="0">
                <a:latin typeface="宋体" pitchFamily="2" charset="-122"/>
                <a:ea typeface="宋体" pitchFamily="2" charset="-122"/>
              </a:rPr>
              <a:t>    1</a:t>
            </a:r>
            <a:r>
              <a:rPr lang="zh-CN" altLang="en-US" sz="2200" b="1" dirty="0" smtClean="0">
                <a:latin typeface="宋体" pitchFamily="2" charset="-122"/>
                <a:ea typeface="宋体" pitchFamily="2" charset="-122"/>
              </a:rPr>
              <a:t>、中国在国际社会秉持公道。</a:t>
            </a:r>
            <a:endParaRPr lang="en-US" altLang="zh-CN" sz="2200" b="1" dirty="0" smtClean="0">
              <a:latin typeface="宋体" pitchFamily="2" charset="-122"/>
              <a:ea typeface="宋体" pitchFamily="2" charset="-122"/>
            </a:endParaRPr>
          </a:p>
          <a:p>
            <a:pPr>
              <a:lnSpc>
                <a:spcPts val="3000"/>
              </a:lnSpc>
            </a:pPr>
            <a:r>
              <a:rPr lang="en-US" altLang="zh-CN" sz="2200" b="1" dirty="0" smtClean="0">
                <a:latin typeface="宋体" pitchFamily="2" charset="-122"/>
                <a:ea typeface="宋体" pitchFamily="2" charset="-122"/>
              </a:rPr>
              <a:t>    2</a:t>
            </a:r>
            <a:r>
              <a:rPr lang="zh-CN" altLang="en-US" sz="2200" b="1" dirty="0" smtClean="0">
                <a:latin typeface="宋体" pitchFamily="2" charset="-122"/>
                <a:ea typeface="宋体" pitchFamily="2" charset="-122"/>
              </a:rPr>
              <a:t>、中国作为联合国安理会常任理事国，对安理会关于国际战争与和平、制裁及维和行动等方面的决议拥有否决权，为世界和平与发展作出了重要贡献。</a:t>
            </a:r>
            <a:endParaRPr lang="en-US" altLang="zh-CN" sz="2200" b="1" dirty="0" smtClean="0">
              <a:latin typeface="宋体" pitchFamily="2" charset="-122"/>
              <a:ea typeface="宋体" pitchFamily="2" charset="-122"/>
            </a:endParaRPr>
          </a:p>
          <a:p>
            <a:pPr>
              <a:lnSpc>
                <a:spcPts val="3000"/>
              </a:lnSpc>
            </a:pPr>
            <a:r>
              <a:rPr lang="en-US" altLang="zh-CN" sz="2200" b="1" dirty="0" smtClean="0">
                <a:latin typeface="宋体" pitchFamily="2" charset="-122"/>
                <a:ea typeface="宋体" pitchFamily="2" charset="-122"/>
              </a:rPr>
              <a:t>    3</a:t>
            </a:r>
            <a:r>
              <a:rPr lang="zh-CN" altLang="en-US" sz="2200" b="1" dirty="0" smtClean="0">
                <a:latin typeface="宋体" pitchFamily="2" charset="-122"/>
                <a:ea typeface="宋体" pitchFamily="2" charset="-122"/>
              </a:rPr>
              <a:t>、中国在国际事务中坚守自己的原则，正日益成为一个成熟的，具有影响力、感召力、塑造力的大国。</a:t>
            </a:r>
            <a:endParaRPr lang="zh-CN" altLang="en-US" sz="2200" b="1" dirty="0">
              <a:latin typeface="宋体" pitchFamily="2" charset="-122"/>
              <a:ea typeface="宋体" pitchFamily="2" charset="-122"/>
            </a:endParaRPr>
          </a:p>
        </p:txBody>
      </p:sp>
      <p:pic>
        <p:nvPicPr>
          <p:cNvPr id="4" name="Picture 5" descr="图片6"/>
          <p:cNvPicPr>
            <a:picLocks noChangeAspect="1" noChangeArrowheads="1"/>
          </p:cNvPicPr>
          <p:nvPr/>
        </p:nvPicPr>
        <p:blipFill>
          <a:blip r:embed="rId2"/>
          <a:srcRect/>
          <a:stretch>
            <a:fillRect/>
          </a:stretch>
        </p:blipFill>
        <p:spPr bwMode="auto">
          <a:xfrm>
            <a:off x="500063" y="500042"/>
            <a:ext cx="1314450" cy="1314450"/>
          </a:xfrm>
          <a:prstGeom prst="rect">
            <a:avLst/>
          </a:prstGeom>
          <a:noFill/>
          <a:ln w="9525">
            <a:noFill/>
            <a:miter lim="800000"/>
            <a:headEnd/>
            <a:tailEnd/>
          </a:ln>
        </p:spPr>
      </p:pic>
      <p:sp>
        <p:nvSpPr>
          <p:cNvPr id="5" name="矩形 4"/>
          <p:cNvSpPr/>
          <p:nvPr/>
        </p:nvSpPr>
        <p:spPr>
          <a:xfrm>
            <a:off x="1857356" y="928670"/>
            <a:ext cx="4185761" cy="461665"/>
          </a:xfrm>
          <a:prstGeom prst="rect">
            <a:avLst/>
          </a:prstGeom>
        </p:spPr>
        <p:txBody>
          <a:bodyPr wrap="none">
            <a:spAutoFit/>
          </a:bodyPr>
          <a:lstStyle/>
          <a:p>
            <a:r>
              <a:rPr lang="zh-CN" altLang="en-US" sz="2400" b="1" dirty="0" smtClean="0">
                <a:solidFill>
                  <a:srgbClr val="0000FF"/>
                </a:solidFill>
              </a:rPr>
              <a:t>上述图片和材料说明了什么？</a:t>
            </a:r>
            <a:endParaRPr lang="zh-CN" altLang="en-US" sz="2400" b="1" dirty="0">
              <a:solidFill>
                <a:srgbClr val="0000FF"/>
              </a:solidFill>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857356" y="685857"/>
            <a:ext cx="6072230" cy="885755"/>
          </a:xfrm>
          <a:prstGeom prst="rect">
            <a:avLst/>
          </a:prstGeom>
        </p:spPr>
        <p:txBody>
          <a:bodyPr wrap="square">
            <a:spAutoFit/>
          </a:bodyPr>
          <a:lstStyle/>
          <a:p>
            <a:pPr>
              <a:lnSpc>
                <a:spcPts val="3200"/>
              </a:lnSpc>
            </a:pPr>
            <a:r>
              <a:rPr lang="zh-CN" altLang="en-US" sz="2400" b="1" dirty="0" smtClean="0">
                <a:solidFill>
                  <a:srgbClr val="0000FF"/>
                </a:solidFill>
                <a:latin typeface="宋体" pitchFamily="2" charset="-122"/>
                <a:ea typeface="宋体" pitchFamily="2" charset="-122"/>
              </a:rPr>
              <a:t>中国在行使上述否决权时，遵循了什么原则？中国处理国际问题的根据是什么？</a:t>
            </a:r>
            <a:endParaRPr lang="zh-CN" altLang="en-US" sz="2400" b="1" dirty="0">
              <a:solidFill>
                <a:srgbClr val="0000FF"/>
              </a:solidFill>
              <a:latin typeface="宋体" pitchFamily="2" charset="-122"/>
              <a:ea typeface="宋体" pitchFamily="2" charset="-122"/>
            </a:endParaRPr>
          </a:p>
        </p:txBody>
      </p:sp>
      <p:pic>
        <p:nvPicPr>
          <p:cNvPr id="3" name="Picture 5" descr="图片6"/>
          <p:cNvPicPr>
            <a:picLocks noChangeAspect="1" noChangeArrowheads="1"/>
          </p:cNvPicPr>
          <p:nvPr/>
        </p:nvPicPr>
        <p:blipFill>
          <a:blip r:embed="rId2"/>
          <a:srcRect/>
          <a:stretch>
            <a:fillRect/>
          </a:stretch>
        </p:blipFill>
        <p:spPr bwMode="auto">
          <a:xfrm>
            <a:off x="500063" y="500042"/>
            <a:ext cx="1314450" cy="1314450"/>
          </a:xfrm>
          <a:prstGeom prst="rect">
            <a:avLst/>
          </a:prstGeom>
          <a:noFill/>
          <a:ln w="9525">
            <a:noFill/>
            <a:miter lim="800000"/>
            <a:headEnd/>
            <a:tailEnd/>
          </a:ln>
        </p:spPr>
      </p:pic>
      <p:sp>
        <p:nvSpPr>
          <p:cNvPr id="4" name="矩形 3"/>
          <p:cNvSpPr/>
          <p:nvPr/>
        </p:nvSpPr>
        <p:spPr>
          <a:xfrm>
            <a:off x="785786" y="2714620"/>
            <a:ext cx="7286676" cy="2785378"/>
          </a:xfrm>
          <a:prstGeom prst="rect">
            <a:avLst/>
          </a:prstGeom>
        </p:spPr>
        <p:txBody>
          <a:bodyPr wrap="square">
            <a:spAutoFit/>
          </a:bodyPr>
          <a:lstStyle/>
          <a:p>
            <a:pPr>
              <a:lnSpc>
                <a:spcPts val="3000"/>
              </a:lnSpc>
            </a:pPr>
            <a:r>
              <a:rPr lang="en-US" altLang="zh-CN" sz="2400" b="1" dirty="0" smtClean="0">
                <a:latin typeface="宋体" pitchFamily="2" charset="-122"/>
                <a:ea typeface="宋体" pitchFamily="2" charset="-122"/>
              </a:rPr>
              <a:t>    </a:t>
            </a:r>
            <a:r>
              <a:rPr lang="zh-CN" altLang="en-US" sz="2400" b="1" dirty="0" smtClean="0">
                <a:latin typeface="宋体" pitchFamily="2" charset="-122"/>
                <a:ea typeface="宋体" pitchFamily="2" charset="-122"/>
              </a:rPr>
              <a:t>中国一贯</a:t>
            </a:r>
            <a:r>
              <a:rPr lang="zh-CN" altLang="en-US" sz="2400" b="1" dirty="0" smtClean="0">
                <a:solidFill>
                  <a:srgbClr val="FF0000"/>
                </a:solidFill>
                <a:latin typeface="宋体" pitchFamily="2" charset="-122"/>
                <a:ea typeface="宋体" pitchFamily="2" charset="-122"/>
              </a:rPr>
              <a:t>遵循</a:t>
            </a:r>
            <a:r>
              <a:rPr lang="en-US" altLang="zh-CN" sz="2400" b="1" dirty="0" smtClean="0">
                <a:solidFill>
                  <a:srgbClr val="FF0000"/>
                </a:solidFill>
                <a:latin typeface="宋体" pitchFamily="2" charset="-122"/>
                <a:ea typeface="宋体" pitchFamily="2" charset="-122"/>
              </a:rPr>
              <a:t>《</a:t>
            </a:r>
            <a:r>
              <a:rPr lang="zh-CN" altLang="en-US" sz="2400" b="1" dirty="0" smtClean="0">
                <a:solidFill>
                  <a:srgbClr val="FF0000"/>
                </a:solidFill>
                <a:latin typeface="宋体" pitchFamily="2" charset="-122"/>
                <a:ea typeface="宋体" pitchFamily="2" charset="-122"/>
              </a:rPr>
              <a:t>联合国宪章</a:t>
            </a:r>
            <a:r>
              <a:rPr lang="en-US" altLang="zh-CN" sz="2400" b="1" dirty="0" smtClean="0">
                <a:solidFill>
                  <a:srgbClr val="FF0000"/>
                </a:solidFill>
                <a:latin typeface="宋体" pitchFamily="2" charset="-122"/>
                <a:ea typeface="宋体" pitchFamily="2" charset="-122"/>
              </a:rPr>
              <a:t>》</a:t>
            </a:r>
            <a:r>
              <a:rPr lang="zh-CN" altLang="en-US" sz="2400" b="1" dirty="0" smtClean="0">
                <a:solidFill>
                  <a:srgbClr val="FF0000"/>
                </a:solidFill>
                <a:latin typeface="宋体" pitchFamily="2" charset="-122"/>
                <a:ea typeface="宋体" pitchFamily="2" charset="-122"/>
              </a:rPr>
              <a:t>的宗旨和原则</a:t>
            </a:r>
            <a:r>
              <a:rPr lang="zh-CN" altLang="en-US" sz="2400" b="1" dirty="0" smtClean="0">
                <a:latin typeface="宋体" pitchFamily="2" charset="-122"/>
                <a:ea typeface="宋体" pitchFamily="2" charset="-122"/>
              </a:rPr>
              <a:t>，高举和平、发展、合作、共赢的旗帜，推动建设相互尊重、公平正义、合作共赢的新型国际关系。</a:t>
            </a:r>
            <a:endParaRPr lang="en-US" altLang="zh-CN" sz="2400" b="1" dirty="0" smtClean="0">
              <a:latin typeface="宋体" pitchFamily="2" charset="-122"/>
              <a:ea typeface="宋体" pitchFamily="2" charset="-122"/>
            </a:endParaRPr>
          </a:p>
          <a:p>
            <a:pPr>
              <a:lnSpc>
                <a:spcPts val="3000"/>
              </a:lnSpc>
            </a:pPr>
            <a:r>
              <a:rPr lang="en-US" altLang="zh-CN" sz="2400" b="1" dirty="0" smtClean="0">
                <a:latin typeface="宋体" pitchFamily="2" charset="-122"/>
                <a:ea typeface="宋体" pitchFamily="2" charset="-122"/>
              </a:rPr>
              <a:t>    </a:t>
            </a:r>
          </a:p>
          <a:p>
            <a:pPr>
              <a:lnSpc>
                <a:spcPts val="3000"/>
              </a:lnSpc>
            </a:pPr>
            <a:r>
              <a:rPr lang="en-US" altLang="zh-CN" sz="2400" b="1" dirty="0" smtClean="0">
                <a:latin typeface="宋体" pitchFamily="2" charset="-122"/>
                <a:ea typeface="宋体" pitchFamily="2" charset="-122"/>
              </a:rPr>
              <a:t>    </a:t>
            </a:r>
            <a:r>
              <a:rPr lang="zh-CN" altLang="en-US" sz="2400" b="1" dirty="0" smtClean="0">
                <a:latin typeface="宋体" pitchFamily="2" charset="-122"/>
                <a:ea typeface="宋体" pitchFamily="2" charset="-122"/>
              </a:rPr>
              <a:t>中国在处理国际问题时，根据</a:t>
            </a:r>
            <a:r>
              <a:rPr lang="zh-CN" altLang="en-US" sz="2400" b="1" dirty="0" smtClean="0">
                <a:solidFill>
                  <a:srgbClr val="FF0000"/>
                </a:solidFill>
                <a:latin typeface="宋体" pitchFamily="2" charset="-122"/>
                <a:ea typeface="宋体" pitchFamily="2" charset="-122"/>
              </a:rPr>
              <a:t>事情本身的是非曲直</a:t>
            </a:r>
            <a:r>
              <a:rPr lang="zh-CN" altLang="en-US" sz="2400" b="1" dirty="0" smtClean="0">
                <a:latin typeface="宋体" pitchFamily="2" charset="-122"/>
                <a:ea typeface="宋体" pitchFamily="2" charset="-122"/>
              </a:rPr>
              <a:t>决定自己的立场和政策，秉持公道，伸张正义，受到世界上广大爱好和平的国家的敬重与支持。</a:t>
            </a:r>
            <a:endParaRPr lang="en-US" altLang="zh-CN" sz="2400" b="1" dirty="0" smtClean="0">
              <a:latin typeface="宋体" pitchFamily="2" charset="-122"/>
              <a:ea typeface="宋体" pitchFamily="2"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xEl>
                                              <p:pRg st="2" end="2"/>
                                            </p:txEl>
                                          </p:spTgt>
                                        </p:tgtEl>
                                        <p:attrNameLst>
                                          <p:attrName>style.visibility</p:attrName>
                                        </p:attrNameLst>
                                      </p:cBhvr>
                                      <p:to>
                                        <p:strVal val="visible"/>
                                      </p:to>
                                    </p:set>
                                    <p:anim calcmode="lin" valueType="num">
                                      <p:cBhvr additive="base">
                                        <p:cTn id="13"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714348" y="1500174"/>
            <a:ext cx="7858180" cy="2964914"/>
          </a:xfrm>
          <a:prstGeom prst="rect">
            <a:avLst/>
          </a:prstGeom>
        </p:spPr>
        <p:txBody>
          <a:bodyPr wrap="square">
            <a:spAutoFit/>
          </a:bodyPr>
          <a:lstStyle/>
          <a:p>
            <a:pPr>
              <a:lnSpc>
                <a:spcPts val="3200"/>
              </a:lnSpc>
            </a:pPr>
            <a:r>
              <a:rPr kumimoji="1" lang="zh-CN" altLang="en-US" sz="2400" b="1" dirty="0" smtClean="0">
                <a:latin typeface="宋体" pitchFamily="2" charset="-122"/>
                <a:ea typeface="宋体" pitchFamily="2" charset="-122"/>
              </a:rPr>
              <a:t>和平问题的含义：</a:t>
            </a:r>
            <a:endParaRPr kumimoji="1" lang="en-US" altLang="zh-CN" sz="2400" b="1" dirty="0" smtClean="0">
              <a:latin typeface="宋体" pitchFamily="2" charset="-122"/>
              <a:ea typeface="宋体" pitchFamily="2" charset="-122"/>
            </a:endParaRPr>
          </a:p>
          <a:p>
            <a:pPr>
              <a:lnSpc>
                <a:spcPts val="3200"/>
              </a:lnSpc>
            </a:pPr>
            <a:r>
              <a:rPr kumimoji="1" lang="zh-CN" altLang="en-US" sz="2400" b="1" dirty="0" smtClean="0">
                <a:latin typeface="宋体" pitchFamily="2" charset="-122"/>
                <a:ea typeface="宋体" pitchFamily="2" charset="-122"/>
              </a:rPr>
              <a:t>    </a:t>
            </a:r>
            <a:r>
              <a:rPr kumimoji="1" lang="zh-CN" altLang="en-US" sz="2400" b="1" dirty="0" smtClean="0">
                <a:solidFill>
                  <a:srgbClr val="0000FF"/>
                </a:solidFill>
                <a:latin typeface="宋体" pitchFamily="2" charset="-122"/>
                <a:ea typeface="宋体" pitchFamily="2" charset="-122"/>
              </a:rPr>
              <a:t>和平问题指维护世界和平，防止新的世界战争的问题。</a:t>
            </a:r>
            <a:endParaRPr kumimoji="1" lang="en-US" altLang="zh-CN" sz="2400" b="1" dirty="0" smtClean="0">
              <a:solidFill>
                <a:srgbClr val="0000FF"/>
              </a:solidFill>
              <a:latin typeface="宋体" pitchFamily="2" charset="-122"/>
              <a:ea typeface="宋体" pitchFamily="2" charset="-122"/>
            </a:endParaRPr>
          </a:p>
          <a:p>
            <a:pPr>
              <a:lnSpc>
                <a:spcPts val="3200"/>
              </a:lnSpc>
            </a:pPr>
            <a:endParaRPr lang="en-US" altLang="zh-CN" sz="2400" b="1" dirty="0" smtClean="0">
              <a:solidFill>
                <a:prstClr val="black"/>
              </a:solidFill>
              <a:latin typeface="宋体" pitchFamily="2" charset="-122"/>
              <a:ea typeface="宋体" pitchFamily="2" charset="-122"/>
            </a:endParaRPr>
          </a:p>
          <a:p>
            <a:pPr>
              <a:lnSpc>
                <a:spcPts val="3200"/>
              </a:lnSpc>
            </a:pPr>
            <a:r>
              <a:rPr lang="zh-CN" altLang="en-US" sz="2400" b="1" dirty="0" smtClean="0">
                <a:solidFill>
                  <a:prstClr val="black"/>
                </a:solidFill>
                <a:latin typeface="宋体" pitchFamily="2" charset="-122"/>
                <a:ea typeface="宋体" pitchFamily="2" charset="-122"/>
              </a:rPr>
              <a:t>和平的重要性：</a:t>
            </a:r>
            <a:endParaRPr lang="en-US" altLang="zh-CN" sz="2400" b="1" dirty="0" smtClean="0">
              <a:solidFill>
                <a:prstClr val="black"/>
              </a:solidFill>
              <a:latin typeface="宋体" pitchFamily="2" charset="-122"/>
              <a:ea typeface="宋体" pitchFamily="2" charset="-122"/>
            </a:endParaRPr>
          </a:p>
          <a:p>
            <a:pPr>
              <a:lnSpc>
                <a:spcPts val="3200"/>
              </a:lnSpc>
            </a:pPr>
            <a:r>
              <a:rPr lang="zh-CN" altLang="en-US" sz="2400" b="1" dirty="0" smtClean="0">
                <a:solidFill>
                  <a:prstClr val="black"/>
                </a:solidFill>
                <a:latin typeface="宋体" pitchFamily="2" charset="-122"/>
                <a:ea typeface="宋体" pitchFamily="2" charset="-122"/>
              </a:rPr>
              <a:t>    </a:t>
            </a:r>
            <a:r>
              <a:rPr lang="zh-CN" altLang="en-US" sz="2400" b="1" dirty="0" smtClean="0">
                <a:solidFill>
                  <a:srgbClr val="0000FF"/>
                </a:solidFill>
                <a:latin typeface="宋体" pitchFamily="2" charset="-122"/>
                <a:ea typeface="宋体" pitchFamily="2" charset="-122"/>
              </a:rPr>
              <a:t>和平</a:t>
            </a:r>
            <a:r>
              <a:rPr lang="zh-CN" altLang="en-US" sz="2400" b="1" dirty="0">
                <a:solidFill>
                  <a:srgbClr val="0000FF"/>
                </a:solidFill>
                <a:latin typeface="宋体" pitchFamily="2" charset="-122"/>
                <a:ea typeface="宋体" pitchFamily="2" charset="-122"/>
              </a:rPr>
              <a:t>是当今世界的主题之一。人类社会的存在和发展必须以和平为基本条件，冲突和战乱给世界带来的只能是痛苦、灾难和不幸</a:t>
            </a:r>
            <a:r>
              <a:rPr lang="zh-CN" altLang="en-US" sz="2400" b="1" dirty="0" smtClean="0">
                <a:solidFill>
                  <a:srgbClr val="0000FF"/>
                </a:solidFill>
                <a:latin typeface="宋体" pitchFamily="2" charset="-122"/>
                <a:ea typeface="宋体" pitchFamily="2" charset="-122"/>
              </a:rPr>
              <a:t>。</a:t>
            </a:r>
            <a:endParaRPr lang="en-US" altLang="zh-CN" sz="2400" b="1" dirty="0" smtClean="0">
              <a:solidFill>
                <a:srgbClr val="0000FF"/>
              </a:solidFill>
              <a:latin typeface="宋体" pitchFamily="2" charset="-122"/>
              <a:ea typeface="宋体" pitchFamily="2" charset="-122"/>
            </a:endParaRPr>
          </a:p>
        </p:txBody>
      </p:sp>
      <p:sp>
        <p:nvSpPr>
          <p:cNvPr id="4" name="矩形 3"/>
          <p:cNvSpPr/>
          <p:nvPr/>
        </p:nvSpPr>
        <p:spPr>
          <a:xfrm>
            <a:off x="785786" y="642918"/>
            <a:ext cx="3775393" cy="630942"/>
          </a:xfrm>
          <a:prstGeom prst="rect">
            <a:avLst/>
          </a:prstGeom>
        </p:spPr>
        <p:txBody>
          <a:bodyPr wrap="none">
            <a:spAutoFit/>
          </a:bodyPr>
          <a:lstStyle/>
          <a:p>
            <a:r>
              <a:rPr lang="zh-CN" altLang="en-US" sz="3500" b="1" dirty="0" smtClean="0">
                <a:solidFill>
                  <a:srgbClr val="FF0000"/>
                </a:solidFill>
              </a:rPr>
              <a:t>二、维护世界和平</a:t>
            </a:r>
            <a:endParaRPr lang="zh-CN" altLang="en-US" sz="3500" b="1" dirty="0">
              <a:solidFill>
                <a:srgbClr val="FF0000"/>
              </a:solidFill>
            </a:endParaRPr>
          </a:p>
        </p:txBody>
      </p:sp>
      <p:sp>
        <p:nvSpPr>
          <p:cNvPr id="5" name="矩形 4"/>
          <p:cNvSpPr/>
          <p:nvPr/>
        </p:nvSpPr>
        <p:spPr>
          <a:xfrm>
            <a:off x="714348" y="4695588"/>
            <a:ext cx="7572428" cy="1733808"/>
          </a:xfrm>
          <a:prstGeom prst="rect">
            <a:avLst/>
          </a:prstGeom>
        </p:spPr>
        <p:txBody>
          <a:bodyPr wrap="square">
            <a:spAutoFit/>
          </a:bodyPr>
          <a:lstStyle/>
          <a:p>
            <a:pPr>
              <a:lnSpc>
                <a:spcPts val="3200"/>
              </a:lnSpc>
            </a:pPr>
            <a:r>
              <a:rPr lang="zh-CN" altLang="en-US" sz="2400" b="1" dirty="0" smtClean="0">
                <a:latin typeface="宋体" pitchFamily="2" charset="-122"/>
                <a:ea typeface="宋体" pitchFamily="2" charset="-122"/>
              </a:rPr>
              <a:t>    作为联合国安理会常任理事国之一，中国高举和平、发展、合作的旗帜，坚定</a:t>
            </a:r>
            <a:r>
              <a:rPr lang="zh-CN" altLang="en-US" sz="2400" b="1" dirty="0" smtClean="0">
                <a:solidFill>
                  <a:srgbClr val="0000FF"/>
                </a:solidFill>
                <a:latin typeface="宋体" pitchFamily="2" charset="-122"/>
                <a:ea typeface="宋体" pitchFamily="2" charset="-122"/>
              </a:rPr>
              <a:t>奉行独立自主的和平外交政策</a:t>
            </a:r>
            <a:r>
              <a:rPr lang="zh-CN" altLang="en-US" sz="2400" b="1" dirty="0" smtClean="0">
                <a:latin typeface="宋体" pitchFamily="2" charset="-122"/>
                <a:ea typeface="宋体" pitchFamily="2" charset="-122"/>
              </a:rPr>
              <a:t>，始终不渝地</a:t>
            </a:r>
            <a:r>
              <a:rPr lang="zh-CN" altLang="en-US" sz="2400" b="1" dirty="0" smtClean="0">
                <a:solidFill>
                  <a:srgbClr val="0000FF"/>
                </a:solidFill>
                <a:latin typeface="宋体" pitchFamily="2" charset="-122"/>
                <a:ea typeface="宋体" pitchFamily="2" charset="-122"/>
              </a:rPr>
              <a:t>走和平发展道路</a:t>
            </a:r>
            <a:r>
              <a:rPr lang="zh-CN" altLang="en-US" sz="2400" b="1" dirty="0" smtClean="0">
                <a:latin typeface="宋体" pitchFamily="2" charset="-122"/>
                <a:ea typeface="宋体" pitchFamily="2" charset="-122"/>
              </a:rPr>
              <a:t>，对维护世界和平发挥着举足轻重的作用。</a:t>
            </a:r>
            <a:endParaRPr lang="zh-CN" altLang="en-US" sz="2400" dirty="0"/>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2"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 calcmode="lin" valueType="num">
                                      <p:cBhvr additive="base">
                                        <p:cTn id="17" dur="500" fill="hold"/>
                                        <p:tgtEl>
                                          <p:spTgt spid="3">
                                            <p:txEl>
                                              <p:pRg st="3" end="3"/>
                                            </p:txEl>
                                          </p:spTgt>
                                        </p:tgtEl>
                                        <p:attrNameLst>
                                          <p:attrName>ppt_x</p:attrName>
                                        </p:attrNameLst>
                                      </p:cBhvr>
                                      <p:tavLst>
                                        <p:tav tm="0">
                                          <p:val>
                                            <p:strVal val="1+#ppt_w/2"/>
                                          </p:val>
                                        </p:tav>
                                        <p:tav tm="100000">
                                          <p:val>
                                            <p:strVal val="#ppt_x"/>
                                          </p:val>
                                        </p:tav>
                                      </p:tavLst>
                                    </p:anim>
                                    <p:anim calcmode="lin" valueType="num">
                                      <p:cBhvr additive="base">
                                        <p:cTn id="18" dur="500" fill="hold"/>
                                        <p:tgtEl>
                                          <p:spTgt spid="3">
                                            <p:txEl>
                                              <p:pRg st="3" end="3"/>
                                            </p:txEl>
                                          </p:spTgt>
                                        </p:tgtEl>
                                        <p:attrNameLst>
                                          <p:attrName>ppt_y</p:attrName>
                                        </p:attrNameLst>
                                      </p:cBhvr>
                                      <p:tavLst>
                                        <p:tav tm="0">
                                          <p:val>
                                            <p:strVal val="#ppt_y"/>
                                          </p:val>
                                        </p:tav>
                                        <p:tav tm="100000">
                                          <p:val>
                                            <p:strVal val="#ppt_y"/>
                                          </p:val>
                                        </p:tav>
                                      </p:tavLst>
                                    </p:anim>
                                  </p:childTnLst>
                                </p:cTn>
                              </p:par>
                              <p:par>
                                <p:cTn id="19" presetID="2" presetClass="entr" presetSubtype="2" fill="hold" nodeType="with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 calcmode="lin" valueType="num">
                                      <p:cBhvr additive="base">
                                        <p:cTn id="21" dur="500" fill="hold"/>
                                        <p:tgtEl>
                                          <p:spTgt spid="3">
                                            <p:txEl>
                                              <p:pRg st="4" end="4"/>
                                            </p:txEl>
                                          </p:spTgt>
                                        </p:tgtEl>
                                        <p:attrNameLst>
                                          <p:attrName>ppt_x</p:attrName>
                                        </p:attrNameLst>
                                      </p:cBhvr>
                                      <p:tavLst>
                                        <p:tav tm="0">
                                          <p:val>
                                            <p:strVal val="1+#ppt_w/2"/>
                                          </p:val>
                                        </p:tav>
                                        <p:tav tm="100000">
                                          <p:val>
                                            <p:strVal val="#ppt_x"/>
                                          </p:val>
                                        </p:tav>
                                      </p:tavLst>
                                    </p:anim>
                                    <p:anim calcmode="lin" valueType="num">
                                      <p:cBhvr additive="base">
                                        <p:cTn id="22" dur="500" fill="hold"/>
                                        <p:tgtEl>
                                          <p:spTgt spid="3">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8" fill="hold" grpId="0" nodeType="click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additive="base">
                                        <p:cTn id="27" dur="500" fill="hold"/>
                                        <p:tgtEl>
                                          <p:spTgt spid="5"/>
                                        </p:tgtEl>
                                        <p:attrNameLst>
                                          <p:attrName>ppt_x</p:attrName>
                                        </p:attrNameLst>
                                      </p:cBhvr>
                                      <p:tavLst>
                                        <p:tav tm="0">
                                          <p:val>
                                            <p:strVal val="0-#ppt_w/2"/>
                                          </p:val>
                                        </p:tav>
                                        <p:tav tm="100000">
                                          <p:val>
                                            <p:strVal val="#ppt_x"/>
                                          </p:val>
                                        </p:tav>
                                      </p:tavLst>
                                    </p:anim>
                                    <p:anim calcmode="lin" valueType="num">
                                      <p:cBhvr additive="base">
                                        <p:cTn id="28"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00034" y="2786058"/>
            <a:ext cx="3571900" cy="3734997"/>
          </a:xfrm>
          <a:prstGeom prst="rect">
            <a:avLst/>
          </a:prstGeom>
        </p:spPr>
        <p:txBody>
          <a:bodyPr wrap="square">
            <a:spAutoFit/>
          </a:bodyPr>
          <a:lstStyle/>
          <a:p>
            <a:pPr>
              <a:lnSpc>
                <a:spcPts val="3200"/>
              </a:lnSpc>
            </a:pPr>
            <a:r>
              <a:rPr lang="zh-CN" altLang="en-US" sz="2400" b="1" dirty="0" smtClean="0">
                <a:latin typeface="宋体" pitchFamily="2" charset="-122"/>
                <a:ea typeface="宋体" pitchFamily="2" charset="-122"/>
              </a:rPr>
              <a:t>    对于少数国家干涉别国内政，破坏别国主权的霸权主义和强权政治的行径，中国政府一贯给予强烈谴责。中国政府坚持</a:t>
            </a:r>
            <a:r>
              <a:rPr lang="en-US" altLang="zh-CN" sz="2400" b="1" dirty="0" smtClean="0">
                <a:latin typeface="宋体" pitchFamily="2" charset="-122"/>
                <a:ea typeface="宋体" pitchFamily="2" charset="-122"/>
              </a:rPr>
              <a:t>《</a:t>
            </a:r>
            <a:r>
              <a:rPr lang="zh-CN" altLang="en-US" sz="2400" b="1" dirty="0" smtClean="0">
                <a:latin typeface="宋体" pitchFamily="2" charset="-122"/>
                <a:ea typeface="宋体" pitchFamily="2" charset="-122"/>
              </a:rPr>
              <a:t>联合国宪章</a:t>
            </a:r>
            <a:r>
              <a:rPr lang="en-US" altLang="zh-CN" sz="2400" b="1" dirty="0" smtClean="0">
                <a:latin typeface="宋体" pitchFamily="2" charset="-122"/>
                <a:ea typeface="宋体" pitchFamily="2" charset="-122"/>
              </a:rPr>
              <a:t>》</a:t>
            </a:r>
            <a:r>
              <a:rPr lang="zh-CN" altLang="en-US" sz="2400" b="1" dirty="0" smtClean="0">
                <a:latin typeface="宋体" pitchFamily="2" charset="-122"/>
                <a:ea typeface="宋体" pitchFamily="2" charset="-122"/>
              </a:rPr>
              <a:t>维护国际和平和安全的宗旨和原则，多次推动了国际问题的政治解决。</a:t>
            </a:r>
            <a:endParaRPr lang="zh-CN" altLang="en-US" sz="2400" b="1" dirty="0">
              <a:latin typeface="宋体" pitchFamily="2" charset="-122"/>
              <a:ea typeface="宋体" pitchFamily="2" charset="-122"/>
            </a:endParaRPr>
          </a:p>
        </p:txBody>
      </p:sp>
      <p:sp>
        <p:nvSpPr>
          <p:cNvPr id="3" name="矩形 2"/>
          <p:cNvSpPr/>
          <p:nvPr/>
        </p:nvSpPr>
        <p:spPr>
          <a:xfrm>
            <a:off x="642910" y="571480"/>
            <a:ext cx="7572428" cy="480131"/>
          </a:xfrm>
          <a:prstGeom prst="rect">
            <a:avLst/>
          </a:prstGeom>
        </p:spPr>
        <p:txBody>
          <a:bodyPr wrap="square">
            <a:spAutoFit/>
          </a:bodyPr>
          <a:lstStyle/>
          <a:p>
            <a:pPr lvl="0">
              <a:lnSpc>
                <a:spcPct val="90000"/>
              </a:lnSpc>
            </a:pPr>
            <a:r>
              <a:rPr lang="zh-CN" altLang="en-US" sz="2800" b="1" dirty="0">
                <a:solidFill>
                  <a:srgbClr val="0000FF"/>
                </a:solidFill>
                <a:latin typeface="宋体" pitchFamily="2" charset="-122"/>
                <a:ea typeface="宋体" pitchFamily="2" charset="-122"/>
              </a:rPr>
              <a:t>（</a:t>
            </a:r>
            <a:r>
              <a:rPr lang="en-US" altLang="zh-CN" sz="2800" b="1" dirty="0">
                <a:solidFill>
                  <a:srgbClr val="0000FF"/>
                </a:solidFill>
                <a:latin typeface="宋体" pitchFamily="2" charset="-122"/>
                <a:ea typeface="宋体" pitchFamily="2" charset="-122"/>
              </a:rPr>
              <a:t>1</a:t>
            </a:r>
            <a:r>
              <a:rPr lang="zh-CN" altLang="en-US" sz="2800" b="1" dirty="0">
                <a:solidFill>
                  <a:srgbClr val="0000FF"/>
                </a:solidFill>
                <a:latin typeface="宋体" pitchFamily="2" charset="-122"/>
                <a:ea typeface="宋体" pitchFamily="2" charset="-122"/>
              </a:rPr>
              <a:t>）坚决反对各种形式的霸权主义和强权政治</a:t>
            </a:r>
          </a:p>
        </p:txBody>
      </p:sp>
      <p:pic>
        <p:nvPicPr>
          <p:cNvPr id="8194" name="Picture 2" descr="http://dingyue.nosdn.127.net/MCauOllB4om3g4XEge2JQz3BsZ5hL59RpCVFO2hYMml4f1523859412146.jpg"/>
          <p:cNvPicPr>
            <a:picLocks noChangeAspect="1" noChangeArrowheads="1"/>
          </p:cNvPicPr>
          <p:nvPr/>
        </p:nvPicPr>
        <p:blipFill>
          <a:blip r:embed="rId2"/>
          <a:srcRect/>
          <a:stretch>
            <a:fillRect/>
          </a:stretch>
        </p:blipFill>
        <p:spPr bwMode="auto">
          <a:xfrm>
            <a:off x="4286248" y="1214422"/>
            <a:ext cx="4143404" cy="2605900"/>
          </a:xfrm>
          <a:prstGeom prst="rect">
            <a:avLst/>
          </a:prstGeom>
          <a:noFill/>
        </p:spPr>
      </p:pic>
      <p:sp>
        <p:nvSpPr>
          <p:cNvPr id="5" name="矩形 4"/>
          <p:cNvSpPr/>
          <p:nvPr/>
        </p:nvSpPr>
        <p:spPr>
          <a:xfrm>
            <a:off x="500034" y="1571612"/>
            <a:ext cx="3571900" cy="1272784"/>
          </a:xfrm>
          <a:prstGeom prst="rect">
            <a:avLst/>
          </a:prstGeom>
        </p:spPr>
        <p:txBody>
          <a:bodyPr wrap="square">
            <a:spAutoFit/>
          </a:bodyPr>
          <a:lstStyle/>
          <a:p>
            <a:pPr lvl="0">
              <a:lnSpc>
                <a:spcPts val="3200"/>
              </a:lnSpc>
            </a:pPr>
            <a:r>
              <a:rPr lang="zh-CN" altLang="en-US" sz="2400" b="1" dirty="0" smtClean="0">
                <a:solidFill>
                  <a:srgbClr val="FF0000"/>
                </a:solidFill>
                <a:latin typeface="宋体" pitchFamily="2" charset="-122"/>
                <a:ea typeface="宋体" pitchFamily="2" charset="-122"/>
              </a:rPr>
              <a:t>    霸权主义</a:t>
            </a:r>
            <a:r>
              <a:rPr lang="zh-CN" altLang="en-US" sz="2400" b="1" dirty="0">
                <a:solidFill>
                  <a:srgbClr val="FF0000"/>
                </a:solidFill>
                <a:latin typeface="宋体" pitchFamily="2" charset="-122"/>
                <a:ea typeface="宋体" pitchFamily="2" charset="-122"/>
              </a:rPr>
              <a:t>、强权政治是当今世界和平与发展的主要障碍</a:t>
            </a:r>
          </a:p>
        </p:txBody>
      </p:sp>
      <p:pic>
        <p:nvPicPr>
          <p:cNvPr id="8196" name="Picture 4" descr="http://n.sinaimg.cn/sinacn10/119/w580h339/20181027/9a73-hmxrkzx5615664.jpg"/>
          <p:cNvPicPr>
            <a:picLocks noChangeAspect="1" noChangeArrowheads="1"/>
          </p:cNvPicPr>
          <p:nvPr/>
        </p:nvPicPr>
        <p:blipFill>
          <a:blip r:embed="rId3"/>
          <a:srcRect l="10160" r="16043" b="4867"/>
          <a:stretch>
            <a:fillRect/>
          </a:stretch>
        </p:blipFill>
        <p:spPr bwMode="auto">
          <a:xfrm>
            <a:off x="4286248" y="3929066"/>
            <a:ext cx="4143404" cy="2714644"/>
          </a:xfrm>
          <a:prstGeom prst="rect">
            <a:avLst/>
          </a:prstGeom>
          <a:noFill/>
        </p:spPr>
      </p:pic>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strVal val="#ppt_w*0.70"/>
                                          </p:val>
                                        </p:tav>
                                        <p:tav tm="100000">
                                          <p:val>
                                            <p:strVal val="#ppt_w"/>
                                          </p:val>
                                        </p:tav>
                                      </p:tavLst>
                                    </p:anim>
                                    <p:anim calcmode="lin" valueType="num">
                                      <p:cBhvr>
                                        <p:cTn id="8" dur="1000" fill="hold"/>
                                        <p:tgtEl>
                                          <p:spTgt spid="5"/>
                                        </p:tgtEl>
                                        <p:attrNameLst>
                                          <p:attrName>ppt_h</p:attrName>
                                        </p:attrNameLst>
                                      </p:cBhvr>
                                      <p:tavLst>
                                        <p:tav tm="0">
                                          <p:val>
                                            <p:strVal val="#ppt_h"/>
                                          </p:val>
                                        </p:tav>
                                        <p:tav tm="100000">
                                          <p:val>
                                            <p:strVal val="#ppt_h"/>
                                          </p:val>
                                        </p:tav>
                                      </p:tavLst>
                                    </p:anim>
                                    <p:animEffect transition="in" filter="fade">
                                      <p:cBhvr>
                                        <p:cTn id="9" dur="10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nodeType="clickEffect">
                                  <p:stCondLst>
                                    <p:cond delay="0"/>
                                  </p:stCondLst>
                                  <p:childTnLst>
                                    <p:set>
                                      <p:cBhvr>
                                        <p:cTn id="13" dur="1" fill="hold">
                                          <p:stCondLst>
                                            <p:cond delay="0"/>
                                          </p:stCondLst>
                                        </p:cTn>
                                        <p:tgtEl>
                                          <p:spTgt spid="8196"/>
                                        </p:tgtEl>
                                        <p:attrNameLst>
                                          <p:attrName>style.visibility</p:attrName>
                                        </p:attrNameLst>
                                      </p:cBhvr>
                                      <p:to>
                                        <p:strVal val="visible"/>
                                      </p:to>
                                    </p:set>
                                    <p:anim calcmode="lin" valueType="num">
                                      <p:cBhvr>
                                        <p:cTn id="14" dur="1000" fill="hold"/>
                                        <p:tgtEl>
                                          <p:spTgt spid="8196"/>
                                        </p:tgtEl>
                                        <p:attrNameLst>
                                          <p:attrName>ppt_w</p:attrName>
                                        </p:attrNameLst>
                                      </p:cBhvr>
                                      <p:tavLst>
                                        <p:tav tm="0">
                                          <p:val>
                                            <p:strVal val="#ppt_w*0.70"/>
                                          </p:val>
                                        </p:tav>
                                        <p:tav tm="100000">
                                          <p:val>
                                            <p:strVal val="#ppt_w"/>
                                          </p:val>
                                        </p:tav>
                                      </p:tavLst>
                                    </p:anim>
                                    <p:anim calcmode="lin" valueType="num">
                                      <p:cBhvr>
                                        <p:cTn id="15" dur="1000" fill="hold"/>
                                        <p:tgtEl>
                                          <p:spTgt spid="8196"/>
                                        </p:tgtEl>
                                        <p:attrNameLst>
                                          <p:attrName>ppt_h</p:attrName>
                                        </p:attrNameLst>
                                      </p:cBhvr>
                                      <p:tavLst>
                                        <p:tav tm="0">
                                          <p:val>
                                            <p:strVal val="#ppt_h"/>
                                          </p:val>
                                        </p:tav>
                                        <p:tav tm="100000">
                                          <p:val>
                                            <p:strVal val="#ppt_h"/>
                                          </p:val>
                                        </p:tav>
                                      </p:tavLst>
                                    </p:anim>
                                    <p:animEffect transition="in" filter="fade">
                                      <p:cBhvr>
                                        <p:cTn id="16" dur="1000"/>
                                        <p:tgtEl>
                                          <p:spTgt spid="8196"/>
                                        </p:tgtEl>
                                      </p:cBhvr>
                                    </p:animEffect>
                                  </p:childTnLst>
                                </p:cTn>
                              </p:par>
                              <p:par>
                                <p:cTn id="17" presetID="55" presetClass="entr" presetSubtype="0" fill="hold" nodeType="withEffect">
                                  <p:stCondLst>
                                    <p:cond delay="0"/>
                                  </p:stCondLst>
                                  <p:childTnLst>
                                    <p:set>
                                      <p:cBhvr>
                                        <p:cTn id="18" dur="1" fill="hold">
                                          <p:stCondLst>
                                            <p:cond delay="0"/>
                                          </p:stCondLst>
                                        </p:cTn>
                                        <p:tgtEl>
                                          <p:spTgt spid="8194"/>
                                        </p:tgtEl>
                                        <p:attrNameLst>
                                          <p:attrName>style.visibility</p:attrName>
                                        </p:attrNameLst>
                                      </p:cBhvr>
                                      <p:to>
                                        <p:strVal val="visible"/>
                                      </p:to>
                                    </p:set>
                                    <p:anim calcmode="lin" valueType="num">
                                      <p:cBhvr>
                                        <p:cTn id="19" dur="1000" fill="hold"/>
                                        <p:tgtEl>
                                          <p:spTgt spid="8194"/>
                                        </p:tgtEl>
                                        <p:attrNameLst>
                                          <p:attrName>ppt_w</p:attrName>
                                        </p:attrNameLst>
                                      </p:cBhvr>
                                      <p:tavLst>
                                        <p:tav tm="0">
                                          <p:val>
                                            <p:strVal val="#ppt_w*0.70"/>
                                          </p:val>
                                        </p:tav>
                                        <p:tav tm="100000">
                                          <p:val>
                                            <p:strVal val="#ppt_w"/>
                                          </p:val>
                                        </p:tav>
                                      </p:tavLst>
                                    </p:anim>
                                    <p:anim calcmode="lin" valueType="num">
                                      <p:cBhvr>
                                        <p:cTn id="20" dur="1000" fill="hold"/>
                                        <p:tgtEl>
                                          <p:spTgt spid="8194"/>
                                        </p:tgtEl>
                                        <p:attrNameLst>
                                          <p:attrName>ppt_h</p:attrName>
                                        </p:attrNameLst>
                                      </p:cBhvr>
                                      <p:tavLst>
                                        <p:tav tm="0">
                                          <p:val>
                                            <p:strVal val="#ppt_h"/>
                                          </p:val>
                                        </p:tav>
                                        <p:tav tm="100000">
                                          <p:val>
                                            <p:strVal val="#ppt_h"/>
                                          </p:val>
                                        </p:tav>
                                      </p:tavLst>
                                    </p:anim>
                                    <p:animEffect transition="in" filter="fade">
                                      <p:cBhvr>
                                        <p:cTn id="21" dur="1000"/>
                                        <p:tgtEl>
                                          <p:spTgt spid="8194"/>
                                        </p:tgtEl>
                                      </p:cBhvr>
                                    </p:animEffect>
                                  </p:childTnLst>
                                </p:cTn>
                              </p:par>
                            </p:childTnLst>
                          </p:cTn>
                        </p:par>
                      </p:childTnLst>
                    </p:cTn>
                  </p:par>
                  <p:par>
                    <p:cTn id="22" fill="hold">
                      <p:stCondLst>
                        <p:cond delay="indefinite"/>
                      </p:stCondLst>
                      <p:childTnLst>
                        <p:par>
                          <p:cTn id="23" fill="hold">
                            <p:stCondLst>
                              <p:cond delay="0"/>
                            </p:stCondLst>
                            <p:childTnLst>
                              <p:par>
                                <p:cTn id="24" presetID="55" presetClass="entr" presetSubtype="0" fill="hold" grpId="0" nodeType="clickEffect">
                                  <p:stCondLst>
                                    <p:cond delay="0"/>
                                  </p:stCondLst>
                                  <p:childTnLst>
                                    <p:set>
                                      <p:cBhvr>
                                        <p:cTn id="25" dur="1" fill="hold">
                                          <p:stCondLst>
                                            <p:cond delay="0"/>
                                          </p:stCondLst>
                                        </p:cTn>
                                        <p:tgtEl>
                                          <p:spTgt spid="2"/>
                                        </p:tgtEl>
                                        <p:attrNameLst>
                                          <p:attrName>style.visibility</p:attrName>
                                        </p:attrNameLst>
                                      </p:cBhvr>
                                      <p:to>
                                        <p:strVal val="visible"/>
                                      </p:to>
                                    </p:set>
                                    <p:anim calcmode="lin" valueType="num">
                                      <p:cBhvr>
                                        <p:cTn id="26" dur="1000" fill="hold"/>
                                        <p:tgtEl>
                                          <p:spTgt spid="2"/>
                                        </p:tgtEl>
                                        <p:attrNameLst>
                                          <p:attrName>ppt_w</p:attrName>
                                        </p:attrNameLst>
                                      </p:cBhvr>
                                      <p:tavLst>
                                        <p:tav tm="0">
                                          <p:val>
                                            <p:strVal val="#ppt_w*0.70"/>
                                          </p:val>
                                        </p:tav>
                                        <p:tav tm="100000">
                                          <p:val>
                                            <p:strVal val="#ppt_w"/>
                                          </p:val>
                                        </p:tav>
                                      </p:tavLst>
                                    </p:anim>
                                    <p:anim calcmode="lin" valueType="num">
                                      <p:cBhvr>
                                        <p:cTn id="27" dur="1000" fill="hold"/>
                                        <p:tgtEl>
                                          <p:spTgt spid="2"/>
                                        </p:tgtEl>
                                        <p:attrNameLst>
                                          <p:attrName>ppt_h</p:attrName>
                                        </p:attrNameLst>
                                      </p:cBhvr>
                                      <p:tavLst>
                                        <p:tav tm="0">
                                          <p:val>
                                            <p:strVal val="#ppt_h"/>
                                          </p:val>
                                        </p:tav>
                                        <p:tav tm="100000">
                                          <p:val>
                                            <p:strVal val="#ppt_h"/>
                                          </p:val>
                                        </p:tav>
                                      </p:tavLst>
                                    </p:anim>
                                    <p:animEffect transition="in" filter="fade">
                                      <p:cBhvr>
                                        <p:cTn id="28"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42910" y="642918"/>
            <a:ext cx="7000924" cy="480131"/>
          </a:xfrm>
          <a:prstGeom prst="rect">
            <a:avLst/>
          </a:prstGeom>
        </p:spPr>
        <p:txBody>
          <a:bodyPr wrap="square">
            <a:spAutoFit/>
          </a:bodyPr>
          <a:lstStyle/>
          <a:p>
            <a:pPr>
              <a:lnSpc>
                <a:spcPct val="90000"/>
              </a:lnSpc>
            </a:pPr>
            <a:r>
              <a:rPr lang="zh-CN" altLang="en-US" sz="2800" b="1" dirty="0" smtClean="0">
                <a:solidFill>
                  <a:srgbClr val="0000FF"/>
                </a:solidFill>
                <a:latin typeface="宋体" pitchFamily="2" charset="-122"/>
                <a:ea typeface="宋体" pitchFamily="2" charset="-122"/>
              </a:rPr>
              <a:t>（</a:t>
            </a:r>
            <a:r>
              <a:rPr lang="en-US" altLang="zh-CN" sz="2800" b="1" dirty="0" smtClean="0">
                <a:solidFill>
                  <a:srgbClr val="0000FF"/>
                </a:solidFill>
                <a:latin typeface="宋体" pitchFamily="2" charset="-122"/>
                <a:ea typeface="宋体" pitchFamily="2" charset="-122"/>
              </a:rPr>
              <a:t>2</a:t>
            </a:r>
            <a:r>
              <a:rPr lang="zh-CN" altLang="en-US" sz="2800" b="1" dirty="0" smtClean="0">
                <a:solidFill>
                  <a:srgbClr val="0000FF"/>
                </a:solidFill>
                <a:latin typeface="宋体" pitchFamily="2" charset="-122"/>
                <a:ea typeface="宋体" pitchFamily="2" charset="-122"/>
              </a:rPr>
              <a:t>）加大参与国际反恐怖主义合作的力度</a:t>
            </a:r>
          </a:p>
        </p:txBody>
      </p:sp>
      <p:sp>
        <p:nvSpPr>
          <p:cNvPr id="3" name="矩形 2"/>
          <p:cNvSpPr/>
          <p:nvPr/>
        </p:nvSpPr>
        <p:spPr>
          <a:xfrm>
            <a:off x="642910" y="2941638"/>
            <a:ext cx="3929090" cy="3416320"/>
          </a:xfrm>
          <a:prstGeom prst="rect">
            <a:avLst/>
          </a:prstGeom>
        </p:spPr>
        <p:txBody>
          <a:bodyPr wrap="square">
            <a:spAutoFit/>
          </a:bodyPr>
          <a:lstStyle/>
          <a:p>
            <a:r>
              <a:rPr lang="zh-CN" altLang="en-US" sz="2400" b="1" dirty="0" smtClean="0">
                <a:latin typeface="宋体" pitchFamily="2" charset="-122"/>
                <a:ea typeface="宋体" pitchFamily="2" charset="-122"/>
              </a:rPr>
              <a:t>    截至</a:t>
            </a:r>
            <a:r>
              <a:rPr lang="en-US" altLang="zh-CN" sz="2400" b="1" dirty="0" smtClean="0">
                <a:latin typeface="宋体" pitchFamily="2" charset="-122"/>
                <a:ea typeface="宋体" pitchFamily="2" charset="-122"/>
              </a:rPr>
              <a:t>2006</a:t>
            </a:r>
            <a:r>
              <a:rPr lang="zh-CN" altLang="en-US" sz="2400" b="1" dirty="0" smtClean="0">
                <a:latin typeface="宋体" pitchFamily="2" charset="-122"/>
                <a:ea typeface="宋体" pitchFamily="2" charset="-122"/>
              </a:rPr>
              <a:t>年，中国已经加入全部</a:t>
            </a:r>
            <a:r>
              <a:rPr lang="en-US" altLang="zh-CN" sz="2400" b="1" dirty="0" smtClean="0">
                <a:latin typeface="宋体" pitchFamily="2" charset="-122"/>
                <a:ea typeface="宋体" pitchFamily="2" charset="-122"/>
              </a:rPr>
              <a:t>13</a:t>
            </a:r>
            <a:r>
              <a:rPr lang="zh-CN" altLang="en-US" sz="2400" b="1" dirty="0" smtClean="0">
                <a:latin typeface="宋体" pitchFamily="2" charset="-122"/>
                <a:ea typeface="宋体" pitchFamily="2" charset="-122"/>
              </a:rPr>
              <a:t>部国际反恐怖公约。另外，中国与相关国家在情报信息交流、缉捕和遣返恐怖分子、举行联合反恐演习等方面开展了卓有成效的合作，建立了反恐协调机制，有力地维护了我国和世界其他地区的安全与稳定。</a:t>
            </a:r>
            <a:endParaRPr lang="zh-CN" altLang="en-US" sz="2400" b="1" dirty="0">
              <a:latin typeface="宋体" pitchFamily="2" charset="-122"/>
              <a:ea typeface="宋体" pitchFamily="2" charset="-122"/>
            </a:endParaRPr>
          </a:p>
        </p:txBody>
      </p:sp>
      <p:sp>
        <p:nvSpPr>
          <p:cNvPr id="4" name="矩形 3"/>
          <p:cNvSpPr/>
          <p:nvPr/>
        </p:nvSpPr>
        <p:spPr>
          <a:xfrm>
            <a:off x="642910" y="1514291"/>
            <a:ext cx="3857652" cy="1200329"/>
          </a:xfrm>
          <a:prstGeom prst="rect">
            <a:avLst/>
          </a:prstGeom>
        </p:spPr>
        <p:txBody>
          <a:bodyPr wrap="square">
            <a:spAutoFit/>
          </a:bodyPr>
          <a:lstStyle/>
          <a:p>
            <a:r>
              <a:rPr lang="zh-CN" altLang="en-US" sz="2400" b="1" dirty="0">
                <a:solidFill>
                  <a:srgbClr val="FF0000"/>
                </a:solidFill>
                <a:latin typeface="宋体" pitchFamily="2" charset="-122"/>
                <a:ea typeface="宋体" pitchFamily="2" charset="-122"/>
              </a:rPr>
              <a:t>恐怖主义是危害世界和平与稳定的一大公害，中国反对一切形式的恐怖主义。</a:t>
            </a:r>
          </a:p>
        </p:txBody>
      </p:sp>
      <p:pic>
        <p:nvPicPr>
          <p:cNvPr id="7170" name="Picture 2" descr="http://5b0988e595225.cdn.sohucs.com/images/20170902/43d53bc1545f44c2b7c47f0526f9c80b.jpeg"/>
          <p:cNvPicPr>
            <a:picLocks noChangeAspect="1" noChangeArrowheads="1"/>
          </p:cNvPicPr>
          <p:nvPr/>
        </p:nvPicPr>
        <p:blipFill>
          <a:blip r:embed="rId2"/>
          <a:srcRect l="8152" t="10302" r="8695" b="9340"/>
          <a:stretch>
            <a:fillRect/>
          </a:stretch>
        </p:blipFill>
        <p:spPr bwMode="auto">
          <a:xfrm>
            <a:off x="4786314" y="1357298"/>
            <a:ext cx="3500462" cy="2571768"/>
          </a:xfrm>
          <a:prstGeom prst="rect">
            <a:avLst/>
          </a:prstGeom>
          <a:noFill/>
        </p:spPr>
      </p:pic>
      <p:sp>
        <p:nvSpPr>
          <p:cNvPr id="7172" name="AutoShape 4" descr="http://img0.imgtn.bdimg.com/it/u=4011904312,1049857218&amp;fm=15&amp;gp=0.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zh-CN" altLang="en-US"/>
          </a:p>
        </p:txBody>
      </p:sp>
      <p:sp>
        <p:nvSpPr>
          <p:cNvPr id="7174" name="AutoShape 6" descr="http://img0.imgtn.bdimg.com/it/u=4011904312,1049857218&amp;fm=15&amp;gp=0.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zh-CN" altLang="en-US"/>
          </a:p>
        </p:txBody>
      </p:sp>
      <p:pic>
        <p:nvPicPr>
          <p:cNvPr id="7176" name="Picture 8" descr="http://img.mod.gov.cn/intl/attachement/jpg/site21/20150703/4437e6581d141700872801.jpg"/>
          <p:cNvPicPr>
            <a:picLocks noChangeAspect="1" noChangeArrowheads="1"/>
          </p:cNvPicPr>
          <p:nvPr/>
        </p:nvPicPr>
        <p:blipFill>
          <a:blip r:embed="rId3"/>
          <a:srcRect/>
          <a:stretch>
            <a:fillRect/>
          </a:stretch>
        </p:blipFill>
        <p:spPr bwMode="auto">
          <a:xfrm>
            <a:off x="4786314" y="4071942"/>
            <a:ext cx="3500462" cy="2492329"/>
          </a:xfrm>
          <a:prstGeom prst="rect">
            <a:avLst/>
          </a:prstGeom>
          <a:noFill/>
        </p:spPr>
      </p:pic>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strVal val="#ppt_w*0.70"/>
                                          </p:val>
                                        </p:tav>
                                        <p:tav tm="100000">
                                          <p:val>
                                            <p:strVal val="#ppt_w"/>
                                          </p:val>
                                        </p:tav>
                                      </p:tavLst>
                                    </p:anim>
                                    <p:anim calcmode="lin" valueType="num">
                                      <p:cBhvr>
                                        <p:cTn id="8" dur="1000" fill="hold"/>
                                        <p:tgtEl>
                                          <p:spTgt spid="4"/>
                                        </p:tgtEl>
                                        <p:attrNameLst>
                                          <p:attrName>ppt_h</p:attrName>
                                        </p:attrNameLst>
                                      </p:cBhvr>
                                      <p:tavLst>
                                        <p:tav tm="0">
                                          <p:val>
                                            <p:strVal val="#ppt_h"/>
                                          </p:val>
                                        </p:tav>
                                        <p:tav tm="100000">
                                          <p:val>
                                            <p:strVal val="#ppt_h"/>
                                          </p:val>
                                        </p:tav>
                                      </p:tavLst>
                                    </p:anim>
                                    <p:animEffect transition="in" filter="fade">
                                      <p:cBhvr>
                                        <p:cTn id="9" dur="10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nodeType="clickEffect">
                                  <p:stCondLst>
                                    <p:cond delay="0"/>
                                  </p:stCondLst>
                                  <p:childTnLst>
                                    <p:set>
                                      <p:cBhvr>
                                        <p:cTn id="13" dur="1" fill="hold">
                                          <p:stCondLst>
                                            <p:cond delay="0"/>
                                          </p:stCondLst>
                                        </p:cTn>
                                        <p:tgtEl>
                                          <p:spTgt spid="7170"/>
                                        </p:tgtEl>
                                        <p:attrNameLst>
                                          <p:attrName>style.visibility</p:attrName>
                                        </p:attrNameLst>
                                      </p:cBhvr>
                                      <p:to>
                                        <p:strVal val="visible"/>
                                      </p:to>
                                    </p:set>
                                    <p:anim calcmode="lin" valueType="num">
                                      <p:cBhvr>
                                        <p:cTn id="14" dur="1000" fill="hold"/>
                                        <p:tgtEl>
                                          <p:spTgt spid="7170"/>
                                        </p:tgtEl>
                                        <p:attrNameLst>
                                          <p:attrName>ppt_w</p:attrName>
                                        </p:attrNameLst>
                                      </p:cBhvr>
                                      <p:tavLst>
                                        <p:tav tm="0">
                                          <p:val>
                                            <p:strVal val="#ppt_w*0.70"/>
                                          </p:val>
                                        </p:tav>
                                        <p:tav tm="100000">
                                          <p:val>
                                            <p:strVal val="#ppt_w"/>
                                          </p:val>
                                        </p:tav>
                                      </p:tavLst>
                                    </p:anim>
                                    <p:anim calcmode="lin" valueType="num">
                                      <p:cBhvr>
                                        <p:cTn id="15" dur="1000" fill="hold"/>
                                        <p:tgtEl>
                                          <p:spTgt spid="7170"/>
                                        </p:tgtEl>
                                        <p:attrNameLst>
                                          <p:attrName>ppt_h</p:attrName>
                                        </p:attrNameLst>
                                      </p:cBhvr>
                                      <p:tavLst>
                                        <p:tav tm="0">
                                          <p:val>
                                            <p:strVal val="#ppt_h"/>
                                          </p:val>
                                        </p:tav>
                                        <p:tav tm="100000">
                                          <p:val>
                                            <p:strVal val="#ppt_h"/>
                                          </p:val>
                                        </p:tav>
                                      </p:tavLst>
                                    </p:anim>
                                    <p:animEffect transition="in" filter="fade">
                                      <p:cBhvr>
                                        <p:cTn id="16" dur="1000"/>
                                        <p:tgtEl>
                                          <p:spTgt spid="7170"/>
                                        </p:tgtEl>
                                      </p:cBhvr>
                                    </p:animEffect>
                                  </p:childTnLst>
                                </p:cTn>
                              </p:par>
                              <p:par>
                                <p:cTn id="17" presetID="55" presetClass="entr" presetSubtype="0" fill="hold" nodeType="withEffect">
                                  <p:stCondLst>
                                    <p:cond delay="0"/>
                                  </p:stCondLst>
                                  <p:childTnLst>
                                    <p:set>
                                      <p:cBhvr>
                                        <p:cTn id="18" dur="1" fill="hold">
                                          <p:stCondLst>
                                            <p:cond delay="0"/>
                                          </p:stCondLst>
                                        </p:cTn>
                                        <p:tgtEl>
                                          <p:spTgt spid="7176"/>
                                        </p:tgtEl>
                                        <p:attrNameLst>
                                          <p:attrName>style.visibility</p:attrName>
                                        </p:attrNameLst>
                                      </p:cBhvr>
                                      <p:to>
                                        <p:strVal val="visible"/>
                                      </p:to>
                                    </p:set>
                                    <p:anim calcmode="lin" valueType="num">
                                      <p:cBhvr>
                                        <p:cTn id="19" dur="1000" fill="hold"/>
                                        <p:tgtEl>
                                          <p:spTgt spid="7176"/>
                                        </p:tgtEl>
                                        <p:attrNameLst>
                                          <p:attrName>ppt_w</p:attrName>
                                        </p:attrNameLst>
                                      </p:cBhvr>
                                      <p:tavLst>
                                        <p:tav tm="0">
                                          <p:val>
                                            <p:strVal val="#ppt_w*0.70"/>
                                          </p:val>
                                        </p:tav>
                                        <p:tav tm="100000">
                                          <p:val>
                                            <p:strVal val="#ppt_w"/>
                                          </p:val>
                                        </p:tav>
                                      </p:tavLst>
                                    </p:anim>
                                    <p:anim calcmode="lin" valueType="num">
                                      <p:cBhvr>
                                        <p:cTn id="20" dur="1000" fill="hold"/>
                                        <p:tgtEl>
                                          <p:spTgt spid="7176"/>
                                        </p:tgtEl>
                                        <p:attrNameLst>
                                          <p:attrName>ppt_h</p:attrName>
                                        </p:attrNameLst>
                                      </p:cBhvr>
                                      <p:tavLst>
                                        <p:tav tm="0">
                                          <p:val>
                                            <p:strVal val="#ppt_h"/>
                                          </p:val>
                                        </p:tav>
                                        <p:tav tm="100000">
                                          <p:val>
                                            <p:strVal val="#ppt_h"/>
                                          </p:val>
                                        </p:tav>
                                      </p:tavLst>
                                    </p:anim>
                                    <p:animEffect transition="in" filter="fade">
                                      <p:cBhvr>
                                        <p:cTn id="21" dur="1000"/>
                                        <p:tgtEl>
                                          <p:spTgt spid="7176"/>
                                        </p:tgtEl>
                                      </p:cBhvr>
                                    </p:animEffect>
                                  </p:childTnLst>
                                </p:cTn>
                              </p:par>
                            </p:childTnLst>
                          </p:cTn>
                        </p:par>
                      </p:childTnLst>
                    </p:cTn>
                  </p:par>
                  <p:par>
                    <p:cTn id="22" fill="hold">
                      <p:stCondLst>
                        <p:cond delay="indefinite"/>
                      </p:stCondLst>
                      <p:childTnLst>
                        <p:par>
                          <p:cTn id="23" fill="hold">
                            <p:stCondLst>
                              <p:cond delay="0"/>
                            </p:stCondLst>
                            <p:childTnLst>
                              <p:par>
                                <p:cTn id="24" presetID="55" presetClass="entr" presetSubtype="0" fill="hold" grpId="0" nodeType="clickEffect">
                                  <p:stCondLst>
                                    <p:cond delay="0"/>
                                  </p:stCondLst>
                                  <p:childTnLst>
                                    <p:set>
                                      <p:cBhvr>
                                        <p:cTn id="25" dur="1" fill="hold">
                                          <p:stCondLst>
                                            <p:cond delay="0"/>
                                          </p:stCondLst>
                                        </p:cTn>
                                        <p:tgtEl>
                                          <p:spTgt spid="3"/>
                                        </p:tgtEl>
                                        <p:attrNameLst>
                                          <p:attrName>style.visibility</p:attrName>
                                        </p:attrNameLst>
                                      </p:cBhvr>
                                      <p:to>
                                        <p:strVal val="visible"/>
                                      </p:to>
                                    </p:set>
                                    <p:anim calcmode="lin" valueType="num">
                                      <p:cBhvr>
                                        <p:cTn id="26" dur="1000" fill="hold"/>
                                        <p:tgtEl>
                                          <p:spTgt spid="3"/>
                                        </p:tgtEl>
                                        <p:attrNameLst>
                                          <p:attrName>ppt_w</p:attrName>
                                        </p:attrNameLst>
                                      </p:cBhvr>
                                      <p:tavLst>
                                        <p:tav tm="0">
                                          <p:val>
                                            <p:strVal val="#ppt_w*0.70"/>
                                          </p:val>
                                        </p:tav>
                                        <p:tav tm="100000">
                                          <p:val>
                                            <p:strVal val="#ppt_w"/>
                                          </p:val>
                                        </p:tav>
                                      </p:tavLst>
                                    </p:anim>
                                    <p:anim calcmode="lin" valueType="num">
                                      <p:cBhvr>
                                        <p:cTn id="27" dur="1000" fill="hold"/>
                                        <p:tgtEl>
                                          <p:spTgt spid="3"/>
                                        </p:tgtEl>
                                        <p:attrNameLst>
                                          <p:attrName>ppt_h</p:attrName>
                                        </p:attrNameLst>
                                      </p:cBhvr>
                                      <p:tavLst>
                                        <p:tav tm="0">
                                          <p:val>
                                            <p:strVal val="#ppt_h"/>
                                          </p:val>
                                        </p:tav>
                                        <p:tav tm="100000">
                                          <p:val>
                                            <p:strVal val="#ppt_h"/>
                                          </p:val>
                                        </p:tav>
                                      </p:tavLst>
                                    </p:anim>
                                    <p:animEffect transition="in" filter="fade">
                                      <p:cBhvr>
                                        <p:cTn id="28"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42910" y="2071678"/>
            <a:ext cx="3786214" cy="3785652"/>
          </a:xfrm>
          <a:prstGeom prst="rect">
            <a:avLst/>
          </a:prstGeom>
        </p:spPr>
        <p:txBody>
          <a:bodyPr wrap="square">
            <a:spAutoFit/>
          </a:bodyPr>
          <a:lstStyle/>
          <a:p>
            <a:pPr>
              <a:lnSpc>
                <a:spcPts val="3200"/>
              </a:lnSpc>
            </a:pPr>
            <a:r>
              <a:rPr lang="zh-CN" altLang="en-US" sz="2400" b="1" dirty="0" smtClean="0">
                <a:latin typeface="宋体" pitchFamily="2" charset="-122"/>
                <a:ea typeface="宋体" pitchFamily="2" charset="-122"/>
              </a:rPr>
              <a:t>    自</a:t>
            </a:r>
            <a:r>
              <a:rPr lang="en-US" altLang="zh-CN" sz="2400" b="1" dirty="0" smtClean="0">
                <a:latin typeface="宋体" pitchFamily="2" charset="-122"/>
                <a:ea typeface="宋体" pitchFamily="2" charset="-122"/>
              </a:rPr>
              <a:t>1989</a:t>
            </a:r>
            <a:r>
              <a:rPr lang="zh-CN" altLang="en-US" sz="2400" b="1" dirty="0" smtClean="0">
                <a:latin typeface="宋体" pitchFamily="2" charset="-122"/>
                <a:ea typeface="宋体" pitchFamily="2" charset="-122"/>
              </a:rPr>
              <a:t>年首次向联合国维和行动派遣军事观察员以来，截至</a:t>
            </a:r>
            <a:r>
              <a:rPr lang="en-US" altLang="zh-CN" sz="2400" b="1" dirty="0" smtClean="0">
                <a:latin typeface="宋体" pitchFamily="2" charset="-122"/>
                <a:ea typeface="宋体" pitchFamily="2" charset="-122"/>
              </a:rPr>
              <a:t>2015</a:t>
            </a:r>
            <a:r>
              <a:rPr lang="zh-CN" altLang="en-US" sz="2400" b="1" dirty="0" smtClean="0">
                <a:latin typeface="宋体" pitchFamily="2" charset="-122"/>
                <a:ea typeface="宋体" pitchFamily="2" charset="-122"/>
              </a:rPr>
              <a:t>年</a:t>
            </a:r>
            <a:r>
              <a:rPr lang="en-US" altLang="zh-CN" sz="2400" b="1" dirty="0" smtClean="0">
                <a:latin typeface="宋体" pitchFamily="2" charset="-122"/>
                <a:ea typeface="宋体" pitchFamily="2" charset="-122"/>
              </a:rPr>
              <a:t>5</a:t>
            </a:r>
            <a:r>
              <a:rPr lang="zh-CN" altLang="en-US" sz="2400" b="1" dirty="0" smtClean="0">
                <a:latin typeface="宋体" pitchFamily="2" charset="-122"/>
                <a:ea typeface="宋体" pitchFamily="2" charset="-122"/>
              </a:rPr>
              <a:t>月，中国已先后向联合国</a:t>
            </a:r>
            <a:r>
              <a:rPr lang="en-US" altLang="zh-CN" sz="2400" b="1" dirty="0" smtClean="0">
                <a:latin typeface="宋体" pitchFamily="2" charset="-122"/>
                <a:ea typeface="宋体" pitchFamily="2" charset="-122"/>
              </a:rPr>
              <a:t>24</a:t>
            </a:r>
            <a:r>
              <a:rPr lang="zh-CN" altLang="en-US" sz="2400" b="1" dirty="0" smtClean="0">
                <a:latin typeface="宋体" pitchFamily="2" charset="-122"/>
                <a:ea typeface="宋体" pitchFamily="2" charset="-122"/>
              </a:rPr>
              <a:t>项维和行动派出维和官兵</a:t>
            </a:r>
            <a:r>
              <a:rPr lang="en-US" altLang="zh-CN" sz="2400" b="1" dirty="0" smtClean="0">
                <a:latin typeface="宋体" pitchFamily="2" charset="-122"/>
                <a:ea typeface="宋体" pitchFamily="2" charset="-122"/>
              </a:rPr>
              <a:t>3</a:t>
            </a:r>
            <a:r>
              <a:rPr lang="zh-CN" altLang="en-US" sz="2400" b="1" dirty="0" smtClean="0">
                <a:latin typeface="宋体" pitchFamily="2" charset="-122"/>
                <a:ea typeface="宋体" pitchFamily="2" charset="-122"/>
              </a:rPr>
              <a:t>万余人。今后，中国会继续加大参与联合国维和行动力度，为维护世界和平作出更大贡献。</a:t>
            </a:r>
            <a:endParaRPr lang="zh-CN" altLang="en-US" sz="2400" b="1" dirty="0">
              <a:latin typeface="宋体" pitchFamily="2" charset="-122"/>
              <a:ea typeface="宋体" pitchFamily="2" charset="-122"/>
            </a:endParaRPr>
          </a:p>
        </p:txBody>
      </p:sp>
      <p:sp>
        <p:nvSpPr>
          <p:cNvPr id="3" name="矩形 2"/>
          <p:cNvSpPr/>
          <p:nvPr/>
        </p:nvSpPr>
        <p:spPr>
          <a:xfrm>
            <a:off x="714348" y="642918"/>
            <a:ext cx="4933963" cy="523220"/>
          </a:xfrm>
          <a:prstGeom prst="rect">
            <a:avLst/>
          </a:prstGeom>
        </p:spPr>
        <p:txBody>
          <a:bodyPr wrap="square">
            <a:spAutoFit/>
          </a:bodyPr>
          <a:lstStyle/>
          <a:p>
            <a:r>
              <a:rPr lang="zh-CN" altLang="en-US" sz="2800" b="1" dirty="0">
                <a:solidFill>
                  <a:srgbClr val="0000FF"/>
                </a:solidFill>
                <a:latin typeface="宋体" pitchFamily="2" charset="-122"/>
                <a:ea typeface="宋体" pitchFamily="2" charset="-122"/>
              </a:rPr>
              <a:t>（</a:t>
            </a:r>
            <a:r>
              <a:rPr lang="en-US" altLang="zh-CN" sz="2800" b="1" dirty="0">
                <a:solidFill>
                  <a:srgbClr val="0000FF"/>
                </a:solidFill>
                <a:latin typeface="宋体" pitchFamily="2" charset="-122"/>
                <a:ea typeface="宋体" pitchFamily="2" charset="-122"/>
              </a:rPr>
              <a:t>3</a:t>
            </a:r>
            <a:r>
              <a:rPr lang="zh-CN" altLang="en-US" sz="2800" b="1" dirty="0">
                <a:solidFill>
                  <a:srgbClr val="0000FF"/>
                </a:solidFill>
                <a:latin typeface="宋体" pitchFamily="2" charset="-122"/>
                <a:ea typeface="宋体" pitchFamily="2" charset="-122"/>
              </a:rPr>
              <a:t>）支持联合国的维和行动。</a:t>
            </a:r>
          </a:p>
        </p:txBody>
      </p:sp>
      <p:pic>
        <p:nvPicPr>
          <p:cNvPr id="4" name="Picture 4" descr="http://files.js7tv.cn/www/images/2018-08/01/1533113935745185_big_raw.jpg"/>
          <p:cNvPicPr>
            <a:picLocks noChangeAspect="1" noChangeArrowheads="1"/>
          </p:cNvPicPr>
          <p:nvPr/>
        </p:nvPicPr>
        <p:blipFill>
          <a:blip r:embed="rId2"/>
          <a:srcRect/>
          <a:stretch>
            <a:fillRect/>
          </a:stretch>
        </p:blipFill>
        <p:spPr bwMode="auto">
          <a:xfrm>
            <a:off x="4786314" y="3929067"/>
            <a:ext cx="3500462" cy="2428892"/>
          </a:xfrm>
          <a:prstGeom prst="rect">
            <a:avLst/>
          </a:prstGeom>
          <a:noFill/>
        </p:spPr>
      </p:pic>
      <p:pic>
        <p:nvPicPr>
          <p:cNvPr id="5" name="Picture 8" descr="http://www.gdga.gov.cn/dtzt/201310/W020131031563943409155.jpg"/>
          <p:cNvPicPr>
            <a:picLocks noChangeAspect="1" noChangeArrowheads="1"/>
          </p:cNvPicPr>
          <p:nvPr/>
        </p:nvPicPr>
        <p:blipFill>
          <a:blip r:embed="rId3"/>
          <a:srcRect/>
          <a:stretch>
            <a:fillRect/>
          </a:stretch>
        </p:blipFill>
        <p:spPr bwMode="auto">
          <a:xfrm>
            <a:off x="4786314" y="1500174"/>
            <a:ext cx="3500462" cy="2331308"/>
          </a:xfrm>
          <a:prstGeom prst="rect">
            <a:avLst/>
          </a:prstGeom>
          <a:noFill/>
        </p:spPr>
      </p:pic>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strVal val="#ppt_w*0.70"/>
                                          </p:val>
                                        </p:tav>
                                        <p:tav tm="100000">
                                          <p:val>
                                            <p:strVal val="#ppt_w"/>
                                          </p:val>
                                        </p:tav>
                                      </p:tavLst>
                                    </p:anim>
                                    <p:anim calcmode="lin" valueType="num">
                                      <p:cBhvr>
                                        <p:cTn id="8" dur="1000" fill="hold"/>
                                        <p:tgtEl>
                                          <p:spTgt spid="5"/>
                                        </p:tgtEl>
                                        <p:attrNameLst>
                                          <p:attrName>ppt_h</p:attrName>
                                        </p:attrNameLst>
                                      </p:cBhvr>
                                      <p:tavLst>
                                        <p:tav tm="0">
                                          <p:val>
                                            <p:strVal val="#ppt_h"/>
                                          </p:val>
                                        </p:tav>
                                        <p:tav tm="100000">
                                          <p:val>
                                            <p:strVal val="#ppt_h"/>
                                          </p:val>
                                        </p:tav>
                                      </p:tavLst>
                                    </p:anim>
                                    <p:animEffect transition="in" filter="fade">
                                      <p:cBhvr>
                                        <p:cTn id="9" dur="1000"/>
                                        <p:tgtEl>
                                          <p:spTgt spid="5"/>
                                        </p:tgtEl>
                                      </p:cBhvr>
                                    </p:animEffect>
                                  </p:childTnLst>
                                </p:cTn>
                              </p:par>
                              <p:par>
                                <p:cTn id="10" presetID="55" presetClass="entr" presetSubtype="0" fill="hold" nodeType="with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1000" fill="hold"/>
                                        <p:tgtEl>
                                          <p:spTgt spid="4"/>
                                        </p:tgtEl>
                                        <p:attrNameLst>
                                          <p:attrName>ppt_w</p:attrName>
                                        </p:attrNameLst>
                                      </p:cBhvr>
                                      <p:tavLst>
                                        <p:tav tm="0">
                                          <p:val>
                                            <p:strVal val="#ppt_w*0.70"/>
                                          </p:val>
                                        </p:tav>
                                        <p:tav tm="100000">
                                          <p:val>
                                            <p:strVal val="#ppt_w"/>
                                          </p:val>
                                        </p:tav>
                                      </p:tavLst>
                                    </p:anim>
                                    <p:anim calcmode="lin" valueType="num">
                                      <p:cBhvr>
                                        <p:cTn id="13" dur="1000" fill="hold"/>
                                        <p:tgtEl>
                                          <p:spTgt spid="4"/>
                                        </p:tgtEl>
                                        <p:attrNameLst>
                                          <p:attrName>ppt_h</p:attrName>
                                        </p:attrNameLst>
                                      </p:cBhvr>
                                      <p:tavLst>
                                        <p:tav tm="0">
                                          <p:val>
                                            <p:strVal val="#ppt_h"/>
                                          </p:val>
                                        </p:tav>
                                        <p:tav tm="100000">
                                          <p:val>
                                            <p:strVal val="#ppt_h"/>
                                          </p:val>
                                        </p:tav>
                                      </p:tavLst>
                                    </p:anim>
                                    <p:animEffect transition="in" filter="fade">
                                      <p:cBhvr>
                                        <p:cTn id="14" dur="1000"/>
                                        <p:tgtEl>
                                          <p:spTgt spid="4"/>
                                        </p:tgtEl>
                                      </p:cBhvr>
                                    </p:animEffect>
                                  </p:childTnLst>
                                </p:cTn>
                              </p:par>
                            </p:childTnLst>
                          </p:cTn>
                        </p:par>
                      </p:childTnLst>
                    </p:cTn>
                  </p:par>
                  <p:par>
                    <p:cTn id="15" fill="hold">
                      <p:stCondLst>
                        <p:cond delay="indefinite"/>
                      </p:stCondLst>
                      <p:childTnLst>
                        <p:par>
                          <p:cTn id="16" fill="hold">
                            <p:stCondLst>
                              <p:cond delay="0"/>
                            </p:stCondLst>
                            <p:childTnLst>
                              <p:par>
                                <p:cTn id="17" presetID="55" presetClass="entr" presetSubtype="0"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p:cTn id="19" dur="1000" fill="hold"/>
                                        <p:tgtEl>
                                          <p:spTgt spid="2"/>
                                        </p:tgtEl>
                                        <p:attrNameLst>
                                          <p:attrName>ppt_w</p:attrName>
                                        </p:attrNameLst>
                                      </p:cBhvr>
                                      <p:tavLst>
                                        <p:tav tm="0">
                                          <p:val>
                                            <p:strVal val="#ppt_w*0.70"/>
                                          </p:val>
                                        </p:tav>
                                        <p:tav tm="100000">
                                          <p:val>
                                            <p:strVal val="#ppt_w"/>
                                          </p:val>
                                        </p:tav>
                                      </p:tavLst>
                                    </p:anim>
                                    <p:anim calcmode="lin" valueType="num">
                                      <p:cBhvr>
                                        <p:cTn id="20" dur="1000" fill="hold"/>
                                        <p:tgtEl>
                                          <p:spTgt spid="2"/>
                                        </p:tgtEl>
                                        <p:attrNameLst>
                                          <p:attrName>ppt_h</p:attrName>
                                        </p:attrNameLst>
                                      </p:cBhvr>
                                      <p:tavLst>
                                        <p:tav tm="0">
                                          <p:val>
                                            <p:strVal val="#ppt_h"/>
                                          </p:val>
                                        </p:tav>
                                        <p:tav tm="100000">
                                          <p:val>
                                            <p:strVal val="#ppt_h"/>
                                          </p:val>
                                        </p:tav>
                                      </p:tavLst>
                                    </p:anim>
                                    <p:animEffect transition="in" filter="fade">
                                      <p:cBhvr>
                                        <p:cTn id="21"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theme/theme1.xml><?xml version="1.0" encoding="utf-8"?>
<a:theme xmlns:a="http://schemas.openxmlformats.org/drawingml/2006/main" name="主题1">
  <a:themeElements>
    <a:clrScheme name="1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自定义设计方案">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spAutoFit/>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altLang="en-US" sz="2800" b="0" i="0" u="none" strike="noStrike" cap="none" normalizeH="0" baseline="0" smtClean="0">
            <a:ln>
              <a:noFill/>
            </a:ln>
            <a:solidFill>
              <a:srgbClr val="FF0000"/>
            </a:solidFill>
            <a:effectLst/>
            <a:latin typeface="Times New Roman" pitchFamily="18" charset="0"/>
            <a:ea typeface="宋体" pitchFamily="2" charset="-122"/>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spAutoFit/>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altLang="en-US" sz="2800" b="0" i="0" u="none" strike="noStrike" cap="none" normalizeH="0" baseline="0" smtClean="0">
            <a:ln>
              <a:noFill/>
            </a:ln>
            <a:solidFill>
              <a:srgbClr val="FF0000"/>
            </a:solidFill>
            <a:effectLst/>
            <a:latin typeface="Times New Roman" pitchFamily="18" charset="0"/>
            <a:ea typeface="宋体" pitchFamily="2" charset="-122"/>
          </a:defRPr>
        </a:defPPr>
      </a:lstStyle>
    </a:lnDef>
  </a:objectDefaults>
  <a:extraClrSchemeLst>
    <a:extraClrScheme>
      <a:clrScheme name="1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自定义设计方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自定义设计方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自定义设计方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自定义设计方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自定义设计方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自定义设计方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自定义设计方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自定义设计方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自定义设计方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自定义设计方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自定义设计方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主题1</Template>
  <TotalTime>305</TotalTime>
  <Words>3029</Words>
  <Application>Microsoft Office PowerPoint</Application>
  <PresentationFormat>全屏显示(4:3)</PresentationFormat>
  <Paragraphs>88</Paragraphs>
  <Slides>22</Slides>
  <Notes>0</Notes>
  <HiddenSlides>0</HiddenSlides>
  <MMClips>0</MMClips>
  <ScaleCrop>false</ScaleCrop>
  <HeadingPairs>
    <vt:vector size="4" baseType="variant">
      <vt:variant>
        <vt:lpstr>主题</vt:lpstr>
      </vt:variant>
      <vt:variant>
        <vt:i4>1</vt:i4>
      </vt:variant>
      <vt:variant>
        <vt:lpstr>幻灯片标题</vt:lpstr>
      </vt:variant>
      <vt:variant>
        <vt:i4>22</vt:i4>
      </vt:variant>
    </vt:vector>
  </HeadingPairs>
  <TitlesOfParts>
    <vt:vector size="23" baseType="lpstr">
      <vt:lpstr>主题1</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2018-11-21T00:05:09Z</dcterms:created>
  <dcterms:modified xsi:type="dcterms:W3CDTF">2019-02-18T07:09:00Z</dcterms:modified>
</cp:coreProperties>
</file>