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71" r:id="rId2"/>
    <p:sldId id="256" r:id="rId3"/>
    <p:sldId id="258" r:id="rId4"/>
    <p:sldId id="259" r:id="rId5"/>
    <p:sldId id="260" r:id="rId6"/>
    <p:sldId id="261" r:id="rId7"/>
    <p:sldId id="272" r:id="rId8"/>
    <p:sldId id="268" r:id="rId9"/>
    <p:sldId id="262" r:id="rId10"/>
    <p:sldId id="263" r:id="rId11"/>
    <p:sldId id="273" r:id="rId12"/>
    <p:sldId id="264" r:id="rId13"/>
    <p:sldId id="274" r:id="rId14"/>
    <p:sldId id="275" r:id="rId15"/>
    <p:sldId id="276" r:id="rId16"/>
    <p:sldId id="279" r:id="rId17"/>
    <p:sldId id="280" r:id="rId18"/>
    <p:sldId id="281" r:id="rId19"/>
    <p:sldId id="277" r:id="rId20"/>
    <p:sldId id="269" r:id="rId21"/>
    <p:sldId id="265" r:id="rId22"/>
    <p:sldId id="266" r:id="rId23"/>
    <p:sldId id="283" r:id="rId24"/>
    <p:sldId id="282" r:id="rId25"/>
    <p:sldId id="270" r:id="rId26"/>
    <p:sldId id="267" r:id="rId27"/>
    <p:sldId id="284" r:id="rId28"/>
    <p:sldId id="285" r:id="rId29"/>
    <p:sldId id="286" r:id="rId30"/>
    <p:sldId id="287" r:id="rId31"/>
    <p:sldId id="288" r:id="rId32"/>
    <p:sldId id="289" r:id="rId33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50B03"/>
    <a:srgbClr val="0D13F7"/>
    <a:srgbClr val="F72DE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3607" autoAdjust="0"/>
  </p:normalViewPr>
  <p:slideViewPr>
    <p:cSldViewPr snapToGrid="0">
      <p:cViewPr>
        <p:scale>
          <a:sx n="75" d="100"/>
          <a:sy n="75" d="100"/>
        </p:scale>
        <p:origin x="-1086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868A3-8744-41ED-AEAE-16A2FB2D2F8B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3033D-3CCE-4DD3-8B54-94830FCF3D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endParaRPr lang="zh-CN" altLang="en-US" smtClean="0"/>
          </a:p>
        </p:txBody>
      </p:sp>
      <p:sp>
        <p:nvSpPr>
          <p:cNvPr id="29699" name="Rectangle 3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/>
          <a:p>
            <a:pPr marL="0" indent="0" algn="ctr">
              <a:buFont typeface="Webdings" pitchFamily="18" charset="2"/>
              <a:buNone/>
            </a:pPr>
            <a:endParaRPr lang="zh-CN" altLang="en-US" smtClean="0"/>
          </a:p>
        </p:txBody>
      </p:sp>
      <p:pic>
        <p:nvPicPr>
          <p:cNvPr id="29701" name="Picture 5" descr="t01773e3086a3ee20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77386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问题探究</a:t>
            </a:r>
            <a:r>
              <a:rPr lang="en-US" altLang="zh-CN" sz="4000" smtClean="0"/>
              <a:t>1</a:t>
            </a:r>
            <a:r>
              <a:rPr lang="zh-CN" altLang="en-US" sz="4000" smtClean="0"/>
              <a:t>、中国是讲原则、负责任的大国表现在哪里？</a:t>
            </a: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F72DE9"/>
                </a:solidFill>
              </a:rPr>
              <a:t>中国在国际事务中的声音不仅响亮，而且很有原则，展示了中国始终是世界和平的建设者、全球发展的贡献者、国际秩序的维护者。做到了在国际社会秉持公道，维护世界和平，推动世界经济和社会发展，对自己的行为负责等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问题探究</a:t>
            </a:r>
            <a:r>
              <a:rPr lang="en-US" altLang="zh-CN" sz="4000" smtClean="0"/>
              <a:t>2</a:t>
            </a:r>
            <a:r>
              <a:rPr lang="zh-CN" altLang="en-US" sz="4000" smtClean="0"/>
              <a:t>、我国在国际社会秉持公道是怎样做的？</a:t>
            </a: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3277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zh-CN" altLang="en-US" sz="3600" smtClean="0">
                <a:solidFill>
                  <a:srgbClr val="F72DE9"/>
                </a:solidFill>
              </a:rPr>
              <a:t>（</a:t>
            </a:r>
            <a:r>
              <a:rPr lang="en-US" altLang="zh-CN" sz="3600" smtClean="0">
                <a:solidFill>
                  <a:srgbClr val="F72DE9"/>
                </a:solidFill>
              </a:rPr>
              <a:t>1</a:t>
            </a:r>
            <a:r>
              <a:rPr lang="zh-CN" altLang="en-US" sz="3600" smtClean="0">
                <a:solidFill>
                  <a:srgbClr val="F72DE9"/>
                </a:solidFill>
              </a:rPr>
              <a:t>）</a:t>
            </a:r>
            <a:r>
              <a:rPr lang="en-US" altLang="zh-CN" sz="3600" smtClean="0">
                <a:solidFill>
                  <a:srgbClr val="F72DE9"/>
                </a:solidFill>
              </a:rPr>
              <a:t>1971</a:t>
            </a:r>
            <a:r>
              <a:rPr lang="zh-CN" altLang="en-US" sz="3600" smtClean="0">
                <a:solidFill>
                  <a:srgbClr val="F72DE9"/>
                </a:solidFill>
              </a:rPr>
              <a:t>年</a:t>
            </a:r>
            <a:r>
              <a:rPr lang="en-US" altLang="zh-CN" sz="3600" smtClean="0">
                <a:solidFill>
                  <a:srgbClr val="F72DE9"/>
                </a:solidFill>
              </a:rPr>
              <a:t>10</a:t>
            </a:r>
            <a:r>
              <a:rPr lang="zh-CN" altLang="en-US" sz="3600" smtClean="0">
                <a:solidFill>
                  <a:srgbClr val="F72DE9"/>
                </a:solidFill>
              </a:rPr>
              <a:t>月</a:t>
            </a:r>
            <a:r>
              <a:rPr lang="en-US" altLang="zh-CN" sz="3600" smtClean="0">
                <a:solidFill>
                  <a:srgbClr val="F72DE9"/>
                </a:solidFill>
              </a:rPr>
              <a:t>25</a:t>
            </a:r>
            <a:r>
              <a:rPr lang="zh-CN" altLang="en-US" sz="3600" smtClean="0">
                <a:solidFill>
                  <a:srgbClr val="F72DE9"/>
                </a:solidFill>
              </a:rPr>
              <a:t>日，联合国第</a:t>
            </a:r>
            <a:r>
              <a:rPr lang="en-US" altLang="zh-CN" sz="3600" smtClean="0">
                <a:solidFill>
                  <a:srgbClr val="F72DE9"/>
                </a:solidFill>
              </a:rPr>
              <a:t>26</a:t>
            </a:r>
            <a:r>
              <a:rPr lang="zh-CN" altLang="en-US" sz="3600" smtClean="0">
                <a:solidFill>
                  <a:srgbClr val="F72DE9"/>
                </a:solidFill>
              </a:rPr>
              <a:t>届大会通过决议，恢复中华人民共和国在联合国的合法席位和一切权利。从此，中国作为联合国安理会常任理事国，对安理会关于战争与和平、制裁及维和行动等方面的决议拥有否决权、为世界和平与发展作出了重要贡献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411163" y="536575"/>
            <a:ext cx="10942637" cy="5640388"/>
          </a:xfrm>
        </p:spPr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chemeClr val="accent1"/>
                </a:solidFill>
              </a:rPr>
              <a:t>（</a:t>
            </a:r>
            <a:r>
              <a:rPr lang="en-US" altLang="zh-CN" sz="3200" smtClean="0">
                <a:solidFill>
                  <a:srgbClr val="F72DE9"/>
                </a:solidFill>
              </a:rPr>
              <a:t>2</a:t>
            </a:r>
            <a:r>
              <a:rPr lang="zh-CN" altLang="en-US" sz="3200" smtClean="0">
                <a:solidFill>
                  <a:srgbClr val="F72DE9"/>
                </a:solidFill>
              </a:rPr>
              <a:t>）作为一个快速进步的发展中大国，今天的中国已经成为国际社会的重要一员。在当今国际关系和国际事务中扮演着日益重要的角色。中国一贯遵循</a:t>
            </a:r>
            <a:r>
              <a:rPr lang="en-US" altLang="zh-CN" sz="3200" smtClean="0">
                <a:solidFill>
                  <a:srgbClr val="F72DE9"/>
                </a:solidFill>
              </a:rPr>
              <a:t>《</a:t>
            </a:r>
            <a:r>
              <a:rPr lang="zh-CN" altLang="en-US" sz="3200" smtClean="0">
                <a:solidFill>
                  <a:srgbClr val="F72DE9"/>
                </a:solidFill>
              </a:rPr>
              <a:t>联合国宪章</a:t>
            </a:r>
            <a:r>
              <a:rPr lang="en-US" altLang="zh-CN" sz="3200" smtClean="0">
                <a:solidFill>
                  <a:srgbClr val="F72DE9"/>
                </a:solidFill>
              </a:rPr>
              <a:t>》</a:t>
            </a:r>
            <a:r>
              <a:rPr lang="zh-CN" altLang="en-US" sz="3200" smtClean="0">
                <a:solidFill>
                  <a:srgbClr val="F72DE9"/>
                </a:solidFill>
              </a:rPr>
              <a:t>的宗旨和原则，高举和平、发展、合作、共赢的旗帜，推动建设相互尊重、公平正义、合作共赢的新型国际关系。中国在处理国际问题时，根据事情本身的是非曲直决定自己的立场和政策，秉持公道，伸张正义，受到世界上广大爱好和平的国家的敬重与支持。中国在国际事务中坚守自己的原则，正日益成为一个成熟的、具有影响力、感召力、塑造力的大国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mtClean="0"/>
              <a:t>3</a:t>
            </a:r>
            <a:r>
              <a:rPr lang="zh-CN" altLang="en-US" smtClean="0"/>
              <a:t>、我国如何维护世界和平？</a:t>
            </a:r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/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pPr marL="342900" indent="-342900">
              <a:buFont typeface="Webdings" pitchFamily="18" charset="2"/>
              <a:buChar char=""/>
            </a:pPr>
            <a:endParaRPr lang="zh-CN" altLang="en-US" sz="48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FF0000"/>
                </a:solidFill>
              </a:rPr>
              <a:t>饱尝了两次世界大战之苦的世界各国人民渴望和平，热爱和平，反对战争。和平是当今世界的主题之一，人类社会的存在和发展必须以和平为基本条件，冲突和战乱给世界带来的只能是痛苦、灾难和不幸。作为联合国安理会常任理事国之一，中国高举和平、发展、合作的旗帜，坚定奉行独立自主的和平外交政策，始终不渝地走和平发展道路，对维护世界和平发展发挥着举足轻重的作用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问题探究</a:t>
            </a:r>
            <a:r>
              <a:rPr lang="en-US" altLang="zh-CN" sz="4000" smtClean="0"/>
              <a:t>4</a:t>
            </a:r>
            <a:r>
              <a:rPr lang="zh-CN" altLang="en-US" sz="4000" smtClean="0"/>
              <a:t>、我国如何推动世界经济和社会发展？</a:t>
            </a:r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3993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FF0000"/>
                </a:solidFill>
              </a:rPr>
              <a:t>发展是当今世界的又一主题。谋求发展与繁荣是人类社会永恒的课题，更是当代世界的紧迫任务。当今世界国与国之间存在的贫富差距，影响着世界的和平与稳定。发展经济是维护世界和平的重要基础。中国作为最大的发展中国家和经济大国、贸易大国，坚持对外开放的基本国策，积极发展全球伙伴关系，推动着世界经济和社会的发展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问题探究</a:t>
            </a:r>
            <a:r>
              <a:rPr lang="en-US" altLang="zh-CN" sz="4000" smtClean="0"/>
              <a:t>5</a:t>
            </a:r>
            <a:r>
              <a:rPr lang="zh-CN" altLang="en-US" sz="4000" smtClean="0"/>
              <a:t>、我国如何对自己的行为负责？</a:t>
            </a:r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/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pPr marL="342900" indent="-342900">
              <a:buFont typeface="Webdings" pitchFamily="18" charset="2"/>
              <a:buChar char=""/>
            </a:pPr>
            <a:endParaRPr lang="zh-CN" altLang="en-US" sz="480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第一单元 中国与世界</a:t>
            </a:r>
            <a:br>
              <a:rPr lang="zh-CN" altLang="en-US" smtClean="0"/>
            </a:br>
            <a:r>
              <a:rPr lang="zh-CN" altLang="en-US" smtClean="0"/>
              <a:t>第三课中国的声音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3600" smtClean="0">
                <a:solidFill>
                  <a:srgbClr val="F72DE9"/>
                </a:solidFill>
              </a:rPr>
              <a:t>3.2</a:t>
            </a:r>
            <a:r>
              <a:rPr lang="zh-CN" altLang="en-US" sz="3600" smtClean="0">
                <a:solidFill>
                  <a:srgbClr val="F72DE9"/>
                </a:solidFill>
              </a:rPr>
              <a:t>中国是讲原则、负责任的大国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中国政府历来以一个大国应承担的责任向国际社会作出承诺，并严格恪守自己的承诺。中国的以身作则赢得了越来越多国家的理解、信任与支持，这使得中国在国际事务中发挥着独特的作用。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solidFill>
                  <a:srgbClr val="B8650A"/>
                </a:solidFill>
                <a:sym typeface="+mn-ea"/>
              </a:rPr>
              <a:t>知识结构</a:t>
            </a:r>
            <a:r>
              <a:rPr lang="zh-CN" altLang="zh-CN" smtClean="0">
                <a:solidFill>
                  <a:srgbClr val="B8650A"/>
                </a:solidFill>
              </a:rPr>
              <a:t/>
            </a:r>
            <a:br>
              <a:rPr lang="zh-CN" altLang="zh-CN" smtClean="0">
                <a:solidFill>
                  <a:srgbClr val="B8650A"/>
                </a:solidFill>
              </a:rPr>
            </a:br>
            <a:endParaRPr lang="zh-CN" altLang="en-US" smtClean="0"/>
          </a:p>
        </p:txBody>
      </p:sp>
      <p:pic>
        <p:nvPicPr>
          <p:cNvPr id="22532" name="图片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38200" y="2154238"/>
            <a:ext cx="10515600" cy="3475037"/>
          </a:xfr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sym typeface="宋体" charset="-122"/>
              </a:rPr>
              <a:t>典例精析</a:t>
            </a:r>
            <a:br>
              <a:rPr lang="zh-CN" altLang="zh-CN" smtClean="0">
                <a:sym typeface="宋体" charset="-122"/>
              </a:rPr>
            </a:br>
            <a:endParaRPr lang="zh-CN" altLang="en-US" smtClean="0"/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例</a:t>
            </a:r>
            <a:r>
              <a:rPr lang="en-US" altLang="zh-CN" smtClean="0">
                <a:solidFill>
                  <a:srgbClr val="150B03"/>
                </a:solidFill>
              </a:rPr>
              <a:t>1</a:t>
            </a:r>
            <a:r>
              <a:rPr lang="zh-CN" altLang="en-US" smtClean="0">
                <a:solidFill>
                  <a:srgbClr val="150B03"/>
                </a:solidFill>
              </a:rPr>
              <a:t>、（</a:t>
            </a:r>
            <a:r>
              <a:rPr lang="en-US" altLang="zh-CN" smtClean="0">
                <a:solidFill>
                  <a:srgbClr val="150B03"/>
                </a:solidFill>
              </a:rPr>
              <a:t>2018</a:t>
            </a:r>
            <a:r>
              <a:rPr lang="zh-CN" altLang="en-US" smtClean="0">
                <a:solidFill>
                  <a:srgbClr val="150B03"/>
                </a:solidFill>
              </a:rPr>
              <a:t>年重庆</a:t>
            </a:r>
            <a:r>
              <a:rPr lang="en-US" altLang="zh-CN" smtClean="0">
                <a:solidFill>
                  <a:srgbClr val="150B03"/>
                </a:solidFill>
              </a:rPr>
              <a:t>A</a:t>
            </a:r>
            <a:r>
              <a:rPr lang="zh-CN" altLang="en-US" smtClean="0">
                <a:solidFill>
                  <a:srgbClr val="150B03"/>
                </a:solidFill>
              </a:rPr>
              <a:t>卷）当前国际形势发生深刻复杂变化，经济环境的不确定性、恶怖主义等全球性挑战不断增加。中国倡导构建“人类命运共同体”，为人类应对全球化挑战提供了中国智慧和方案。截止</a:t>
            </a:r>
            <a:r>
              <a:rPr lang="en-US" altLang="zh-CN" smtClean="0">
                <a:solidFill>
                  <a:srgbClr val="150B03"/>
                </a:solidFill>
              </a:rPr>
              <a:t>2018</a:t>
            </a:r>
            <a:r>
              <a:rPr lang="zh-CN" altLang="en-US" smtClean="0">
                <a:solidFill>
                  <a:srgbClr val="150B03"/>
                </a:solidFill>
              </a:rPr>
              <a:t>年</a:t>
            </a:r>
            <a:r>
              <a:rPr lang="en-US" altLang="zh-CN" smtClean="0">
                <a:solidFill>
                  <a:srgbClr val="150B03"/>
                </a:solidFill>
              </a:rPr>
              <a:t>1</a:t>
            </a:r>
            <a:r>
              <a:rPr lang="zh-CN" altLang="en-US" smtClean="0">
                <a:solidFill>
                  <a:srgbClr val="150B03"/>
                </a:solidFill>
              </a:rPr>
              <a:t>月，中国同</a:t>
            </a:r>
            <a:r>
              <a:rPr lang="en-US" altLang="zh-CN" smtClean="0">
                <a:solidFill>
                  <a:srgbClr val="150B03"/>
                </a:solidFill>
              </a:rPr>
              <a:t>80</a:t>
            </a:r>
            <a:r>
              <a:rPr lang="zh-CN" altLang="en-US" smtClean="0">
                <a:solidFill>
                  <a:srgbClr val="150B03"/>
                </a:solidFill>
              </a:rPr>
              <a:t>多个国家和组织签署了共建“一带一路”致府间协议，创造了近</a:t>
            </a:r>
            <a:r>
              <a:rPr lang="en-US" altLang="zh-CN" smtClean="0">
                <a:solidFill>
                  <a:srgbClr val="150B03"/>
                </a:solidFill>
              </a:rPr>
              <a:t>20</a:t>
            </a:r>
            <a:r>
              <a:rPr lang="zh-CN" altLang="en-US" smtClean="0">
                <a:solidFill>
                  <a:srgbClr val="150B03"/>
                </a:solidFill>
              </a:rPr>
              <a:t>万个就业岗位；累计派出近</a:t>
            </a:r>
            <a:r>
              <a:rPr lang="en-US" altLang="zh-CN" smtClean="0">
                <a:solidFill>
                  <a:srgbClr val="150B03"/>
                </a:solidFill>
              </a:rPr>
              <a:t>4</a:t>
            </a:r>
            <a:r>
              <a:rPr lang="zh-CN" altLang="en-US" smtClean="0">
                <a:solidFill>
                  <a:srgbClr val="150B03"/>
                </a:solidFill>
              </a:rPr>
              <a:t>万人次参与联合国维和行动</a:t>
            </a:r>
            <a:r>
              <a:rPr lang="en-US" altLang="zh-CN" smtClean="0">
                <a:solidFill>
                  <a:srgbClr val="150B03"/>
                </a:solidFill>
              </a:rPr>
              <a:t>……</a:t>
            </a:r>
            <a:r>
              <a:rPr lang="zh-CN" altLang="en-US" smtClean="0">
                <a:solidFill>
                  <a:srgbClr val="150B03"/>
                </a:solidFill>
              </a:rPr>
              <a:t>这说明了（   ）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A.</a:t>
            </a:r>
            <a:r>
              <a:rPr lang="zh-CN" altLang="en-US" smtClean="0">
                <a:solidFill>
                  <a:srgbClr val="150B03"/>
                </a:solidFill>
              </a:rPr>
              <a:t>中国是一个爱和平、负责任的现代化强国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B.</a:t>
            </a:r>
            <a:r>
              <a:rPr lang="zh-CN" altLang="en-US" smtClean="0">
                <a:solidFill>
                  <a:srgbClr val="150B03"/>
                </a:solidFill>
              </a:rPr>
              <a:t>中国已成功取得世界经济发展的主导权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C.</a:t>
            </a:r>
            <a:r>
              <a:rPr lang="zh-CN" altLang="en-US" smtClean="0">
                <a:solidFill>
                  <a:srgbClr val="150B03"/>
                </a:solidFill>
              </a:rPr>
              <a:t>当今世界和平与发展大势已经发生了逆转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D.</a:t>
            </a:r>
            <a:r>
              <a:rPr lang="zh-CN" altLang="en-US" smtClean="0">
                <a:solidFill>
                  <a:srgbClr val="150B03"/>
                </a:solidFill>
              </a:rPr>
              <a:t>中国面对全球化挑战必须增强忧患意识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4198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FF0000"/>
                </a:solidFill>
              </a:rPr>
              <a:t>【</a:t>
            </a:r>
            <a:r>
              <a:rPr lang="zh-CN" altLang="en-US" smtClean="0">
                <a:solidFill>
                  <a:srgbClr val="FF0000"/>
                </a:solidFill>
              </a:rPr>
              <a:t>答案</a:t>
            </a:r>
            <a:r>
              <a:rPr lang="en-US" altLang="zh-CN" smtClean="0">
                <a:solidFill>
                  <a:srgbClr val="FF0000"/>
                </a:solidFill>
              </a:rPr>
              <a:t>】D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FF0000"/>
                </a:solidFill>
              </a:rPr>
              <a:t>【</a:t>
            </a:r>
            <a:r>
              <a:rPr lang="zh-CN" altLang="en-US" smtClean="0">
                <a:solidFill>
                  <a:srgbClr val="FF0000"/>
                </a:solidFill>
              </a:rPr>
              <a:t>解析</a:t>
            </a:r>
            <a:r>
              <a:rPr lang="en-US" altLang="zh-CN" smtClean="0">
                <a:solidFill>
                  <a:srgbClr val="FF0000"/>
                </a:solidFill>
              </a:rPr>
              <a:t>】</a:t>
            </a:r>
            <a:r>
              <a:rPr lang="zh-CN" altLang="en-US" smtClean="0">
                <a:solidFill>
                  <a:srgbClr val="FF0000"/>
                </a:solidFill>
              </a:rPr>
              <a:t>材料说明在世界的舞台上，中国发挥着越来越重要的作用。而面对复杂的国际形势，我国必须冷静面对，增强忧患意识。</a:t>
            </a:r>
            <a:r>
              <a:rPr lang="en-US" altLang="zh-CN" smtClean="0">
                <a:solidFill>
                  <a:srgbClr val="FF0000"/>
                </a:solidFill>
              </a:rPr>
              <a:t>D</a:t>
            </a:r>
            <a:r>
              <a:rPr lang="zh-CN" altLang="en-US" smtClean="0">
                <a:solidFill>
                  <a:srgbClr val="FF0000"/>
                </a:solidFill>
              </a:rPr>
              <a:t>的说法正确且符合题意，应入选。</a:t>
            </a:r>
            <a:r>
              <a:rPr lang="en-US" altLang="zh-CN" smtClean="0">
                <a:solidFill>
                  <a:srgbClr val="FF0000"/>
                </a:solidFill>
              </a:rPr>
              <a:t>A</a:t>
            </a:r>
            <a:r>
              <a:rPr lang="zh-CN" altLang="en-US" smtClean="0">
                <a:solidFill>
                  <a:srgbClr val="FF0000"/>
                </a:solidFill>
              </a:rPr>
              <a:t>的说法错误，我国仍然是世界上最大的发展中国家，还不是现代化强国；</a:t>
            </a:r>
            <a:r>
              <a:rPr lang="en-US" altLang="zh-CN" smtClean="0">
                <a:solidFill>
                  <a:srgbClr val="FF0000"/>
                </a:solidFill>
              </a:rPr>
              <a:t>B</a:t>
            </a:r>
            <a:r>
              <a:rPr lang="zh-CN" altLang="en-US" smtClean="0">
                <a:solidFill>
                  <a:srgbClr val="FF0000"/>
                </a:solidFill>
              </a:rPr>
              <a:t>的说法错误，我国在国际事务中发挥着越来越重要的作用，但没有掌握世界经济发展的主导权；</a:t>
            </a:r>
            <a:r>
              <a:rPr lang="en-US" altLang="zh-CN" smtClean="0">
                <a:solidFill>
                  <a:srgbClr val="FF0000"/>
                </a:solidFill>
              </a:rPr>
              <a:t>C</a:t>
            </a:r>
            <a:r>
              <a:rPr lang="zh-CN" altLang="en-US" smtClean="0">
                <a:solidFill>
                  <a:srgbClr val="FF0000"/>
                </a:solidFill>
              </a:rPr>
              <a:t>的说法错误，当今世界的两大主题依然是和平与发展。这三项应排除。故该题选</a:t>
            </a:r>
            <a:r>
              <a:rPr lang="en-US" altLang="zh-CN" smtClean="0">
                <a:solidFill>
                  <a:srgbClr val="FF0000"/>
                </a:solidFill>
              </a:rPr>
              <a:t>D</a:t>
            </a:r>
            <a:r>
              <a:rPr lang="zh-CN" altLang="en-US" smtClean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/>
          </p:cNvSpPr>
          <p:nvPr>
            <p:ph idx="1"/>
          </p:nvPr>
        </p:nvSpPr>
        <p:spPr>
          <a:xfrm>
            <a:off x="409575" y="692150"/>
            <a:ext cx="10944225" cy="5484813"/>
          </a:xfrm>
        </p:spPr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例</a:t>
            </a:r>
            <a:r>
              <a:rPr lang="en-US" altLang="zh-CN" smtClean="0">
                <a:solidFill>
                  <a:srgbClr val="150B03"/>
                </a:solidFill>
              </a:rPr>
              <a:t>2</a:t>
            </a:r>
            <a:r>
              <a:rPr lang="zh-CN" altLang="en-US" smtClean="0">
                <a:solidFill>
                  <a:srgbClr val="150B03"/>
                </a:solidFill>
              </a:rPr>
              <a:t>、</a:t>
            </a:r>
            <a:r>
              <a:rPr lang="en-US" altLang="zh-CN" smtClean="0">
                <a:solidFill>
                  <a:srgbClr val="150B03"/>
                </a:solidFill>
              </a:rPr>
              <a:t>2018</a:t>
            </a:r>
            <a:r>
              <a:rPr lang="zh-CN" altLang="en-US" smtClean="0">
                <a:solidFill>
                  <a:srgbClr val="150B03"/>
                </a:solidFill>
              </a:rPr>
              <a:t>年浙江绍兴中考）自</a:t>
            </a:r>
            <a:r>
              <a:rPr lang="en-US" altLang="zh-CN" smtClean="0">
                <a:solidFill>
                  <a:srgbClr val="150B03"/>
                </a:solidFill>
              </a:rPr>
              <a:t>2006</a:t>
            </a:r>
            <a:r>
              <a:rPr lang="zh-CN" altLang="en-US" smtClean="0">
                <a:solidFill>
                  <a:srgbClr val="150B03"/>
                </a:solidFill>
              </a:rPr>
              <a:t>年朝鲜首次核试验以来</a:t>
            </a:r>
            <a:r>
              <a:rPr lang="en-US" altLang="zh-CN" smtClean="0">
                <a:solidFill>
                  <a:srgbClr val="150B03"/>
                </a:solidFill>
              </a:rPr>
              <a:t>,</a:t>
            </a:r>
            <a:r>
              <a:rPr lang="zh-CN" altLang="en-US" smtClean="0">
                <a:solidFill>
                  <a:srgbClr val="150B03"/>
                </a:solidFill>
              </a:rPr>
              <a:t>中国和国际社会为推动朝鲜半岛无核化而不懈努力，</a:t>
            </a:r>
            <a:r>
              <a:rPr lang="en-US" altLang="zh-CN" smtClean="0">
                <a:solidFill>
                  <a:srgbClr val="150B03"/>
                </a:solidFill>
              </a:rPr>
              <a:t>2018</a:t>
            </a:r>
            <a:r>
              <a:rPr lang="zh-CN" altLang="en-US" smtClean="0">
                <a:solidFill>
                  <a:srgbClr val="150B03"/>
                </a:solidFill>
              </a:rPr>
              <a:t>年朝核问题历经波折迎来曙光。这说明（     ）</a:t>
            </a:r>
            <a:br>
              <a:rPr lang="zh-CN" altLang="en-US" smtClean="0">
                <a:solidFill>
                  <a:srgbClr val="150B03"/>
                </a:solidFill>
              </a:rPr>
            </a:br>
            <a:r>
              <a:rPr lang="zh-CN" altLang="en-US" smtClean="0">
                <a:solidFill>
                  <a:srgbClr val="150B03"/>
                </a:solidFill>
              </a:rPr>
              <a:t>①和平与发展是当今世界的时代主题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②多极世界格局已经形成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③中国是一个负责任的发展中大国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④经济全球化已成为现实</a:t>
            </a:r>
            <a:br>
              <a:rPr lang="zh-CN" altLang="en-US" smtClean="0">
                <a:solidFill>
                  <a:srgbClr val="150B03"/>
                </a:solidFill>
              </a:rPr>
            </a:br>
            <a:r>
              <a:rPr lang="en-US" altLang="zh-CN" smtClean="0">
                <a:solidFill>
                  <a:srgbClr val="150B03"/>
                </a:solidFill>
              </a:rPr>
              <a:t>A.①③B.①④C.②③D.②④</a:t>
            </a:r>
            <a:endParaRPr lang="zh-CN" altLang="en-US" smtClean="0">
              <a:solidFill>
                <a:srgbClr val="150B03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FF0000"/>
                </a:solidFill>
              </a:rPr>
              <a:t>【</a:t>
            </a:r>
            <a:r>
              <a:rPr lang="zh-CN" altLang="en-US" smtClean="0">
                <a:solidFill>
                  <a:srgbClr val="FF0000"/>
                </a:solidFill>
              </a:rPr>
              <a:t>答案</a:t>
            </a:r>
            <a:r>
              <a:rPr lang="en-US" altLang="zh-CN" smtClean="0">
                <a:solidFill>
                  <a:srgbClr val="FF0000"/>
                </a:solidFill>
              </a:rPr>
              <a:t>】A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FF0000"/>
                </a:solidFill>
              </a:rPr>
              <a:t>【</a:t>
            </a:r>
            <a:r>
              <a:rPr lang="zh-CN" altLang="en-US" smtClean="0">
                <a:solidFill>
                  <a:srgbClr val="FF0000"/>
                </a:solidFill>
              </a:rPr>
              <a:t>解答</a:t>
            </a:r>
            <a:r>
              <a:rPr lang="en-US" altLang="zh-CN" smtClean="0">
                <a:solidFill>
                  <a:srgbClr val="FF0000"/>
                </a:solidFill>
              </a:rPr>
              <a:t>】</a:t>
            </a:r>
            <a:r>
              <a:rPr lang="zh-CN" altLang="en-US" smtClean="0">
                <a:solidFill>
                  <a:srgbClr val="FF0000"/>
                </a:solidFill>
              </a:rPr>
              <a:t>本题考查国际政治关系。“中国和国际社会为推动朝鲜半岛无核化而不懈努力”说明和平与发展是当今世界的时代主题，表明中国是一个负责任的发展中大国，一个和平、合作、负责任的大国形象已被国际社会所认可，故①③符合题意；②④表述错误，经济全球化和世界政治格局多极化是当今世界的发展趋势，还没有成为现实。故选</a:t>
            </a:r>
            <a:r>
              <a:rPr lang="en-US" altLang="zh-CN" smtClean="0">
                <a:solidFill>
                  <a:srgbClr val="FF0000"/>
                </a:solidFill>
              </a:rPr>
              <a:t>A</a:t>
            </a:r>
            <a:r>
              <a:rPr lang="zh-CN" altLang="en-US" smtClean="0">
                <a:solidFill>
                  <a:srgbClr val="FF0000"/>
                </a:solidFill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ea"/>
              </a:rPr>
              <a:t>课后训练</a:t>
            </a: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1</a:t>
            </a:r>
            <a:r>
              <a:rPr lang="zh-CN" altLang="en-US" smtClean="0">
                <a:solidFill>
                  <a:srgbClr val="150B03"/>
                </a:solidFill>
              </a:rPr>
              <a:t>、在当今国际关系和国际事务中扮演着日益重要的角色。中国（     ）</a:t>
            </a:r>
          </a:p>
          <a:p>
            <a:pPr marL="457200" indent="-4572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①遵循</a:t>
            </a:r>
            <a:r>
              <a:rPr lang="en-US" altLang="zh-CN" smtClean="0">
                <a:solidFill>
                  <a:srgbClr val="150B03"/>
                </a:solidFill>
              </a:rPr>
              <a:t>《</a:t>
            </a:r>
            <a:r>
              <a:rPr lang="zh-CN" altLang="en-US" smtClean="0">
                <a:solidFill>
                  <a:srgbClr val="150B03"/>
                </a:solidFill>
              </a:rPr>
              <a:t>联合国宪章</a:t>
            </a:r>
            <a:r>
              <a:rPr lang="en-US" altLang="zh-CN" smtClean="0">
                <a:solidFill>
                  <a:srgbClr val="150B03"/>
                </a:solidFill>
              </a:rPr>
              <a:t>》</a:t>
            </a:r>
            <a:r>
              <a:rPr lang="zh-CN" altLang="en-US" smtClean="0">
                <a:solidFill>
                  <a:srgbClr val="150B03"/>
                </a:solidFill>
              </a:rPr>
              <a:t>的宗旨和原则</a:t>
            </a:r>
          </a:p>
          <a:p>
            <a:pPr marL="457200" indent="-4572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②高举和平、发展、合作、共赢的旗帜</a:t>
            </a:r>
          </a:p>
          <a:p>
            <a:pPr marL="457200" indent="-4572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③推动建设相互尊重、公平正义、合作共赢的新型国际关系</a:t>
            </a:r>
          </a:p>
          <a:p>
            <a:pPr marL="457200" indent="-4572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④秉持公道，伸张正义</a:t>
            </a:r>
          </a:p>
          <a:p>
            <a:pPr marL="457200" indent="-4572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①②③④</a:t>
            </a:r>
            <a:r>
              <a:rPr lang="en-US" altLang="zh-CN" smtClean="0">
                <a:solidFill>
                  <a:srgbClr val="150B03"/>
                </a:solidFill>
              </a:rPr>
              <a:t>B</a:t>
            </a:r>
            <a:r>
              <a:rPr lang="zh-CN" altLang="en-US" smtClean="0">
                <a:solidFill>
                  <a:srgbClr val="150B03"/>
                </a:solidFill>
              </a:rPr>
              <a:t>．①②④</a:t>
            </a:r>
          </a:p>
          <a:p>
            <a:pPr marL="457200" indent="-4572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C</a:t>
            </a:r>
            <a:r>
              <a:rPr lang="zh-CN" altLang="en-US" smtClean="0">
                <a:solidFill>
                  <a:srgbClr val="150B03"/>
                </a:solidFill>
              </a:rPr>
              <a:t>．①③④  </a:t>
            </a:r>
            <a:r>
              <a:rPr lang="en-US" altLang="zh-CN" smtClean="0">
                <a:solidFill>
                  <a:srgbClr val="150B03"/>
                </a:solidFill>
              </a:rPr>
              <a:t>D</a:t>
            </a:r>
            <a:r>
              <a:rPr lang="zh-CN" altLang="en-US" smtClean="0">
                <a:solidFill>
                  <a:srgbClr val="150B03"/>
                </a:solidFill>
              </a:rPr>
              <a:t>．②③④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9966325" y="1462088"/>
            <a:ext cx="777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2</a:t>
            </a:r>
            <a:r>
              <a:rPr lang="zh-CN" altLang="en-US" smtClean="0">
                <a:solidFill>
                  <a:srgbClr val="150B03"/>
                </a:solidFill>
              </a:rPr>
              <a:t>、</a:t>
            </a:r>
            <a:r>
              <a:rPr lang="en-US" altLang="zh-CN" smtClean="0">
                <a:solidFill>
                  <a:srgbClr val="150B03"/>
                </a:solidFill>
              </a:rPr>
              <a:t>9</a:t>
            </a:r>
            <a:r>
              <a:rPr lang="zh-CN" altLang="en-US" smtClean="0">
                <a:solidFill>
                  <a:srgbClr val="150B03"/>
                </a:solidFill>
              </a:rPr>
              <a:t>月</a:t>
            </a:r>
            <a:r>
              <a:rPr lang="en-US" altLang="zh-CN" smtClean="0">
                <a:solidFill>
                  <a:srgbClr val="150B03"/>
                </a:solidFill>
              </a:rPr>
              <a:t>21</a:t>
            </a:r>
            <a:r>
              <a:rPr lang="zh-CN" altLang="en-US" smtClean="0">
                <a:solidFill>
                  <a:srgbClr val="150B03"/>
                </a:solidFill>
              </a:rPr>
              <a:t>日是一个神圣的日子</a:t>
            </a:r>
            <a:r>
              <a:rPr lang="en-US" altLang="zh-CN" smtClean="0">
                <a:solidFill>
                  <a:srgbClr val="150B03"/>
                </a:solidFill>
              </a:rPr>
              <a:t>——</a:t>
            </a:r>
            <a:r>
              <a:rPr lang="zh-CN" altLang="en-US" smtClean="0">
                <a:solidFill>
                  <a:srgbClr val="150B03"/>
                </a:solidFill>
              </a:rPr>
              <a:t>国际和平日。然而目前在全世界范围内，战争、恐怖袭击、地区冲突等多种形式的暴力活动依然存在，从而使得“国际和平日”这一美好的愿望很难真正实现。这说明（     ）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①世界上大多数人在享受和平的同时，局部战争一直没有停止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②威胁、破坏世界和平的因素依然存在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③核武器扩散、恐怖主义、霸权主义依然威胁着世界的和平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④争取和维护世界和平仍需要世界人民的共同努力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A </a:t>
            </a:r>
            <a:r>
              <a:rPr lang="zh-CN" altLang="en-US" smtClean="0">
                <a:solidFill>
                  <a:srgbClr val="150B03"/>
                </a:solidFill>
              </a:rPr>
              <a:t>．</a:t>
            </a:r>
            <a:r>
              <a:rPr lang="en-US" altLang="zh-CN" smtClean="0">
                <a:solidFill>
                  <a:srgbClr val="150B03"/>
                </a:solidFill>
              </a:rPr>
              <a:t> ①②③       B</a:t>
            </a:r>
            <a:r>
              <a:rPr lang="zh-CN" altLang="en-US" smtClean="0">
                <a:solidFill>
                  <a:srgbClr val="150B03"/>
                </a:solidFill>
              </a:rPr>
              <a:t>．②③④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C</a:t>
            </a:r>
            <a:r>
              <a:rPr lang="zh-CN" altLang="en-US" smtClean="0">
                <a:solidFill>
                  <a:srgbClr val="150B03"/>
                </a:solidFill>
              </a:rPr>
              <a:t>．①③④       </a:t>
            </a:r>
            <a:r>
              <a:rPr lang="en-US" altLang="zh-CN" smtClean="0">
                <a:solidFill>
                  <a:srgbClr val="150B03"/>
                </a:solidFill>
              </a:rPr>
              <a:t>D</a:t>
            </a:r>
            <a:r>
              <a:rPr lang="zh-CN" altLang="en-US" smtClean="0">
                <a:solidFill>
                  <a:srgbClr val="150B03"/>
                </a:solidFill>
              </a:rPr>
              <a:t>．①②③④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8656638" y="2071688"/>
            <a:ext cx="777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3</a:t>
            </a:r>
            <a:r>
              <a:rPr lang="zh-CN" altLang="en-US" smtClean="0">
                <a:solidFill>
                  <a:srgbClr val="150B03"/>
                </a:solidFill>
              </a:rPr>
              <a:t>、中国作为联合国安理会常任理事国，对安理会关于战争与和平、制裁及维和行动等方面的决议拥有（     ）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A</a:t>
            </a:r>
            <a:r>
              <a:rPr lang="zh-CN" altLang="en-US" smtClean="0">
                <a:solidFill>
                  <a:srgbClr val="150B03"/>
                </a:solidFill>
              </a:rPr>
              <a:t>．投票权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B</a:t>
            </a:r>
            <a:r>
              <a:rPr lang="zh-CN" altLang="en-US" smtClean="0">
                <a:solidFill>
                  <a:srgbClr val="150B03"/>
                </a:solidFill>
              </a:rPr>
              <a:t>．决定权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C</a:t>
            </a:r>
            <a:r>
              <a:rPr lang="zh-CN" altLang="en-US" smtClean="0">
                <a:solidFill>
                  <a:srgbClr val="150B03"/>
                </a:solidFill>
              </a:rPr>
              <a:t>．否决权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D</a:t>
            </a:r>
            <a:r>
              <a:rPr lang="zh-CN" altLang="en-US" smtClean="0">
                <a:solidFill>
                  <a:srgbClr val="150B03"/>
                </a:solidFill>
              </a:rPr>
              <a:t>．同意权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5105400" y="1797050"/>
            <a:ext cx="777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4</a:t>
            </a:r>
            <a:r>
              <a:rPr lang="zh-CN" altLang="en-US" smtClean="0">
                <a:solidFill>
                  <a:srgbClr val="150B03"/>
                </a:solidFill>
              </a:rPr>
              <a:t>、中国在国际事务中坚守自己的原则，正日益成为一个成熟的大国，具有（      ）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①影响力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②控制力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③感召力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④塑造力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①②③④</a:t>
            </a:r>
            <a:r>
              <a:rPr lang="en-US" altLang="zh-CN" smtClean="0">
                <a:solidFill>
                  <a:srgbClr val="150B03"/>
                </a:solidFill>
              </a:rPr>
              <a:t>B</a:t>
            </a:r>
            <a:r>
              <a:rPr lang="zh-CN" altLang="en-US" smtClean="0">
                <a:solidFill>
                  <a:srgbClr val="150B03"/>
                </a:solidFill>
              </a:rPr>
              <a:t>．①②④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C</a:t>
            </a:r>
            <a:r>
              <a:rPr lang="zh-CN" altLang="en-US" smtClean="0">
                <a:solidFill>
                  <a:srgbClr val="150B03"/>
                </a:solidFill>
              </a:rPr>
              <a:t>．①③④  </a:t>
            </a:r>
            <a:r>
              <a:rPr lang="en-US" altLang="zh-CN" smtClean="0">
                <a:solidFill>
                  <a:srgbClr val="150B03"/>
                </a:solidFill>
              </a:rPr>
              <a:t>D</a:t>
            </a:r>
            <a:r>
              <a:rPr lang="zh-CN" altLang="en-US" smtClean="0">
                <a:solidFill>
                  <a:srgbClr val="150B03"/>
                </a:solidFill>
              </a:rPr>
              <a:t>．②③④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585913" y="1828800"/>
            <a:ext cx="777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052763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课前预习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4" name="Text Box 17"/>
          <p:cNvSpPr txBox="1">
            <a:spLocks noChangeArrowheads="1"/>
          </p:cNvSpPr>
          <p:nvPr/>
        </p:nvSpPr>
        <p:spPr bwMode="auto">
          <a:xfrm>
            <a:off x="5437188" y="4171950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典例精析</a:t>
            </a:r>
          </a:p>
        </p:txBody>
      </p:sp>
      <p:sp>
        <p:nvSpPr>
          <p:cNvPr id="13315" name="Text Box 17"/>
          <p:cNvSpPr txBox="1">
            <a:spLocks noChangeArrowheads="1"/>
          </p:cNvSpPr>
          <p:nvPr/>
        </p:nvSpPr>
        <p:spPr bwMode="auto">
          <a:xfrm>
            <a:off x="5437188" y="4533900"/>
            <a:ext cx="1317625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课后训练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6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65747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学习目标</a:t>
            </a:r>
          </a:p>
        </p:txBody>
      </p:sp>
      <p:sp>
        <p:nvSpPr>
          <p:cNvPr id="13317" name="矩形 1"/>
          <p:cNvSpPr>
            <a:spLocks noChangeArrowheads="1"/>
          </p:cNvSpPr>
          <p:nvPr/>
        </p:nvSpPr>
        <p:spPr bwMode="auto">
          <a:xfrm>
            <a:off x="4935538" y="1651000"/>
            <a:ext cx="660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ea typeface="黑体" pitchFamily="2" charset="-122"/>
              </a:rPr>
              <a:t>目录</a:t>
            </a:r>
          </a:p>
        </p:txBody>
      </p:sp>
      <p:sp>
        <p:nvSpPr>
          <p:cNvPr id="13318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811588"/>
            <a:ext cx="1301750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知识结构</a:t>
            </a:r>
          </a:p>
        </p:txBody>
      </p:sp>
      <p:sp>
        <p:nvSpPr>
          <p:cNvPr id="13319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259013"/>
            <a:ext cx="1333500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情境导入</a:t>
            </a:r>
          </a:p>
        </p:txBody>
      </p:sp>
      <p:sp>
        <p:nvSpPr>
          <p:cNvPr id="13320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41312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5</a:t>
            </a:r>
            <a:r>
              <a:rPr lang="zh-CN" altLang="en-US" smtClean="0">
                <a:solidFill>
                  <a:srgbClr val="150B03"/>
                </a:solidFill>
              </a:rPr>
              <a:t>、推动实施“一带一路”战略、筹建亚洲基础设施投资银行、促成巴黎气候大会达成协议、倡导共建亚洲命运共同体</a:t>
            </a:r>
            <a:r>
              <a:rPr lang="en-US" altLang="zh-CN" smtClean="0">
                <a:solidFill>
                  <a:srgbClr val="150B03"/>
                </a:solidFill>
              </a:rPr>
              <a:t>……</a:t>
            </a:r>
            <a:r>
              <a:rPr lang="zh-CN" altLang="en-US" smtClean="0">
                <a:solidFill>
                  <a:srgbClr val="150B03"/>
                </a:solidFill>
              </a:rPr>
              <a:t>党的十八大以来，中国积极参与全球治理，发挥着建设性的引领作用，成果丰硕。这说明中国（      ）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①整体实力已赶超世界发达国家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②坚持独立自主的和平外交政策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③是一个和平合作负责任的大国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④努力构建合作共赢的国际关系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A</a:t>
            </a:r>
            <a:r>
              <a:rPr lang="zh-CN" altLang="en-US" smtClean="0">
                <a:solidFill>
                  <a:srgbClr val="150B03"/>
                </a:solidFill>
              </a:rPr>
              <a:t>．①②③</a:t>
            </a:r>
            <a:r>
              <a:rPr lang="en-US" altLang="zh-CN" smtClean="0">
                <a:solidFill>
                  <a:srgbClr val="150B03"/>
                </a:solidFill>
              </a:rPr>
              <a:t>B</a:t>
            </a:r>
            <a:r>
              <a:rPr lang="zh-CN" altLang="en-US" smtClean="0">
                <a:solidFill>
                  <a:srgbClr val="150B03"/>
                </a:solidFill>
              </a:rPr>
              <a:t>．①②④</a:t>
            </a:r>
            <a:r>
              <a:rPr lang="en-US" altLang="zh-CN" smtClean="0">
                <a:solidFill>
                  <a:srgbClr val="150B03"/>
                </a:solidFill>
              </a:rPr>
              <a:t>C</a:t>
            </a:r>
            <a:r>
              <a:rPr lang="zh-CN" altLang="en-US" smtClean="0">
                <a:solidFill>
                  <a:srgbClr val="150B03"/>
                </a:solidFill>
              </a:rPr>
              <a:t>．①③④</a:t>
            </a:r>
            <a:r>
              <a:rPr lang="en-US" altLang="zh-CN" smtClean="0">
                <a:solidFill>
                  <a:srgbClr val="150B03"/>
                </a:solidFill>
              </a:rPr>
              <a:t>D</a:t>
            </a:r>
            <a:r>
              <a:rPr lang="zh-CN" altLang="en-US" smtClean="0">
                <a:solidFill>
                  <a:srgbClr val="150B03"/>
                </a:solidFill>
              </a:rPr>
              <a:t>．②③④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0271125" y="2117725"/>
            <a:ext cx="777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4000">
              <a:solidFill>
                <a:srgbClr val="FF0000"/>
              </a:solidFill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0409238" y="2133600"/>
            <a:ext cx="777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150B03"/>
                </a:solidFill>
              </a:rPr>
              <a:t>6</a:t>
            </a:r>
            <a:r>
              <a:rPr lang="zh-CN" altLang="en-US" smtClean="0">
                <a:solidFill>
                  <a:srgbClr val="150B03"/>
                </a:solidFill>
              </a:rPr>
              <a:t>、</a:t>
            </a:r>
            <a:r>
              <a:rPr lang="en-US" altLang="zh-CN" smtClean="0">
                <a:solidFill>
                  <a:srgbClr val="150B03"/>
                </a:solidFill>
              </a:rPr>
              <a:t>2018</a:t>
            </a:r>
            <a:r>
              <a:rPr lang="zh-CN" altLang="en-US" smtClean="0">
                <a:solidFill>
                  <a:srgbClr val="150B03"/>
                </a:solidFill>
              </a:rPr>
              <a:t>年</a:t>
            </a:r>
            <a:r>
              <a:rPr lang="en-US" altLang="zh-CN" smtClean="0">
                <a:solidFill>
                  <a:srgbClr val="150B03"/>
                </a:solidFill>
              </a:rPr>
              <a:t>4</a:t>
            </a:r>
            <a:r>
              <a:rPr lang="zh-CN" altLang="en-US" smtClean="0">
                <a:solidFill>
                  <a:srgbClr val="150B03"/>
                </a:solidFill>
              </a:rPr>
              <a:t>月</a:t>
            </a:r>
            <a:r>
              <a:rPr lang="en-US" altLang="zh-CN" smtClean="0">
                <a:solidFill>
                  <a:srgbClr val="150B03"/>
                </a:solidFill>
              </a:rPr>
              <a:t>l6</a:t>
            </a:r>
            <a:r>
              <a:rPr lang="zh-CN" altLang="en-US" smtClean="0">
                <a:solidFill>
                  <a:srgbClr val="150B03"/>
                </a:solidFill>
              </a:rPr>
              <a:t>日，美国商务部宣布立即重启对中兴通讯的制裁禁令，中兴通讯将被禁止以任何形式从美国进口商品。这对于严重依赖从美国进口芯片等元器件的中兴通讯来说，无疑是一场灾难。此禁令，引发国人广泛关注，同时也让国人充分认识到树立忧患意识的重要性。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结合教材，谈谈我们为什么要树立忧患意识</a:t>
            </a:r>
            <a:r>
              <a:rPr lang="en-US" altLang="zh-CN" smtClean="0">
                <a:solidFill>
                  <a:srgbClr val="150B03"/>
                </a:solidFill>
              </a:rPr>
              <a:t>?</a:t>
            </a:r>
            <a:endParaRPr lang="zh-CN" altLang="en-US" smtClean="0">
              <a:solidFill>
                <a:srgbClr val="150B03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</a:p>
        </p:txBody>
      </p:sp>
      <p:sp>
        <p:nvSpPr>
          <p:cNvPr id="48131" name="Rectangle 3"/>
          <p:cNvSpPr>
            <a:spLocks noGrp="1"/>
          </p:cNvSpPr>
          <p:nvPr>
            <p:ph idx="1"/>
          </p:nvPr>
        </p:nvSpPr>
        <p:spPr>
          <a:xfrm>
            <a:off x="350838" y="1255713"/>
            <a:ext cx="11841162" cy="5311775"/>
          </a:xfrm>
        </p:spPr>
        <p:txBody>
          <a:bodyPr/>
          <a:lstStyle/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FF0000"/>
                </a:solidFill>
              </a:rPr>
              <a:t>6. ①</a:t>
            </a:r>
            <a:r>
              <a:rPr lang="zh-CN" altLang="en-US" smtClean="0">
                <a:solidFill>
                  <a:srgbClr val="FF0000"/>
                </a:solidFill>
              </a:rPr>
              <a:t>当祖国的发展兴旺时，忧患可以促使我们保持警惕，居安思危；当祖国的发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FF0000"/>
                </a:solidFill>
              </a:rPr>
              <a:t>展处于低潮时，忧患会使我们卧薪尝胆，励精图治，迎头赶上。（历史的经验教训证明：忧劳可以兴国，逸豫可以亡身）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FF0000"/>
                </a:solidFill>
              </a:rPr>
              <a:t>②当前我国还处于社会主义初级阶段，生产力水平较低，科技水平和民族文化素质还不高，社会主义制度还不完善。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FF0000"/>
                </a:solidFill>
              </a:rPr>
              <a:t>③与世界主要发达国家相比，我国在高科技领域、教育文化、综合国力等方面依然处于劣势。</a:t>
            </a:r>
          </a:p>
          <a:p>
            <a:pPr marL="342900" indent="-342900"/>
            <a:endParaRPr lang="en-US" altLang="zh-CN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黑体" pitchFamily="2" charset="-122"/>
              </a:rPr>
              <a:t>情境导入</a:t>
            </a:r>
            <a:r>
              <a:rPr lang="zh-CN" altLang="en-US" smtClean="0">
                <a:sym typeface="+mn-ea"/>
              </a:rPr>
              <a:t/>
            </a:r>
            <a:br>
              <a:rPr lang="zh-CN" altLang="en-US" smtClean="0">
                <a:sym typeface="+mn-ea"/>
              </a:rPr>
            </a:br>
            <a:endParaRPr lang="zh-CN" altLang="en-US" smtClean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0D13F7"/>
                </a:solidFill>
              </a:rPr>
              <a:t>第十二届亚欧首脑会议</a:t>
            </a:r>
            <a:r>
              <a:rPr lang="en-US" altLang="zh-CN" smtClean="0">
                <a:solidFill>
                  <a:srgbClr val="0D13F7"/>
                </a:solidFill>
              </a:rPr>
              <a:t>2018</a:t>
            </a:r>
            <a:r>
              <a:rPr lang="zh-CN" altLang="en-US" smtClean="0">
                <a:solidFill>
                  <a:srgbClr val="0D13F7"/>
                </a:solidFill>
              </a:rPr>
              <a:t>年</a:t>
            </a:r>
            <a:r>
              <a:rPr lang="en-US" altLang="zh-CN" smtClean="0">
                <a:solidFill>
                  <a:srgbClr val="0D13F7"/>
                </a:solidFill>
              </a:rPr>
              <a:t>10</a:t>
            </a:r>
            <a:r>
              <a:rPr lang="zh-CN" altLang="en-US" smtClean="0">
                <a:solidFill>
                  <a:srgbClr val="0D13F7"/>
                </a:solidFill>
              </a:rPr>
              <a:t>月</a:t>
            </a:r>
            <a:r>
              <a:rPr lang="en-US" altLang="zh-CN" smtClean="0">
                <a:solidFill>
                  <a:srgbClr val="0D13F7"/>
                </a:solidFill>
              </a:rPr>
              <a:t>18</a:t>
            </a:r>
            <a:r>
              <a:rPr lang="zh-CN" altLang="en-US" smtClean="0">
                <a:solidFill>
                  <a:srgbClr val="0D13F7"/>
                </a:solidFill>
              </a:rPr>
              <a:t>日至</a:t>
            </a:r>
            <a:r>
              <a:rPr lang="en-US" altLang="zh-CN" smtClean="0">
                <a:solidFill>
                  <a:srgbClr val="0D13F7"/>
                </a:solidFill>
              </a:rPr>
              <a:t>19</a:t>
            </a:r>
            <a:r>
              <a:rPr lang="zh-CN" altLang="en-US" smtClean="0">
                <a:solidFill>
                  <a:srgbClr val="0D13F7"/>
                </a:solidFill>
              </a:rPr>
              <a:t>日在比利时布鲁塞尔举行。李克强总理与会发表重要讲话。作为亚欧会议的重要成员，中方愿与亚欧各国一道，坚持相互尊重、平等对话、协商一致等原则，不断提升亚欧伙伴关系水平，全面推进互联互通合作，推动经济全球化朝着更加开放、包容、普惠、平衡、共赢的方向发展，为亚欧人民带来更多福祉，为构建人类命运共同体做出积极贡献。</a:t>
            </a:r>
          </a:p>
          <a:p>
            <a:pPr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0D13F7"/>
                </a:solidFill>
              </a:rPr>
              <a:t>这告诉我们什么道理？</a:t>
            </a:r>
          </a:p>
        </p:txBody>
      </p:sp>
      <p:pic>
        <p:nvPicPr>
          <p:cNvPr id="14340" name="Picture 4" descr="t01319f4e98ee45b9d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8688" y="3475038"/>
            <a:ext cx="4792662" cy="26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黑体" pitchFamily="2" charset="-122"/>
              </a:rPr>
              <a:t>学习目标</a:t>
            </a:r>
            <a:br>
              <a:rPr lang="zh-CN" altLang="en-US" smtClean="0">
                <a:sym typeface="黑体" pitchFamily="2" charset="-122"/>
              </a:rPr>
            </a:br>
            <a:endParaRPr lang="zh-CN" altLang="en-US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Char char=""/>
            </a:pPr>
            <a:r>
              <a:rPr lang="en-US" altLang="zh-CN" sz="3200" smtClean="0">
                <a:solidFill>
                  <a:srgbClr val="150B03"/>
                </a:solidFill>
              </a:rPr>
              <a:t>1.</a:t>
            </a:r>
            <a:r>
              <a:rPr lang="zh-CN" altLang="en-US" sz="3200" smtClean="0">
                <a:solidFill>
                  <a:srgbClr val="150B03"/>
                </a:solidFill>
              </a:rPr>
              <a:t>明白中国始终是世界和平的建设者、全球发展的贡献者、国际秩序的维护者。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z="3200" smtClean="0">
                <a:solidFill>
                  <a:srgbClr val="150B03"/>
                </a:solidFill>
              </a:rPr>
              <a:t>2.</a:t>
            </a:r>
            <a:r>
              <a:rPr lang="zh-CN" altLang="en-US" sz="3200" smtClean="0">
                <a:solidFill>
                  <a:srgbClr val="150B03"/>
                </a:solidFill>
              </a:rPr>
              <a:t>知道中国在处理国际问题时秉持公道，伸张正义，受到世界上广大爱好和平的国家的敬重与支持。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z="3200" smtClean="0">
                <a:solidFill>
                  <a:srgbClr val="150B03"/>
                </a:solidFill>
              </a:rPr>
              <a:t>3.</a:t>
            </a:r>
            <a:r>
              <a:rPr lang="zh-CN" altLang="en-US" sz="3200" smtClean="0">
                <a:solidFill>
                  <a:srgbClr val="150B03"/>
                </a:solidFill>
              </a:rPr>
              <a:t>理解中国在维护世界和平、促进世界发展等方面承担的责任。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z="3200" smtClean="0">
                <a:solidFill>
                  <a:srgbClr val="150B03"/>
                </a:solidFill>
              </a:rPr>
              <a:t>4.</a:t>
            </a:r>
            <a:r>
              <a:rPr lang="zh-CN" altLang="en-US" sz="3200" smtClean="0">
                <a:solidFill>
                  <a:srgbClr val="150B03"/>
                </a:solidFill>
              </a:rPr>
              <a:t>增强民族自豪感、责任心，立志为中国的和平崛起做贡献。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28711"/>
                </a:solidFill>
                <a:cs typeface="+mn-ea"/>
                <a:sym typeface="黑体" panose="02010609060101010101" pitchFamily="2" charset="-122"/>
              </a:rPr>
              <a:t>课前预习</a:t>
            </a:r>
            <a:r>
              <a:rPr lang="zh-CN" altLang="en-US" dirty="0">
                <a:cs typeface="+mn-ea"/>
                <a:sym typeface="黑体" panose="02010609060101010101" pitchFamily="2" charset="-122"/>
              </a:rPr>
              <a:t/>
            </a:r>
            <a:br>
              <a:rPr lang="zh-CN" altLang="en-US" dirty="0">
                <a:cs typeface="+mn-ea"/>
                <a:sym typeface="黑体" panose="02010609060101010101" pitchFamily="2" charset="-122"/>
              </a:rPr>
            </a:br>
            <a:endParaRPr lang="zh-CN" altLang="en-US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xfrm>
            <a:off x="234950" y="1100138"/>
            <a:ext cx="11604625" cy="5427662"/>
          </a:xfrm>
        </p:spPr>
        <p:txBody>
          <a:bodyPr/>
          <a:lstStyle/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0D13F7"/>
                </a:solidFill>
              </a:rPr>
              <a:t>1.</a:t>
            </a:r>
            <a:r>
              <a:rPr lang="zh-CN" altLang="en-US" smtClean="0">
                <a:solidFill>
                  <a:srgbClr val="0D13F7"/>
                </a:solidFill>
              </a:rPr>
              <a:t>中国作为联合国安理会</a:t>
            </a:r>
            <a:r>
              <a:rPr lang="en-US" altLang="zh-CN" smtClean="0">
                <a:solidFill>
                  <a:srgbClr val="0D13F7"/>
                </a:solidFill>
              </a:rPr>
              <a:t>_____</a:t>
            </a:r>
            <a:r>
              <a:rPr lang="zh-CN" altLang="en-US" smtClean="0">
                <a:solidFill>
                  <a:srgbClr val="0D13F7"/>
                </a:solidFill>
              </a:rPr>
              <a:t>，对安理会关于战争与和平、制裁及维和行动等方面的决议拥有</a:t>
            </a:r>
            <a:r>
              <a:rPr lang="en-US" altLang="zh-CN" smtClean="0">
                <a:solidFill>
                  <a:srgbClr val="0D13F7"/>
                </a:solidFill>
              </a:rPr>
              <a:t>_______</a:t>
            </a:r>
            <a:r>
              <a:rPr lang="zh-CN" altLang="en-US" smtClean="0">
                <a:solidFill>
                  <a:srgbClr val="0D13F7"/>
                </a:solidFill>
              </a:rPr>
              <a:t>、为世界和平与发展作出了</a:t>
            </a:r>
            <a:r>
              <a:rPr lang="en-US" altLang="zh-CN" smtClean="0">
                <a:solidFill>
                  <a:srgbClr val="0D13F7"/>
                </a:solidFill>
              </a:rPr>
              <a:t>______</a:t>
            </a:r>
            <a:r>
              <a:rPr lang="zh-CN" altLang="en-US" smtClean="0">
                <a:solidFill>
                  <a:srgbClr val="0D13F7"/>
                </a:solidFill>
              </a:rPr>
              <a:t>。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0D13F7"/>
                </a:solidFill>
              </a:rPr>
              <a:t>2.</a:t>
            </a:r>
            <a:r>
              <a:rPr lang="zh-CN" altLang="en-US" smtClean="0">
                <a:solidFill>
                  <a:srgbClr val="0D13F7"/>
                </a:solidFill>
              </a:rPr>
              <a:t>作为一个</a:t>
            </a:r>
            <a:r>
              <a:rPr lang="en-US" altLang="zh-CN" smtClean="0">
                <a:solidFill>
                  <a:srgbClr val="0D13F7"/>
                </a:solidFill>
              </a:rPr>
              <a:t>_______</a:t>
            </a:r>
            <a:r>
              <a:rPr lang="zh-CN" altLang="en-US" smtClean="0">
                <a:solidFill>
                  <a:srgbClr val="0D13F7"/>
                </a:solidFill>
              </a:rPr>
              <a:t>的发展中大国，今天的中国已经成为国际社会的</a:t>
            </a:r>
            <a:r>
              <a:rPr lang="en-US" altLang="zh-CN" smtClean="0">
                <a:solidFill>
                  <a:srgbClr val="0D13F7"/>
                </a:solidFill>
              </a:rPr>
              <a:t>_____</a:t>
            </a:r>
            <a:r>
              <a:rPr lang="zh-CN" altLang="en-US" smtClean="0">
                <a:solidFill>
                  <a:srgbClr val="0D13F7"/>
                </a:solidFill>
              </a:rPr>
              <a:t>。在当今国际关系和国际事务中扮演着</a:t>
            </a:r>
            <a:r>
              <a:rPr lang="en-US" altLang="zh-CN" smtClean="0">
                <a:solidFill>
                  <a:srgbClr val="0D13F7"/>
                </a:solidFill>
              </a:rPr>
              <a:t>_______</a:t>
            </a:r>
            <a:r>
              <a:rPr lang="zh-CN" altLang="en-US" smtClean="0">
                <a:solidFill>
                  <a:srgbClr val="0D13F7"/>
                </a:solidFill>
              </a:rPr>
              <a:t>的角色。中国一贯遵循</a:t>
            </a:r>
            <a:r>
              <a:rPr lang="en-US" altLang="zh-CN" smtClean="0">
                <a:solidFill>
                  <a:srgbClr val="0D13F7"/>
                </a:solidFill>
              </a:rPr>
              <a:t>《</a:t>
            </a:r>
            <a:r>
              <a:rPr lang="zh-CN" altLang="en-US" smtClean="0">
                <a:solidFill>
                  <a:srgbClr val="0D13F7"/>
                </a:solidFill>
              </a:rPr>
              <a:t>联合国宪章</a:t>
            </a:r>
            <a:r>
              <a:rPr lang="en-US" altLang="zh-CN" smtClean="0">
                <a:solidFill>
                  <a:srgbClr val="0D13F7"/>
                </a:solidFill>
              </a:rPr>
              <a:t>》</a:t>
            </a:r>
            <a:r>
              <a:rPr lang="zh-CN" altLang="en-US" smtClean="0">
                <a:solidFill>
                  <a:srgbClr val="0D13F7"/>
                </a:solidFill>
              </a:rPr>
              <a:t>的</a:t>
            </a:r>
            <a:r>
              <a:rPr lang="en-US" altLang="zh-CN" smtClean="0">
                <a:solidFill>
                  <a:srgbClr val="0D13F7"/>
                </a:solidFill>
              </a:rPr>
              <a:t>______</a:t>
            </a:r>
            <a:r>
              <a:rPr lang="zh-CN" altLang="en-US" smtClean="0">
                <a:solidFill>
                  <a:srgbClr val="0D13F7"/>
                </a:solidFill>
              </a:rPr>
              <a:t>，高举和平、发展、合作、共赢的旗帜，推动建设相互尊重、公平正义、合作共赢的</a:t>
            </a:r>
            <a:r>
              <a:rPr lang="en-US" altLang="zh-CN" smtClean="0">
                <a:solidFill>
                  <a:srgbClr val="0D13F7"/>
                </a:solidFill>
              </a:rPr>
              <a:t>______</a:t>
            </a:r>
            <a:r>
              <a:rPr lang="zh-CN" altLang="en-US" smtClean="0">
                <a:solidFill>
                  <a:srgbClr val="0D13F7"/>
                </a:solidFill>
              </a:rPr>
              <a:t>。中国在处理国际问题时，根据事情本身的是非曲直决定自己的</a:t>
            </a:r>
            <a:r>
              <a:rPr lang="en-US" altLang="zh-CN" smtClean="0">
                <a:solidFill>
                  <a:srgbClr val="0D13F7"/>
                </a:solidFill>
              </a:rPr>
              <a:t>______</a:t>
            </a:r>
            <a:r>
              <a:rPr lang="zh-CN" altLang="en-US" smtClean="0">
                <a:solidFill>
                  <a:srgbClr val="0D13F7"/>
                </a:solidFill>
              </a:rPr>
              <a:t>，秉持公道，伸张正义，受到世界上广大爱好和平的国家的</a:t>
            </a:r>
            <a:r>
              <a:rPr lang="en-US" altLang="zh-CN" smtClean="0">
                <a:solidFill>
                  <a:srgbClr val="0D13F7"/>
                </a:solidFill>
              </a:rPr>
              <a:t>_______</a:t>
            </a:r>
            <a:r>
              <a:rPr lang="zh-CN" altLang="en-US" smtClean="0">
                <a:solidFill>
                  <a:srgbClr val="0D13F7"/>
                </a:solidFill>
              </a:rPr>
              <a:t>。中国在国际事务中坚守自己的</a:t>
            </a:r>
            <a:r>
              <a:rPr lang="en-US" altLang="zh-CN" smtClean="0">
                <a:solidFill>
                  <a:srgbClr val="0D13F7"/>
                </a:solidFill>
              </a:rPr>
              <a:t>______</a:t>
            </a:r>
            <a:r>
              <a:rPr lang="zh-CN" altLang="en-US" smtClean="0">
                <a:solidFill>
                  <a:srgbClr val="0D13F7"/>
                </a:solidFill>
              </a:rPr>
              <a:t>，正日益成为一个成熟的、具有影响力、</a:t>
            </a:r>
            <a:r>
              <a:rPr lang="en-US" altLang="zh-CN" smtClean="0">
                <a:solidFill>
                  <a:srgbClr val="0D13F7"/>
                </a:solidFill>
              </a:rPr>
              <a:t>_______</a:t>
            </a:r>
            <a:r>
              <a:rPr lang="zh-CN" altLang="en-US" smtClean="0">
                <a:solidFill>
                  <a:srgbClr val="0D13F7"/>
                </a:solidFill>
              </a:rPr>
              <a:t>、塑造力的大国。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0D13F7"/>
                </a:solidFill>
              </a:rPr>
              <a:t>3.</a:t>
            </a:r>
            <a:r>
              <a:rPr lang="zh-CN" altLang="en-US" smtClean="0">
                <a:solidFill>
                  <a:srgbClr val="0D13F7"/>
                </a:solidFill>
              </a:rPr>
              <a:t>饱尝了两次世界大战之苦的世界各国人民</a:t>
            </a:r>
            <a:r>
              <a:rPr lang="en-US" altLang="zh-CN" smtClean="0">
                <a:solidFill>
                  <a:srgbClr val="0D13F7"/>
                </a:solidFill>
              </a:rPr>
              <a:t>________</a:t>
            </a:r>
            <a:r>
              <a:rPr lang="zh-CN" altLang="en-US" smtClean="0">
                <a:solidFill>
                  <a:srgbClr val="0D13F7"/>
                </a:solidFill>
              </a:rPr>
              <a:t>，热爱和平，</a:t>
            </a:r>
            <a:r>
              <a:rPr lang="en-US" altLang="zh-CN" smtClean="0">
                <a:solidFill>
                  <a:srgbClr val="0D13F7"/>
                </a:solidFill>
              </a:rPr>
              <a:t>______</a:t>
            </a:r>
            <a:r>
              <a:rPr lang="zh-CN" altLang="en-US" smtClean="0">
                <a:solidFill>
                  <a:srgbClr val="0D13F7"/>
                </a:solidFill>
              </a:rPr>
              <a:t>。</a:t>
            </a:r>
          </a:p>
          <a:p>
            <a:pPr>
              <a:buFont typeface="Webdings" pitchFamily="18" charset="2"/>
              <a:buChar char=""/>
            </a:pPr>
            <a:endParaRPr lang="zh-CN" altLang="en-US" smtClean="0">
              <a:solidFill>
                <a:srgbClr val="0D13F7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/>
          </p:cNvSpPr>
          <p:nvPr>
            <p:ph idx="1"/>
          </p:nvPr>
        </p:nvSpPr>
        <p:spPr>
          <a:xfrm>
            <a:off x="331788" y="341313"/>
            <a:ext cx="11625262" cy="6224587"/>
          </a:xfrm>
        </p:spPr>
        <p:txBody>
          <a:bodyPr/>
          <a:lstStyle/>
          <a:p>
            <a:pPr marL="342900" indent="-342900"/>
            <a:r>
              <a:rPr lang="en-US" altLang="zh-CN" smtClean="0">
                <a:solidFill>
                  <a:srgbClr val="0D13F7"/>
                </a:solidFill>
              </a:rPr>
              <a:t>4.</a:t>
            </a:r>
            <a:r>
              <a:rPr lang="zh-CN" altLang="en-US" smtClean="0">
                <a:solidFill>
                  <a:srgbClr val="0D13F7"/>
                </a:solidFill>
              </a:rPr>
              <a:t>和平是当今世界的</a:t>
            </a:r>
            <a:r>
              <a:rPr lang="en-US" altLang="zh-CN" smtClean="0">
                <a:solidFill>
                  <a:srgbClr val="0D13F7"/>
                </a:solidFill>
              </a:rPr>
              <a:t>______</a:t>
            </a:r>
            <a:r>
              <a:rPr lang="zh-CN" altLang="en-US" smtClean="0">
                <a:solidFill>
                  <a:srgbClr val="0D13F7"/>
                </a:solidFill>
              </a:rPr>
              <a:t>之一，人类社会的存在和发展必须以和平为</a:t>
            </a:r>
            <a:r>
              <a:rPr lang="en-US" altLang="zh-CN" smtClean="0">
                <a:solidFill>
                  <a:srgbClr val="0D13F7"/>
                </a:solidFill>
              </a:rPr>
              <a:t>_____</a:t>
            </a:r>
            <a:r>
              <a:rPr lang="zh-CN" altLang="en-US" smtClean="0">
                <a:solidFill>
                  <a:srgbClr val="0D13F7"/>
                </a:solidFill>
              </a:rPr>
              <a:t>，冲突和战乱给世界带来的只能是痛苦、灾难和不幸。作为联合国安理会常任理事国之一，中国高举</a:t>
            </a:r>
            <a:r>
              <a:rPr lang="en-US" altLang="zh-CN" smtClean="0">
                <a:solidFill>
                  <a:srgbClr val="0D13F7"/>
                </a:solidFill>
              </a:rPr>
              <a:t>________</a:t>
            </a:r>
            <a:r>
              <a:rPr lang="zh-CN" altLang="en-US" smtClean="0">
                <a:solidFill>
                  <a:srgbClr val="0D13F7"/>
                </a:solidFill>
              </a:rPr>
              <a:t>的旗帜，坚定奉行独立自主的</a:t>
            </a:r>
            <a:r>
              <a:rPr lang="en-US" altLang="zh-CN" smtClean="0">
                <a:solidFill>
                  <a:srgbClr val="0D13F7"/>
                </a:solidFill>
              </a:rPr>
              <a:t>______</a:t>
            </a:r>
            <a:r>
              <a:rPr lang="zh-CN" altLang="en-US" smtClean="0">
                <a:solidFill>
                  <a:srgbClr val="0D13F7"/>
                </a:solidFill>
              </a:rPr>
              <a:t>，始终不渝地走和平发展道路，对维护世界和平发展发挥着</a:t>
            </a:r>
            <a:r>
              <a:rPr lang="en-US" altLang="zh-CN" smtClean="0">
                <a:solidFill>
                  <a:srgbClr val="0D13F7"/>
                </a:solidFill>
              </a:rPr>
              <a:t>_______</a:t>
            </a:r>
            <a:r>
              <a:rPr lang="zh-CN" altLang="en-US" smtClean="0">
                <a:solidFill>
                  <a:srgbClr val="0D13F7"/>
                </a:solidFill>
              </a:rPr>
              <a:t>的作用。</a:t>
            </a:r>
          </a:p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0D13F7"/>
                </a:solidFill>
              </a:rPr>
              <a:t>5.______</a:t>
            </a:r>
            <a:r>
              <a:rPr lang="zh-CN" altLang="en-US" smtClean="0">
                <a:solidFill>
                  <a:srgbClr val="0D13F7"/>
                </a:solidFill>
              </a:rPr>
              <a:t>是当今世界的又一主题。谋求发展与繁荣是人类社会永恒的</a:t>
            </a:r>
            <a:r>
              <a:rPr lang="en-US" altLang="zh-CN" smtClean="0">
                <a:solidFill>
                  <a:srgbClr val="0D13F7"/>
                </a:solidFill>
              </a:rPr>
              <a:t>_____</a:t>
            </a:r>
            <a:r>
              <a:rPr lang="zh-CN" altLang="en-US" smtClean="0">
                <a:solidFill>
                  <a:srgbClr val="0D13F7"/>
                </a:solidFill>
              </a:rPr>
              <a:t>，更是当代世界的</a:t>
            </a:r>
            <a:r>
              <a:rPr lang="en-US" altLang="zh-CN" smtClean="0">
                <a:solidFill>
                  <a:srgbClr val="0D13F7"/>
                </a:solidFill>
              </a:rPr>
              <a:t>_______</a:t>
            </a:r>
            <a:r>
              <a:rPr lang="zh-CN" altLang="en-US" smtClean="0">
                <a:solidFill>
                  <a:srgbClr val="0D13F7"/>
                </a:solidFill>
              </a:rPr>
              <a:t>。当今世界国与国之间存在的</a:t>
            </a:r>
            <a:r>
              <a:rPr lang="en-US" altLang="zh-CN" smtClean="0">
                <a:solidFill>
                  <a:srgbClr val="0D13F7"/>
                </a:solidFill>
              </a:rPr>
              <a:t>_______</a:t>
            </a:r>
            <a:r>
              <a:rPr lang="zh-CN" altLang="en-US" smtClean="0">
                <a:solidFill>
                  <a:srgbClr val="0D13F7"/>
                </a:solidFill>
              </a:rPr>
              <a:t>，影响着世界的和平与稳定。发展经济是维护世界和平的</a:t>
            </a:r>
            <a:r>
              <a:rPr lang="en-US" altLang="zh-CN" smtClean="0">
                <a:solidFill>
                  <a:srgbClr val="0D13F7"/>
                </a:solidFill>
              </a:rPr>
              <a:t>______</a:t>
            </a:r>
            <a:r>
              <a:rPr lang="zh-CN" altLang="en-US" smtClean="0">
                <a:solidFill>
                  <a:srgbClr val="0D13F7"/>
                </a:solidFill>
              </a:rPr>
              <a:t>。中国作为最大的发展中国家和经济大国、贸易大国，坚持对外开放的基本国策，积极发展全球伙伴关系，</a:t>
            </a:r>
            <a:r>
              <a:rPr lang="en-US" altLang="zh-CN" smtClean="0">
                <a:solidFill>
                  <a:srgbClr val="0D13F7"/>
                </a:solidFill>
              </a:rPr>
              <a:t>________</a:t>
            </a:r>
            <a:r>
              <a:rPr lang="zh-CN" altLang="en-US" smtClean="0">
                <a:solidFill>
                  <a:srgbClr val="0D13F7"/>
                </a:solidFill>
              </a:rPr>
              <a:t>着世界经济和社会的发展。</a:t>
            </a:r>
            <a:endParaRPr lang="zh-CN" altLang="en-US" b="1" smtClean="0">
              <a:solidFill>
                <a:srgbClr val="0D13F7"/>
              </a:solidFill>
            </a:endParaRPr>
          </a:p>
          <a:p>
            <a:pPr marL="342900" indent="-342900">
              <a:buFont typeface="Webdings" pitchFamily="18" charset="2"/>
              <a:buChar char=""/>
            </a:pPr>
            <a:r>
              <a:rPr lang="en-US" altLang="zh-CN" smtClean="0">
                <a:solidFill>
                  <a:srgbClr val="0D13F7"/>
                </a:solidFill>
              </a:rPr>
              <a:t>6.</a:t>
            </a:r>
            <a:r>
              <a:rPr lang="zh-CN" altLang="en-US" smtClean="0">
                <a:solidFill>
                  <a:srgbClr val="0D13F7"/>
                </a:solidFill>
              </a:rPr>
              <a:t>中国政府历来以一个大国应承担的</a:t>
            </a:r>
            <a:r>
              <a:rPr lang="en-US" altLang="zh-CN" smtClean="0">
                <a:solidFill>
                  <a:srgbClr val="0D13F7"/>
                </a:solidFill>
              </a:rPr>
              <a:t>_____</a:t>
            </a:r>
            <a:r>
              <a:rPr lang="zh-CN" altLang="en-US" smtClean="0">
                <a:solidFill>
                  <a:srgbClr val="0D13F7"/>
                </a:solidFill>
              </a:rPr>
              <a:t>向国际社会作出承诺，并严格</a:t>
            </a:r>
            <a:r>
              <a:rPr lang="en-US" altLang="zh-CN" smtClean="0">
                <a:solidFill>
                  <a:srgbClr val="0D13F7"/>
                </a:solidFill>
              </a:rPr>
              <a:t>_____</a:t>
            </a:r>
            <a:r>
              <a:rPr lang="zh-CN" altLang="en-US" smtClean="0">
                <a:solidFill>
                  <a:srgbClr val="0D13F7"/>
                </a:solidFill>
              </a:rPr>
              <a:t>自己的承诺。中国的</a:t>
            </a:r>
            <a:r>
              <a:rPr lang="en-US" altLang="zh-CN" smtClean="0">
                <a:solidFill>
                  <a:srgbClr val="0D13F7"/>
                </a:solidFill>
              </a:rPr>
              <a:t>______</a:t>
            </a:r>
            <a:r>
              <a:rPr lang="zh-CN" altLang="en-US" smtClean="0">
                <a:solidFill>
                  <a:srgbClr val="0D13F7"/>
                </a:solidFill>
              </a:rPr>
              <a:t>赢得了越来越多国家的</a:t>
            </a:r>
            <a:r>
              <a:rPr lang="en-US" altLang="zh-CN" smtClean="0">
                <a:solidFill>
                  <a:srgbClr val="0D13F7"/>
                </a:solidFill>
              </a:rPr>
              <a:t>_________</a:t>
            </a:r>
            <a:r>
              <a:rPr lang="zh-CN" altLang="en-US" smtClean="0">
                <a:solidFill>
                  <a:srgbClr val="0D13F7"/>
                </a:solidFill>
              </a:rPr>
              <a:t>，这使得中国在国际事务中发挥着</a:t>
            </a:r>
            <a:r>
              <a:rPr lang="en-US" altLang="zh-CN" smtClean="0">
                <a:solidFill>
                  <a:srgbClr val="0D13F7"/>
                </a:solidFill>
              </a:rPr>
              <a:t>______</a:t>
            </a:r>
            <a:r>
              <a:rPr lang="zh-CN" altLang="en-US" smtClean="0">
                <a:solidFill>
                  <a:srgbClr val="0D13F7"/>
                </a:solidFill>
              </a:rPr>
              <a:t>的作用。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chemeClr val="accent1"/>
                </a:solidFill>
              </a:rPr>
              <a:t>1.</a:t>
            </a:r>
            <a:r>
              <a:rPr lang="zh-CN" altLang="en-US" smtClean="0">
                <a:solidFill>
                  <a:schemeClr val="accent1"/>
                </a:solidFill>
              </a:rPr>
              <a:t>常任理事国 否决权 重要贡献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chemeClr val="accent1"/>
                </a:solidFill>
              </a:rPr>
              <a:t>2.</a:t>
            </a:r>
            <a:r>
              <a:rPr lang="zh-CN" altLang="en-US" smtClean="0">
                <a:solidFill>
                  <a:schemeClr val="accent1"/>
                </a:solidFill>
              </a:rPr>
              <a:t>快速进步 重要一员 日益重要 宗旨和原则 新型国际关系 立场和政策 敬重与支持 原则 感召力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chemeClr val="accent1"/>
                </a:solidFill>
              </a:rPr>
              <a:t>3.</a:t>
            </a:r>
            <a:r>
              <a:rPr lang="zh-CN" altLang="en-US" smtClean="0">
                <a:solidFill>
                  <a:schemeClr val="accent1"/>
                </a:solidFill>
              </a:rPr>
              <a:t>渴望和平 反对战争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chemeClr val="accent1"/>
                </a:solidFill>
              </a:rPr>
              <a:t>4.</a:t>
            </a:r>
            <a:r>
              <a:rPr lang="zh-CN" altLang="en-US" smtClean="0">
                <a:solidFill>
                  <a:schemeClr val="accent1"/>
                </a:solidFill>
              </a:rPr>
              <a:t>主题 基本条件 和平、发展、合作 和平外交政策 举足轻重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chemeClr val="accent1"/>
                </a:solidFill>
              </a:rPr>
              <a:t>5.</a:t>
            </a:r>
            <a:r>
              <a:rPr lang="zh-CN" altLang="en-US" smtClean="0">
                <a:solidFill>
                  <a:schemeClr val="accent1"/>
                </a:solidFill>
              </a:rPr>
              <a:t>发展 课题 紧迫任务 贫富差距 重要基础 推动</a:t>
            </a:r>
          </a:p>
          <a:p>
            <a:pPr>
              <a:buFont typeface="Webdings" pitchFamily="18" charset="2"/>
              <a:buChar char=""/>
            </a:pPr>
            <a:r>
              <a:rPr lang="en-US" altLang="zh-CN" smtClean="0">
                <a:solidFill>
                  <a:schemeClr val="accent1"/>
                </a:solidFill>
              </a:rPr>
              <a:t>6.</a:t>
            </a:r>
            <a:r>
              <a:rPr lang="zh-CN" altLang="en-US" smtClean="0">
                <a:solidFill>
                  <a:schemeClr val="accent1"/>
                </a:solidFill>
              </a:rPr>
              <a:t>责任 恪守 以身作则 理解、信任与支持 独特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宋体" charset="-122"/>
              </a:rPr>
              <a:t>疑难解答</a:t>
            </a:r>
            <a:br>
              <a:rPr lang="zh-CN" altLang="en-US" smtClean="0">
                <a:sym typeface="宋体" charset="-122"/>
              </a:rPr>
            </a:br>
            <a:endParaRPr lang="zh-CN" altLang="en-US" smtClean="0"/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当今世界阻碍和平与发展的因素。</a:t>
            </a:r>
          </a:p>
          <a:p>
            <a:pPr>
              <a:buFont typeface="Webdings" pitchFamily="18" charset="2"/>
              <a:buChar char=""/>
            </a:pPr>
            <a:r>
              <a:rPr lang="zh-CN" altLang="en-US" smtClean="0">
                <a:solidFill>
                  <a:srgbClr val="150B03"/>
                </a:solidFill>
              </a:rPr>
              <a:t>国际金融危机的影响仍在持续；全球失业和贫困人口数量上升；全球经济发展不平衡更加突出；气候变化、粮食安全、能源资源安全、公共卫生安全等全球性问题进一步显现；恐怖主义、大规模杀伤性武器扩散、跨国有组织犯罪、重大传染性疾病等非传统安全威胁依然存在；一些热点问题长期得不到解决，地区局部冲突此起彼伏；等等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7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7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7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7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7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7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7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7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75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56</TotalTime>
  <Words>3941</Words>
  <Application>WPS 演示</Application>
  <PresentationFormat>自定义</PresentationFormat>
  <Paragraphs>118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主题1</vt:lpstr>
      <vt:lpstr>幻灯片 1</vt:lpstr>
      <vt:lpstr>第一单元 中国与世界 第三课中国的声音</vt:lpstr>
      <vt:lpstr>幻灯片 3</vt:lpstr>
      <vt:lpstr>情境导入 </vt:lpstr>
      <vt:lpstr>学习目标 </vt:lpstr>
      <vt:lpstr>课前预习 </vt:lpstr>
      <vt:lpstr>幻灯片 7</vt:lpstr>
      <vt:lpstr>答案</vt:lpstr>
      <vt:lpstr>疑难解答 </vt:lpstr>
      <vt:lpstr>问题探究1、中国是讲原则、负责任的大国表现在哪里？</vt:lpstr>
      <vt:lpstr>共同总结</vt:lpstr>
      <vt:lpstr>问题探究2、我国在国际社会秉持公道是怎样做的？</vt:lpstr>
      <vt:lpstr>共同总结</vt:lpstr>
      <vt:lpstr>幻灯片 14</vt:lpstr>
      <vt:lpstr>问题探究3、我国如何维护世界和平？</vt:lpstr>
      <vt:lpstr>共同总结</vt:lpstr>
      <vt:lpstr>问题探究4、我国如何推动世界经济和社会发展？</vt:lpstr>
      <vt:lpstr>共同总结</vt:lpstr>
      <vt:lpstr>问题探究5、我国如何对自己的行为负责？</vt:lpstr>
      <vt:lpstr>共同总结</vt:lpstr>
      <vt:lpstr>知识结构 </vt:lpstr>
      <vt:lpstr>典例精析 </vt:lpstr>
      <vt:lpstr>答案解析</vt:lpstr>
      <vt:lpstr>幻灯片 24</vt:lpstr>
      <vt:lpstr>答案解析</vt:lpstr>
      <vt:lpstr>课后训练 </vt:lpstr>
      <vt:lpstr>幻灯片 27</vt:lpstr>
      <vt:lpstr>幻灯片 28</vt:lpstr>
      <vt:lpstr>幻灯片 29</vt:lpstr>
      <vt:lpstr>幻灯片 30</vt:lpstr>
      <vt:lpstr>幻灯片 31</vt:lpstr>
      <vt:lpstr>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2019-02-18T07:08:54Z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