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 id="2147483671" r:id="rId2"/>
  </p:sldMasterIdLst>
  <p:notesMasterIdLst>
    <p:notesMasterId r:id="rId45"/>
  </p:notesMasterIdLst>
  <p:sldIdLst>
    <p:sldId id="256" r:id="rId3"/>
    <p:sldId id="260" r:id="rId4"/>
    <p:sldId id="261" r:id="rId5"/>
    <p:sldId id="272" r:id="rId6"/>
    <p:sldId id="320" r:id="rId7"/>
    <p:sldId id="321" r:id="rId8"/>
    <p:sldId id="322" r:id="rId9"/>
    <p:sldId id="323" r:id="rId10"/>
    <p:sldId id="330" r:id="rId11"/>
    <p:sldId id="356" r:id="rId12"/>
    <p:sldId id="357" r:id="rId13"/>
    <p:sldId id="358" r:id="rId14"/>
    <p:sldId id="331" r:id="rId15"/>
    <p:sldId id="365" r:id="rId16"/>
    <p:sldId id="333" r:id="rId17"/>
    <p:sldId id="366" r:id="rId18"/>
    <p:sldId id="367" r:id="rId19"/>
    <p:sldId id="368" r:id="rId20"/>
    <p:sldId id="369" r:id="rId21"/>
    <p:sldId id="370" r:id="rId22"/>
    <p:sldId id="371" r:id="rId23"/>
    <p:sldId id="355" r:id="rId24"/>
    <p:sldId id="324" r:id="rId25"/>
    <p:sldId id="325" r:id="rId26"/>
    <p:sldId id="326" r:id="rId27"/>
    <p:sldId id="327" r:id="rId28"/>
    <p:sldId id="328" r:id="rId29"/>
    <p:sldId id="329" r:id="rId30"/>
    <p:sldId id="334" r:id="rId31"/>
    <p:sldId id="335" r:id="rId32"/>
    <p:sldId id="359" r:id="rId33"/>
    <p:sldId id="266" r:id="rId34"/>
    <p:sldId id="283" r:id="rId35"/>
    <p:sldId id="282" r:id="rId36"/>
    <p:sldId id="270" r:id="rId37"/>
    <p:sldId id="267" r:id="rId38"/>
    <p:sldId id="284" r:id="rId39"/>
    <p:sldId id="285" r:id="rId40"/>
    <p:sldId id="286" r:id="rId41"/>
    <p:sldId id="287" r:id="rId42"/>
    <p:sldId id="288" r:id="rId43"/>
    <p:sldId id="289" r:id="rId44"/>
  </p:sldIdLst>
  <p:sldSz cx="9144000" cy="6858000" type="screen4x3"/>
  <p:notesSz cx="7104063" cy="10234613"/>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72DE9"/>
    <a:srgbClr val="150B03"/>
    <a:srgbClr val="0D13F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87" autoAdjust="0"/>
    <p:restoredTop sz="89568" autoAdjust="0"/>
  </p:normalViewPr>
  <p:slideViewPr>
    <p:cSldViewPr snapToGrid="0">
      <p:cViewPr>
        <p:scale>
          <a:sx n="66" d="100"/>
          <a:sy n="66" d="100"/>
        </p:scale>
        <p:origin x="-2076" y="-384"/>
      </p:cViewPr>
      <p:guideLst>
        <p:guide orient="horz" pos="2133"/>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2019/2/18</a:t>
            </a:fld>
            <a:endParaRPr lang="zh-CN" altLang="en-US"/>
          </a:p>
        </p:txBody>
      </p:sp>
      <p:sp>
        <p:nvSpPr>
          <p:cNvPr id="4" name="幻灯片图像占位符 3"/>
          <p:cNvSpPr>
            <a:spLocks noGrp="1" noRot="1" noChangeAspect="1"/>
          </p:cNvSpPr>
          <p:nvPr>
            <p:ph type="sldImg" idx="2"/>
          </p:nvPr>
        </p:nvSpPr>
        <p:spPr>
          <a:xfrm>
            <a:off x="1101865" y="1431824"/>
            <a:ext cx="5154567"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2770" name="Rectangle 7"/>
          <p:cNvSpPr txBox="1">
            <a:spLocks noGrp="1"/>
          </p:cNvSpPr>
          <p:nvPr/>
        </p:nvSpPr>
        <p:spPr>
          <a:xfrm>
            <a:off x="3884613" y="8685213"/>
            <a:ext cx="2971800" cy="457200"/>
          </a:xfrm>
          <a:prstGeom prst="rect">
            <a:avLst/>
          </a:prstGeom>
          <a:noFill/>
          <a:ln w="9525">
            <a:noFill/>
          </a:ln>
        </p:spPr>
        <p:txBody>
          <a:bodyPr anchor="b"/>
          <a:lstStyle/>
          <a:p>
            <a:pPr lvl="0" indent="0" algn="r"/>
            <a:fld id="{9A0DB2DC-4C9A-4742-B13C-FB6460FD3503}" type="slidenum">
              <a:rPr lang="en-US" altLang="zh-CN" sz="1200" dirty="0"/>
              <a:pPr lvl="0" indent="0" algn="r"/>
              <a:t>16</a:t>
            </a:fld>
            <a:endParaRPr lang="en-US" altLang="zh-CN" sz="1200" dirty="0"/>
          </a:p>
        </p:txBody>
      </p:sp>
      <p:sp>
        <p:nvSpPr>
          <p:cNvPr id="32771" name="Rectangle 2"/>
          <p:cNvSpPr>
            <a:spLocks noGrp="1" noRot="1" noChangeAspect="1" noTextEdit="1"/>
          </p:cNvSpPr>
          <p:nvPr>
            <p:ph type="sldImg"/>
          </p:nvPr>
        </p:nvSpPr>
        <p:spPr>
          <a:xfrm>
            <a:off x="1101725" y="1431925"/>
            <a:ext cx="5154613" cy="3865563"/>
          </a:xfrm>
        </p:spPr>
      </p:sp>
      <p:sp>
        <p:nvSpPr>
          <p:cNvPr id="32772" name="Rectangle 3"/>
          <p:cNvSpPr>
            <a:spLocks noGrp="1"/>
          </p:cNvSpPr>
          <p:nvPr>
            <p:ph type="body"/>
          </p:nvPr>
        </p:nvSpPr>
        <p:spPr/>
        <p:txBody>
          <a:bodyPr wrap="square" lIns="91440" tIns="45720" rIns="91440" bIns="45720" anchor="t"/>
          <a:lstStyle/>
          <a:p>
            <a:pPr lvl="0" eaLnBrk="1" hangingPunct="1">
              <a:spcBef>
                <a:spcPct val="0"/>
              </a:spcBef>
            </a:pPr>
            <a:endParaRPr lang="en-US" altLang="zh-CN" dirty="0"/>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098" name="Picture 2" descr="白底"/>
          <p:cNvPicPr>
            <a:picLocks noChangeAspect="1"/>
          </p:cNvPicPr>
          <p:nvPr/>
        </p:nvPicPr>
        <p:blipFill>
          <a:blip r:embed="rId2"/>
          <a:stretch>
            <a:fillRect/>
          </a:stretch>
        </p:blipFill>
        <p:spPr>
          <a:xfrm>
            <a:off x="0" y="0"/>
            <a:ext cx="9142413" cy="6855461"/>
          </a:xfrm>
          <a:prstGeom prst="rect">
            <a:avLst/>
          </a:prstGeom>
          <a:noFill/>
          <a:ln w="9525">
            <a:noFill/>
          </a:ln>
        </p:spPr>
      </p:pic>
      <p:pic>
        <p:nvPicPr>
          <p:cNvPr id="4099" name="Picture 8" descr="轴"/>
          <p:cNvPicPr>
            <a:picLocks noChangeAspect="1"/>
          </p:cNvPicPr>
          <p:nvPr/>
        </p:nvPicPr>
        <p:blipFill>
          <a:blip r:embed="rId3"/>
          <a:srcRect r="78329"/>
          <a:stretch>
            <a:fillRect/>
          </a:stretch>
        </p:blipFill>
        <p:spPr>
          <a:xfrm>
            <a:off x="0" y="78288"/>
            <a:ext cx="1981200" cy="6855461"/>
          </a:xfrm>
          <a:prstGeom prst="rect">
            <a:avLst/>
          </a:prstGeom>
          <a:noFill/>
          <a:ln w="9525">
            <a:noFill/>
          </a:ln>
        </p:spPr>
      </p:pic>
      <p:sp>
        <p:nvSpPr>
          <p:cNvPr id="2051" name="Rectangle 3"/>
          <p:cNvSpPr>
            <a:spLocks noGrp="1" noChangeArrowheads="1"/>
          </p:cNvSpPr>
          <p:nvPr>
            <p:ph type="ctrTitle"/>
          </p:nvPr>
        </p:nvSpPr>
        <p:spPr>
          <a:xfrm>
            <a:off x="685800" y="2130695"/>
            <a:ext cx="7772400" cy="1470538"/>
          </a:xfrm>
        </p:spPr>
        <p:txBody>
          <a:bodyPr/>
          <a:lstStyle>
            <a:lvl1pPr>
              <a:defRPr/>
            </a:lvl1pPr>
          </a:lstStyle>
          <a:p>
            <a:pPr fontAlgn="base"/>
            <a:r>
              <a:rPr lang="zh-CN" altLang="en-US" strike="noStrike" noProof="1"/>
              <a:t>单击此处编辑母版标题样式</a:t>
            </a:r>
          </a:p>
        </p:txBody>
      </p:sp>
      <p:sp>
        <p:nvSpPr>
          <p:cNvPr id="2052" name="Rectangle 4"/>
          <p:cNvSpPr>
            <a:spLocks noGrp="1" noChangeArrowheads="1"/>
          </p:cNvSpPr>
          <p:nvPr>
            <p:ph type="subTitle" idx="1"/>
          </p:nvPr>
        </p:nvSpPr>
        <p:spPr>
          <a:xfrm>
            <a:off x="1371600" y="3886878"/>
            <a:ext cx="6400800" cy="1751951"/>
          </a:xfrm>
        </p:spPr>
        <p:txBody>
          <a:bodyPr/>
          <a:lstStyle>
            <a:lvl1pPr marL="0" indent="0" algn="ctr">
              <a:buFontTx/>
              <a:buNone/>
              <a:defRPr/>
            </a:lvl1pPr>
          </a:lstStyle>
          <a:p>
            <a:pPr fontAlgn="base"/>
            <a:r>
              <a:rPr lang="zh-CN" altLang="en-US" strike="noStrike" noProof="1"/>
              <a:t>单击此处编辑母版副标题样式</a:t>
            </a:r>
          </a:p>
        </p:txBody>
      </p:sp>
      <p:sp>
        <p:nvSpPr>
          <p:cNvPr id="10" name="Rectangle 5"/>
          <p:cNvSpPr>
            <a:spLocks noGrp="1" noChangeArrowheads="1"/>
          </p:cNvSpPr>
          <p:nvPr>
            <p:ph type="dt" sz="half" idx="2"/>
          </p:nvPr>
        </p:nvSpPr>
        <p:spPr bwMode="auto">
          <a:xfrm>
            <a:off x="457200" y="6246087"/>
            <a:ext cx="2133600" cy="476074"/>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 name="Rectangle 6"/>
          <p:cNvSpPr>
            <a:spLocks noGrp="1" noChangeArrowheads="1"/>
          </p:cNvSpPr>
          <p:nvPr>
            <p:ph type="ftr" sz="quarter" idx="3"/>
          </p:nvPr>
        </p:nvSpPr>
        <p:spPr bwMode="auto">
          <a:xfrm>
            <a:off x="3124200" y="6246087"/>
            <a:ext cx="2895600" cy="476074"/>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2" name="Rectangle 7"/>
          <p:cNvSpPr>
            <a:spLocks noGrp="1" noChangeArrowheads="1"/>
          </p:cNvSpPr>
          <p:nvPr>
            <p:ph type="sldNum" sz="quarter" idx="4"/>
          </p:nvPr>
        </p:nvSpPr>
        <p:spPr bwMode="auto">
          <a:xfrm>
            <a:off x="6553200" y="6246087"/>
            <a:ext cx="2133600" cy="476074"/>
          </a:xfrm>
          <a:prstGeom prst="rect">
            <a:avLst/>
          </a:prstGeom>
          <a:noFill/>
          <a:ln w="9525">
            <a:noFill/>
            <a:miter lim="800000"/>
          </a:ln>
          <a:effectLst/>
        </p:spPr>
        <p:txBody>
          <a:bodyPr vert="horz" wrap="square" lIns="91440" tIns="45720" rIns="91440" bIns="45720" numCol="1" anchor="t" anchorCtr="0" compatLnSpc="1"/>
          <a:lstStyle/>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pPr algn="r" fontAlgn="base"/>
              <a:t>‹#›</a:t>
            </a:fld>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8138" y="890787"/>
            <a:ext cx="2000250" cy="5078119"/>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87388" y="890787"/>
            <a:ext cx="5848350" cy="5078119"/>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zo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zo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zo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zo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zo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sp>
        <p:nvSpPr>
          <p:cNvPr id="9" name="内容占位符 7"/>
          <p:cNvSpPr>
            <a:spLocks noGrp="1"/>
          </p:cNvSpPr>
          <p:nvPr>
            <p:ph sz="quarter" idx="13"/>
          </p:nvPr>
        </p:nvSpPr>
        <p:spPr>
          <a:xfrm>
            <a:off x="628651" y="571503"/>
            <a:ext cx="7886701" cy="5649913"/>
          </a:xfrm>
          <a:prstGeom prst="rect">
            <a:avLst/>
          </a:prstGeo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3" name="日期占位符 2"/>
          <p:cNvSpPr>
            <a:spLocks noGrp="1"/>
          </p:cNvSpPr>
          <p:nvPr>
            <p:ph type="dt" sz="half" idx="14"/>
          </p:nvPr>
        </p:nvSpPr>
        <p:spPr>
          <a:xfrm>
            <a:off x="628650" y="6356350"/>
            <a:ext cx="2057400" cy="365125"/>
          </a:xfrm>
          <a:prstGeom prst="rect">
            <a:avLst/>
          </a:prstGeom>
        </p:spPr>
        <p:txBody>
          <a:bodyPr/>
          <a:lstStyle>
            <a:lvl1pPr>
              <a:defRPr/>
            </a:lvl1pPr>
          </a:lstStyle>
          <a:p>
            <a:pPr>
              <a:defRPr/>
            </a:pPr>
            <a:fld id="{E22868A3-8744-41ED-AEAE-16A2FB2D2F8B}" type="datetimeFigureOut">
              <a:rPr lang="zh-CN" altLang="en-US"/>
              <a:pPr>
                <a:defRPr/>
              </a:pPr>
              <a:t>2019/2/18</a:t>
            </a:fld>
            <a:endParaRPr lang="zh-CN" altLang="en-US"/>
          </a:p>
        </p:txBody>
      </p:sp>
      <p:sp>
        <p:nvSpPr>
          <p:cNvPr id="4" name="页脚占位符 3"/>
          <p:cNvSpPr>
            <a:spLocks noGrp="1"/>
          </p:cNvSpPr>
          <p:nvPr>
            <p:ph type="ftr" sz="quarter" idx="15"/>
          </p:nvPr>
        </p:nvSpPr>
        <p:spPr>
          <a:xfrm>
            <a:off x="3028950" y="6356350"/>
            <a:ext cx="3086100" cy="365125"/>
          </a:xfrm>
          <a:prstGeom prst="rect">
            <a:avLst/>
          </a:prstGeom>
        </p:spPr>
        <p:txBody>
          <a:bodyPr/>
          <a:lstStyle>
            <a:lvl1pPr>
              <a:defRPr/>
            </a:lvl1pPr>
          </a:lstStyle>
          <a:p>
            <a:pPr>
              <a:defRPr/>
            </a:pPr>
            <a:endParaRPr lang="zh-CN" altLang="en-US"/>
          </a:p>
        </p:txBody>
      </p:sp>
      <p:sp>
        <p:nvSpPr>
          <p:cNvPr id="5" name="灯片编号占位符 4"/>
          <p:cNvSpPr>
            <a:spLocks noGrp="1"/>
          </p:cNvSpPr>
          <p:nvPr>
            <p:ph type="sldNum" sz="quarter" idx="16"/>
          </p:nvPr>
        </p:nvSpPr>
        <p:spPr>
          <a:xfrm>
            <a:off x="6457950" y="6356350"/>
            <a:ext cx="2057400" cy="365125"/>
          </a:xfrm>
          <a:prstGeom prst="rect">
            <a:avLst/>
          </a:prstGeom>
        </p:spPr>
        <p:txBody>
          <a:bodyPr/>
          <a:lstStyle>
            <a:lvl1pPr>
              <a:defRPr/>
            </a:lvl1pPr>
          </a:lstStyle>
          <a:p>
            <a:pPr>
              <a:defRPr/>
            </a:pPr>
            <a:fld id="{7443033D-3CCE-4DD3-8B54-94830FCF3DC2}" type="slidenum">
              <a:rPr lang="zh-CN" altLang="en-US"/>
              <a:pPr>
                <a:defRPr/>
              </a:pPr>
              <a:t>‹#›</a:t>
            </a:fld>
            <a:endParaRPr lang="zh-CN" alt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7385"/>
            <a:ext cx="7772400" cy="1360512"/>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7223"/>
            <a:ext cx="7772400" cy="1500162"/>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87388" y="1599608"/>
            <a:ext cx="3922712" cy="43692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762500" y="1599608"/>
            <a:ext cx="3924300" cy="43692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5065"/>
            <a:ext cx="8229600" cy="1142577"/>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4016"/>
            <a:ext cx="4040188" cy="6411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457200" y="2175128"/>
            <a:ext cx="4040188" cy="395035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4016"/>
            <a:ext cx="4041775" cy="6411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45025" y="2175128"/>
            <a:ext cx="4041775" cy="395035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2950"/>
            <a:ext cx="3008313" cy="1161619"/>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2950"/>
            <a:ext cx="5111750" cy="585253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4569"/>
            <a:ext cx="3008313" cy="469091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939"/>
            <a:ext cx="5486400" cy="567057"/>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3606"/>
            <a:ext cx="5486400" cy="4113277"/>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996"/>
            <a:ext cx="5486400" cy="8040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descr="白底"/>
          <p:cNvPicPr>
            <a:picLocks noChangeAspect="1"/>
          </p:cNvPicPr>
          <p:nvPr/>
        </p:nvPicPr>
        <p:blipFill>
          <a:blip r:embed="rId13"/>
          <a:stretch>
            <a:fillRect/>
          </a:stretch>
        </p:blipFill>
        <p:spPr>
          <a:xfrm>
            <a:off x="0" y="0"/>
            <a:ext cx="9142413" cy="6855461"/>
          </a:xfrm>
          <a:prstGeom prst="rect">
            <a:avLst/>
          </a:prstGeom>
          <a:noFill/>
          <a:ln w="9525">
            <a:noFill/>
          </a:ln>
        </p:spPr>
      </p:pic>
      <p:sp>
        <p:nvSpPr>
          <p:cNvPr id="1027" name="Rectangle 3"/>
          <p:cNvSpPr>
            <a:spLocks noGrp="1"/>
          </p:cNvSpPr>
          <p:nvPr>
            <p:ph type="title"/>
          </p:nvPr>
        </p:nvSpPr>
        <p:spPr>
          <a:xfrm>
            <a:off x="687388" y="890787"/>
            <a:ext cx="8001000" cy="628417"/>
          </a:xfrm>
          <a:prstGeom prst="rect">
            <a:avLst/>
          </a:prstGeom>
          <a:noFill/>
          <a:ln w="9525">
            <a:noFill/>
          </a:ln>
        </p:spPr>
        <p:txBody>
          <a:bodyPr anchor="ctr"/>
          <a:lstStyle/>
          <a:p>
            <a:pPr lvl="0"/>
            <a:r>
              <a:rPr lang="zh-CN" altLang="en-US" dirty="0"/>
              <a:t>单击此处编辑母版标题样式</a:t>
            </a:r>
          </a:p>
        </p:txBody>
      </p:sp>
      <p:sp>
        <p:nvSpPr>
          <p:cNvPr id="1028" name="Rectangle 4"/>
          <p:cNvSpPr>
            <a:spLocks noGrp="1"/>
          </p:cNvSpPr>
          <p:nvPr>
            <p:ph type="body"/>
          </p:nvPr>
        </p:nvSpPr>
        <p:spPr>
          <a:xfrm>
            <a:off x="687388" y="1599608"/>
            <a:ext cx="7999412" cy="4369299"/>
          </a:xfrm>
          <a:prstGeom prst="rect">
            <a:avLst/>
          </a:prstGeom>
          <a:noFill/>
          <a:ln w="9525">
            <a:noFill/>
          </a:ln>
        </p:spPr>
        <p:txBody>
          <a:bodyPr anchor="t"/>
          <a:lstStyle/>
          <a:p>
            <a:pPr lvl="0" indent="-34290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9" name="Rectangle 5"/>
          <p:cNvSpPr>
            <a:spLocks noGrp="1" noChangeArrowheads="1"/>
          </p:cNvSpPr>
          <p:nvPr>
            <p:ph type="dt" sz="half" idx="2"/>
          </p:nvPr>
        </p:nvSpPr>
        <p:spPr bwMode="auto">
          <a:xfrm>
            <a:off x="457200" y="6243971"/>
            <a:ext cx="2133600" cy="476074"/>
          </a:xfrm>
          <a:prstGeom prst="rect">
            <a:avLst/>
          </a:prstGeom>
          <a:noFill/>
          <a:ln w="9525">
            <a:noFill/>
            <a:miter lim="800000"/>
          </a:ln>
          <a:effectLst/>
        </p:spPr>
        <p:txBody>
          <a:bodyPr vert="horz" wrap="square" lIns="91440" tIns="45720" rIns="91440" bIns="45720" numCol="1" anchor="t" anchorCtr="0" compatLnSpc="1"/>
          <a:lstStyle>
            <a:lvl1pPr>
              <a:defRPr sz="14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ftr" sz="quarter" idx="3"/>
          </p:nvPr>
        </p:nvSpPr>
        <p:spPr bwMode="auto">
          <a:xfrm>
            <a:off x="3124200" y="6243971"/>
            <a:ext cx="2895600" cy="476074"/>
          </a:xfrm>
          <a:prstGeom prst="rect">
            <a:avLst/>
          </a:prstGeom>
          <a:noFill/>
          <a:ln w="9525">
            <a:noFill/>
            <a:miter lim="800000"/>
          </a:ln>
          <a:effectLst/>
        </p:spPr>
        <p:txBody>
          <a:bodyPr vert="horz" wrap="square" lIns="91440" tIns="45720" rIns="91440" bIns="45720" numCol="1" anchor="t" anchorCtr="0" compatLnSpc="1"/>
          <a:lstStyle>
            <a:lvl1pPr algn="ctr">
              <a:defRPr sz="14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Rectangle 7"/>
          <p:cNvSpPr>
            <a:spLocks noGrp="1" noChangeArrowheads="1"/>
          </p:cNvSpPr>
          <p:nvPr>
            <p:ph type="sldNum" sz="quarter" idx="4"/>
          </p:nvPr>
        </p:nvSpPr>
        <p:spPr bwMode="auto">
          <a:xfrm>
            <a:off x="6553200" y="6243971"/>
            <a:ext cx="2133600" cy="476074"/>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pPr lvl="0" eaLnBrk="1" fontAlgn="base" hangingPunct="1"/>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lvl1pPr algn="ctr" rtl="0" eaLnBrk="0" fontAlgn="base" hangingPunct="0">
        <a:spcBef>
          <a:spcPct val="0"/>
        </a:spcBef>
        <a:spcAft>
          <a:spcPct val="0"/>
        </a:spcAft>
        <a:defRPr sz="2800">
          <a:solidFill>
            <a:schemeClr val="tx2"/>
          </a:solidFill>
          <a:latin typeface="+mj-lt"/>
          <a:ea typeface="+mj-ea"/>
          <a:cs typeface="+mj-cs"/>
        </a:defRPr>
      </a:lvl1pPr>
      <a:lvl2pPr algn="ctr" rtl="0" eaLnBrk="0" fontAlgn="base" hangingPunct="0">
        <a:spcBef>
          <a:spcPct val="0"/>
        </a:spcBef>
        <a:spcAft>
          <a:spcPct val="0"/>
        </a:spcAft>
        <a:defRPr sz="2800">
          <a:solidFill>
            <a:schemeClr val="tx2"/>
          </a:solidFill>
          <a:latin typeface="Arial" panose="020B0604020202020204" pitchFamily="34" charset="0"/>
          <a:ea typeface="黑体" panose="02010609060101010101" pitchFamily="2" charset="-122"/>
        </a:defRPr>
      </a:lvl2pPr>
      <a:lvl3pPr algn="ctr" rtl="0" eaLnBrk="0" fontAlgn="base" hangingPunct="0">
        <a:spcBef>
          <a:spcPct val="0"/>
        </a:spcBef>
        <a:spcAft>
          <a:spcPct val="0"/>
        </a:spcAft>
        <a:defRPr sz="2800">
          <a:solidFill>
            <a:schemeClr val="tx2"/>
          </a:solidFill>
          <a:latin typeface="Arial" panose="020B0604020202020204" pitchFamily="34" charset="0"/>
          <a:ea typeface="黑体" panose="02010609060101010101" pitchFamily="2" charset="-122"/>
        </a:defRPr>
      </a:lvl3pPr>
      <a:lvl4pPr algn="ctr" rtl="0" eaLnBrk="0" fontAlgn="base" hangingPunct="0">
        <a:spcBef>
          <a:spcPct val="0"/>
        </a:spcBef>
        <a:spcAft>
          <a:spcPct val="0"/>
        </a:spcAft>
        <a:defRPr sz="2800">
          <a:solidFill>
            <a:schemeClr val="tx2"/>
          </a:solidFill>
          <a:latin typeface="Arial" panose="020B0604020202020204" pitchFamily="34" charset="0"/>
          <a:ea typeface="黑体" panose="02010609060101010101" pitchFamily="2" charset="-122"/>
        </a:defRPr>
      </a:lvl4pPr>
      <a:lvl5pPr algn="ctr" rtl="0" eaLnBrk="0" fontAlgn="base" hangingPunct="0">
        <a:spcBef>
          <a:spcPct val="0"/>
        </a:spcBef>
        <a:spcAft>
          <a:spcPct val="0"/>
        </a:spcAft>
        <a:defRPr sz="2800">
          <a:solidFill>
            <a:schemeClr val="tx2"/>
          </a:solidFill>
          <a:latin typeface="Arial" panose="020B0604020202020204" pitchFamily="34" charset="0"/>
          <a:ea typeface="黑体" panose="02010609060101010101" pitchFamily="2" charset="-122"/>
        </a:defRPr>
      </a:lvl5pPr>
      <a:lvl6pPr marL="457200" algn="ctr" rtl="0" fontAlgn="base">
        <a:spcBef>
          <a:spcPct val="0"/>
        </a:spcBef>
        <a:spcAft>
          <a:spcPct val="0"/>
        </a:spcAft>
        <a:defRPr sz="2800">
          <a:solidFill>
            <a:schemeClr val="tx2"/>
          </a:solidFill>
          <a:latin typeface="Arial" panose="020B0604020202020204" pitchFamily="34" charset="0"/>
          <a:ea typeface="黑体" panose="02010609060101010101" pitchFamily="2" charset="-122"/>
        </a:defRPr>
      </a:lvl6pPr>
      <a:lvl7pPr marL="914400" algn="ctr" rtl="0" fontAlgn="base">
        <a:spcBef>
          <a:spcPct val="0"/>
        </a:spcBef>
        <a:spcAft>
          <a:spcPct val="0"/>
        </a:spcAft>
        <a:defRPr sz="2800">
          <a:solidFill>
            <a:schemeClr val="tx2"/>
          </a:solidFill>
          <a:latin typeface="Arial" panose="020B0604020202020204" pitchFamily="34" charset="0"/>
          <a:ea typeface="黑体" panose="02010609060101010101" pitchFamily="2" charset="-122"/>
        </a:defRPr>
      </a:lvl7pPr>
      <a:lvl8pPr marL="1371600" algn="ctr" rtl="0" fontAlgn="base">
        <a:spcBef>
          <a:spcPct val="0"/>
        </a:spcBef>
        <a:spcAft>
          <a:spcPct val="0"/>
        </a:spcAft>
        <a:defRPr sz="2800">
          <a:solidFill>
            <a:schemeClr val="tx2"/>
          </a:solidFill>
          <a:latin typeface="Arial" panose="020B0604020202020204" pitchFamily="34" charset="0"/>
          <a:ea typeface="黑体" panose="02010609060101010101" pitchFamily="2" charset="-122"/>
        </a:defRPr>
      </a:lvl8pPr>
      <a:lvl9pPr marL="1828800" algn="ctr" rtl="0" fontAlgn="base">
        <a:spcBef>
          <a:spcPct val="0"/>
        </a:spcBef>
        <a:spcAft>
          <a:spcPct val="0"/>
        </a:spcAft>
        <a:defRPr sz="2800">
          <a:solidFill>
            <a:schemeClr val="tx2"/>
          </a:solidFill>
          <a:latin typeface="Arial" panose="020B0604020202020204" pitchFamily="34" charset="0"/>
          <a:ea typeface="黑体" panose="0201060906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mn-lt"/>
          <a:ea typeface="+mn-ea"/>
        </a:defRPr>
      </a:lvl2pPr>
      <a:lvl3pPr marL="1143000" indent="-228600" algn="l" rtl="0" eaLnBrk="0" fontAlgn="base" hangingPunct="0">
        <a:spcBef>
          <a:spcPct val="20000"/>
        </a:spcBef>
        <a:spcAft>
          <a:spcPct val="0"/>
        </a:spcAft>
        <a:buChar char="•"/>
        <a:defRPr sz="1400">
          <a:solidFill>
            <a:schemeClr val="tx1"/>
          </a:solidFill>
          <a:latin typeface="+mn-lt"/>
          <a:ea typeface="+mn-ea"/>
        </a:defRPr>
      </a:lvl3pPr>
      <a:lvl4pPr marL="1600200" indent="-228600" algn="l" rtl="0" eaLnBrk="0" fontAlgn="base" hangingPunct="0">
        <a:spcBef>
          <a:spcPct val="20000"/>
        </a:spcBef>
        <a:spcAft>
          <a:spcPct val="0"/>
        </a:spcAft>
        <a:buChar char="–"/>
        <a:defRPr sz="1200">
          <a:solidFill>
            <a:schemeClr val="tx1"/>
          </a:solidFill>
          <a:latin typeface="+mn-lt"/>
          <a:ea typeface="+mn-ea"/>
        </a:defRPr>
      </a:lvl4pPr>
      <a:lvl5pPr marL="2057400" indent="-228600" algn="l" rtl="0" eaLnBrk="0" fontAlgn="base" hangingPunct="0">
        <a:spcBef>
          <a:spcPct val="20000"/>
        </a:spcBef>
        <a:spcAft>
          <a:spcPct val="0"/>
        </a:spcAft>
        <a:buChar char="»"/>
        <a:defRPr sz="1200">
          <a:solidFill>
            <a:schemeClr val="tx1"/>
          </a:solidFill>
          <a:latin typeface="+mn-lt"/>
          <a:ea typeface="+mn-ea"/>
        </a:defRPr>
      </a:lvl5pPr>
      <a:lvl6pPr marL="2514600" indent="-228600" algn="l" rtl="0" fontAlgn="base">
        <a:spcBef>
          <a:spcPct val="20000"/>
        </a:spcBef>
        <a:spcAft>
          <a:spcPct val="0"/>
        </a:spcAft>
        <a:buChar char="»"/>
        <a:defRPr sz="1200">
          <a:solidFill>
            <a:schemeClr val="tx1"/>
          </a:solidFill>
          <a:latin typeface="+mn-lt"/>
          <a:ea typeface="+mn-ea"/>
        </a:defRPr>
      </a:lvl6pPr>
      <a:lvl7pPr marL="2971800" indent="-228600" algn="l" rtl="0" fontAlgn="base">
        <a:spcBef>
          <a:spcPct val="20000"/>
        </a:spcBef>
        <a:spcAft>
          <a:spcPct val="0"/>
        </a:spcAft>
        <a:buChar char="»"/>
        <a:defRPr sz="1200">
          <a:solidFill>
            <a:schemeClr val="tx1"/>
          </a:solidFill>
          <a:latin typeface="+mn-lt"/>
          <a:ea typeface="+mn-ea"/>
        </a:defRPr>
      </a:lvl7pPr>
      <a:lvl8pPr marL="3429000" indent="-228600" algn="l" rtl="0" fontAlgn="base">
        <a:spcBef>
          <a:spcPct val="20000"/>
        </a:spcBef>
        <a:spcAft>
          <a:spcPct val="0"/>
        </a:spcAft>
        <a:buChar char="»"/>
        <a:defRPr sz="1200">
          <a:solidFill>
            <a:schemeClr val="tx1"/>
          </a:solidFill>
          <a:latin typeface="+mn-lt"/>
          <a:ea typeface="+mn-ea"/>
        </a:defRPr>
      </a:lvl8pPr>
      <a:lvl9pPr marL="3886200" indent="-228600" algn="l" rtl="0" fontAlgn="base">
        <a:spcBef>
          <a:spcPct val="20000"/>
        </a:spcBef>
        <a:spcAft>
          <a:spcPct val="0"/>
        </a:spcAft>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58" r:id="rId12"/>
  </p:sldLayoutIdLst>
  <p:transition>
    <p:zoom/>
  </p:transition>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img.fotomen.cn/2015/09/dead_boy01.jp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img.fotomen.cn/2015/09/dead_boy03.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img.fotomen.cn/2015/09/reporter.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20013;&#22269;&#26159;&#35762;&#21407;&#21017;%20&#36127;&#36131;&#20219;&#30340;&#22823;&#22269;/&#8220;&#21644;&#24179;&#20351;&#21629;-2016&#8221;&#28436;&#20064;%20&#19978;&#21512;&#32452;&#32455;&#20030;&#34892;&#32852;&#21512;&#21453;&#24656;&#23454;&#20853;&#28436;&#20064;%20160922-_&#39640;&#28165;.kux" TargetMode="External"/><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20013;&#22269;&#26159;&#35762;&#21407;&#21017;%20&#36127;&#36131;&#20219;&#30340;&#22823;&#22269;/&#20013;&#22269;&#21442;&#19982;&#32852;&#21512;&#22269;&#32500;&#21644;&#34892;&#21160;28&#21608;&#24180;%20%20&#36194;&#24471;&#19990;&#30028;&#21917;&#24425;%20&#19996;&#26041;&#22823;&#22836;&#26465;%20180531-_&#36229;&#28165;.kux" TargetMode="Externa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audio" Target="clipboard\slides\clipboard\slides\Purple.Sunset.mp3" TargetMode="External"/><Relationship Id="rId6" Type="http://schemas.openxmlformats.org/officeDocument/2006/relationships/image" Target="../media/image15.jpeg"/><Relationship Id="rId5" Type="http://schemas.openxmlformats.org/officeDocument/2006/relationships/image" Target="../media/image14.png"/><Relationship Id="rId4" Type="http://schemas.microsoft.com/office/2007/relationships/media" Target="clipboard/slides/clipboard/slides/Purple.Sunset.mp3"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hyperlink" Target="&#20013;&#22269;&#26159;&#35762;&#21407;&#21017;%20&#36127;&#36131;&#20219;&#30340;&#22823;&#22269;/1971&#24180;10&#26376;25&#26085;&#65292;&#32852;&#22823;&#36890;&#36807;&#31532;2758&#21495;&#20915;&#35758;&#65306;...-&#32852;&#21512;&#22269;-_&#26631;&#28165;.kux"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hyperlink" Target="&#20013;&#22269;&#26159;&#35762;&#21407;&#21017;%20&#36127;&#36131;&#20219;&#30340;&#22823;&#22269;/&#30475;&#19996;&#26041;20170301&#23433;&#29702;&#20250;&#26410;&#36890;&#36807;&#26377;&#20851;&#21465;&#21033;&#20122;&#21270;&#23398;&#27494;&#22120;&#38382;&#39064;&#20915;&#35758;&#33609;&#26696;%20&#39640;&#28165;-_&#36229;&#28165;.kux" TargetMode="External"/><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hyperlink" Target="http://www.js7tv.cn/news/201712_125316.html" TargetMode="Externa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标题 1"/>
          <p:cNvSpPr>
            <a:spLocks noGrp="1"/>
          </p:cNvSpPr>
          <p:nvPr>
            <p:ph type="ctrTitle"/>
          </p:nvPr>
        </p:nvSpPr>
        <p:spPr>
          <a:xfrm>
            <a:off x="1143000" y="1376363"/>
            <a:ext cx="5581650" cy="1410891"/>
          </a:xfrm>
        </p:spPr>
        <p:txBody>
          <a:bodyPr>
            <a:normAutofit fontScale="90000"/>
          </a:bodyPr>
          <a:lstStyle/>
          <a:p>
            <a:r>
              <a:rPr lang="zh-CN" altLang="en-US" smtClean="0"/>
              <a:t>第一单元 中国与世界</a:t>
            </a:r>
            <a:br>
              <a:rPr lang="zh-CN" altLang="en-US" smtClean="0"/>
            </a:br>
            <a:r>
              <a:rPr lang="zh-CN" altLang="en-US" smtClean="0"/>
              <a:t/>
            </a:r>
            <a:br>
              <a:rPr lang="zh-CN" altLang="en-US" smtClean="0"/>
            </a:br>
            <a:r>
              <a:rPr lang="zh-CN" altLang="en-US" smtClean="0"/>
              <a:t>第三课  中国的声音</a:t>
            </a:r>
          </a:p>
        </p:txBody>
      </p:sp>
      <p:sp>
        <p:nvSpPr>
          <p:cNvPr id="3" name="副标题 2"/>
          <p:cNvSpPr>
            <a:spLocks noGrp="1"/>
          </p:cNvSpPr>
          <p:nvPr>
            <p:ph type="subTitle" idx="1"/>
          </p:nvPr>
        </p:nvSpPr>
        <p:spPr>
          <a:xfrm>
            <a:off x="1237615" y="3160395"/>
            <a:ext cx="6264275" cy="376555"/>
          </a:xfrm>
        </p:spPr>
        <p:txBody>
          <a:bodyPr>
            <a:noAutofit/>
          </a:bodyPr>
          <a:lstStyle/>
          <a:p>
            <a:r>
              <a:rPr lang="zh-CN" altLang="en-US" sz="2700" b="1" smtClean="0">
                <a:solidFill>
                  <a:srgbClr val="F72DE9"/>
                </a:solidFill>
              </a:rPr>
              <a:t>第二框 中国是讲原则、负责任的大国</a:t>
            </a:r>
          </a:p>
        </p:txBody>
      </p:sp>
    </p:spTree>
    <p:custDataLst>
      <p:tags r:id="rId1"/>
    </p:custDataLst>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361" name="图片 1" descr="https://img.fotomen.cn/2015/09/dead_boy01.jpg?_upt=8c2051c41516785943">
            <a:hlinkClick r:id="rId2"/>
          </p:cNvPr>
          <p:cNvPicPr/>
          <p:nvPr/>
        </p:nvPicPr>
        <p:blipFill>
          <a:blip r:embed="rId3"/>
          <a:stretch>
            <a:fillRect/>
          </a:stretch>
        </p:blipFill>
        <p:spPr>
          <a:xfrm>
            <a:off x="536575" y="1503998"/>
            <a:ext cx="3675063" cy="3392488"/>
          </a:xfrm>
          <a:prstGeom prst="rect">
            <a:avLst/>
          </a:prstGeom>
          <a:noFill/>
          <a:ln w="9525">
            <a:noFill/>
          </a:ln>
        </p:spPr>
      </p:pic>
      <p:sp>
        <p:nvSpPr>
          <p:cNvPr id="15362" name="文本框 4"/>
          <p:cNvSpPr txBox="1"/>
          <p:nvPr/>
        </p:nvSpPr>
        <p:spPr>
          <a:xfrm>
            <a:off x="4333875" y="1888173"/>
            <a:ext cx="4206875" cy="2306955"/>
          </a:xfrm>
          <a:prstGeom prst="rect">
            <a:avLst/>
          </a:prstGeom>
          <a:solidFill>
            <a:schemeClr val="accent2"/>
          </a:solidFill>
          <a:ln w="9525">
            <a:noFill/>
          </a:ln>
        </p:spPr>
        <p:txBody>
          <a:bodyPr wrap="square" anchor="t">
            <a:spAutoFit/>
          </a:bodyPr>
          <a:lstStyle/>
          <a:p>
            <a:r>
              <a:rPr lang="zh-CN" altLang="en-US">
                <a:solidFill>
                  <a:schemeClr val="bg1"/>
                </a:solidFill>
                <a:latin typeface="Arial" panose="020B0604020202020204" pitchFamily="34" charset="0"/>
                <a:ea typeface="宋体" panose="02010600030101010101" pitchFamily="2" charset="-122"/>
              </a:rPr>
              <a:t>据新华社电 土耳其海滩上2日漂上一具幼童的尸体,照片迅速传遍从西班牙到瑞典的欧洲国家,成为难民危机爆发以来的“最揪心画面”,引起广泛震惊和反思。</a:t>
            </a:r>
          </a:p>
          <a:p>
            <a:r>
              <a:rPr lang="zh-CN" altLang="en-US">
                <a:solidFill>
                  <a:schemeClr val="bg1"/>
                </a:solidFill>
                <a:latin typeface="Arial" panose="020B0604020202020204" pitchFamily="34" charset="0"/>
                <a:ea typeface="宋体" panose="02010600030101010101" pitchFamily="2" charset="-122"/>
              </a:rPr>
              <a:t>这是一名3岁的叙利亚小难民,面朝下趴在沙滩上,仿佛睡着。事实上,他所乘坐的难民船因严重超载而倾覆,包括5名儿童在内的10多名偷渡客溺亡。</a:t>
            </a:r>
          </a:p>
        </p:txBody>
      </p:sp>
      <p:sp>
        <p:nvSpPr>
          <p:cNvPr id="15363" name="文本框 5"/>
          <p:cNvSpPr txBox="1"/>
          <p:nvPr/>
        </p:nvSpPr>
        <p:spPr>
          <a:xfrm>
            <a:off x="296863" y="4993323"/>
            <a:ext cx="3983037" cy="460375"/>
          </a:xfrm>
          <a:prstGeom prst="rect">
            <a:avLst/>
          </a:prstGeom>
          <a:solidFill>
            <a:srgbClr val="820000"/>
          </a:solidFill>
          <a:ln w="9525">
            <a:noFill/>
          </a:ln>
        </p:spPr>
        <p:txBody>
          <a:bodyPr wrap="square" anchor="t">
            <a:spAutoFit/>
          </a:bodyPr>
          <a:lstStyle/>
          <a:p>
            <a:r>
              <a:rPr lang="zh-CN" altLang="en-US" sz="2400" b="1">
                <a:solidFill>
                  <a:schemeClr val="bg1"/>
                </a:solidFill>
                <a:latin typeface="Arial" panose="020B0604020202020204" pitchFamily="34" charset="0"/>
                <a:ea typeface="宋体" panose="02010600030101010101" pitchFamily="2" charset="-122"/>
              </a:rPr>
              <a:t>“一张令世界沉默的照片”</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标题 1"/>
          <p:cNvSpPr>
            <a:spLocks noGrp="1"/>
          </p:cNvSpPr>
          <p:nvPr>
            <p:ph type="title"/>
          </p:nvPr>
        </p:nvSpPr>
        <p:spPr/>
        <p:txBody>
          <a:bodyPr anchor="ctr"/>
          <a:lstStyle/>
          <a:p>
            <a:endParaRPr lang="zh-CN" altLang="en-US"/>
          </a:p>
        </p:txBody>
      </p:sp>
      <p:pic>
        <p:nvPicPr>
          <p:cNvPr id="16386" name="图片 3" descr="dead_boy03">
            <a:hlinkClick r:id="rId2"/>
          </p:cNvPr>
          <p:cNvPicPr>
            <a:picLocks noGrp="1" noChangeAspect="1"/>
          </p:cNvPicPr>
          <p:nvPr>
            <p:ph idx="1"/>
          </p:nvPr>
        </p:nvPicPr>
        <p:blipFill>
          <a:blip r:embed="rId3"/>
          <a:stretch>
            <a:fillRect/>
          </a:stretch>
        </p:blipFill>
        <p:spPr>
          <a:xfrm>
            <a:off x="390525" y="1524636"/>
            <a:ext cx="3327400" cy="3278187"/>
          </a:xfrm>
        </p:spPr>
      </p:pic>
      <p:sp>
        <p:nvSpPr>
          <p:cNvPr id="16387" name="文本框 4"/>
          <p:cNvSpPr txBox="1"/>
          <p:nvPr/>
        </p:nvSpPr>
        <p:spPr>
          <a:xfrm>
            <a:off x="506413" y="4802823"/>
            <a:ext cx="2576512" cy="645160"/>
          </a:xfrm>
          <a:prstGeom prst="rect">
            <a:avLst/>
          </a:prstGeom>
          <a:solidFill>
            <a:schemeClr val="accent2"/>
          </a:solidFill>
          <a:ln w="9525">
            <a:noFill/>
          </a:ln>
        </p:spPr>
        <p:txBody>
          <a:bodyPr wrap="square" anchor="t">
            <a:spAutoFit/>
          </a:bodyPr>
          <a:lstStyle/>
          <a:p>
            <a:r>
              <a:rPr lang="zh-CN" altLang="en-US">
                <a:solidFill>
                  <a:schemeClr val="bg1"/>
                </a:solidFill>
                <a:latin typeface="Arial" panose="020B0604020202020204" pitchFamily="34" charset="0"/>
                <a:ea typeface="宋体" panose="02010600030101010101" pitchFamily="2" charset="-122"/>
              </a:rPr>
              <a:t>土耳其警察注视着尸体，而后将其抱走</a:t>
            </a:r>
          </a:p>
        </p:txBody>
      </p:sp>
      <p:sp>
        <p:nvSpPr>
          <p:cNvPr id="16388" name="文本框 5"/>
          <p:cNvSpPr txBox="1"/>
          <p:nvPr/>
        </p:nvSpPr>
        <p:spPr>
          <a:xfrm>
            <a:off x="3852863" y="1448435"/>
            <a:ext cx="5126037" cy="3692525"/>
          </a:xfrm>
          <a:prstGeom prst="rect">
            <a:avLst/>
          </a:prstGeom>
          <a:solidFill>
            <a:schemeClr val="accent2"/>
          </a:solidFill>
          <a:ln w="9525">
            <a:noFill/>
          </a:ln>
        </p:spPr>
        <p:txBody>
          <a:bodyPr wrap="square" anchor="t">
            <a:spAutoFit/>
          </a:bodyPr>
          <a:lstStyle/>
          <a:p>
            <a:r>
              <a:rPr lang="zh-CN" altLang="en-US">
                <a:solidFill>
                  <a:schemeClr val="bg1"/>
                </a:solidFill>
                <a:latin typeface="Arial" panose="020B0604020202020204" pitchFamily="34" charset="0"/>
                <a:ea typeface="宋体" panose="02010600030101010101" pitchFamily="2" charset="-122"/>
              </a:rPr>
              <a:t>偷渡船倾覆      5个孩子遇难</a:t>
            </a:r>
          </a:p>
          <a:p>
            <a:r>
              <a:rPr lang="zh-CN" altLang="en-US">
                <a:solidFill>
                  <a:schemeClr val="bg1"/>
                </a:solidFill>
                <a:latin typeface="Arial" panose="020B0604020202020204" pitchFamily="34" charset="0"/>
                <a:ea typeface="宋体" panose="02010600030101010101" pitchFamily="2" charset="-122"/>
              </a:rPr>
              <a:t>土耳其海岸警卫队说,当天凌晨两艘船搭载一群偷渡客从土耳其博德鲁姆半岛驶往希腊科斯岛,途中沉没。死亡男孩名叫艾兰•库尔迪,3岁。男孩乘坐的小船限乘4人,可是当时竟塞满了15名偷渡客。   这些人据信去年从叙利亚库尔德小镇科巴尼逃到土耳其,以躲避极端组织的迫害。据一名救援人员介绍,这艘船很可能超载倾覆,2日凌晨4时左右沉没,至少12人死亡,其中包括5名儿童。令人唏嘘的是,库尔迪的兄弟加利普也遇难。</a:t>
            </a:r>
          </a:p>
          <a:p>
            <a:r>
              <a:rPr lang="zh-CN" altLang="en-US">
                <a:solidFill>
                  <a:schemeClr val="bg1"/>
                </a:solidFill>
                <a:latin typeface="Arial" panose="020B0604020202020204" pitchFamily="34" charset="0"/>
                <a:ea typeface="宋体" panose="02010600030101010101" pitchFamily="2" charset="-122"/>
              </a:rPr>
              <a:t>   土耳其当局说,他们从两艘偷渡船上共救起15人。船只失事时,“大多数人陷入恐慌,其中不少人根本不会游泳”。</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nchor="ctr"/>
          <a:lstStyle/>
          <a:p>
            <a:endParaRPr lang="zh-CN" altLang="en-US"/>
          </a:p>
        </p:txBody>
      </p:sp>
      <p:pic>
        <p:nvPicPr>
          <p:cNvPr id="17410" name="图片 5" descr="reporter">
            <a:hlinkClick r:id="rId2"/>
          </p:cNvPr>
          <p:cNvPicPr>
            <a:picLocks noGrp="1" noChangeAspect="1"/>
          </p:cNvPicPr>
          <p:nvPr>
            <p:ph idx="1"/>
          </p:nvPr>
        </p:nvPicPr>
        <p:blipFill>
          <a:blip r:embed="rId3"/>
          <a:stretch>
            <a:fillRect/>
          </a:stretch>
        </p:blipFill>
        <p:spPr>
          <a:xfrm>
            <a:off x="772478" y="784226"/>
            <a:ext cx="7597775" cy="3278187"/>
          </a:xfrm>
        </p:spPr>
      </p:pic>
      <p:sp>
        <p:nvSpPr>
          <p:cNvPr id="17411" name="文本框 3"/>
          <p:cNvSpPr txBox="1"/>
          <p:nvPr/>
        </p:nvSpPr>
        <p:spPr>
          <a:xfrm>
            <a:off x="772795" y="4225290"/>
            <a:ext cx="7597140" cy="1322070"/>
          </a:xfrm>
          <a:prstGeom prst="rect">
            <a:avLst/>
          </a:prstGeom>
          <a:noFill/>
          <a:ln w="9525">
            <a:noFill/>
          </a:ln>
        </p:spPr>
        <p:txBody>
          <a:bodyPr wrap="square" anchor="t">
            <a:spAutoFit/>
          </a:bodyPr>
          <a:lstStyle/>
          <a:p>
            <a:r>
              <a:rPr lang="en-US" altLang="zh-CN" sz="2000" b="1" dirty="0">
                <a:solidFill>
                  <a:srgbClr val="0000FF"/>
                </a:solidFill>
                <a:latin typeface="Arial" panose="020B0604020202020204" pitchFamily="34" charset="0"/>
                <a:ea typeface="宋体" panose="02010600030101010101" pitchFamily="2" charset="-122"/>
              </a:rPr>
              <a:t>      </a:t>
            </a:r>
            <a:r>
              <a:rPr lang="zh-CN" altLang="en-US" sz="2000" b="1" dirty="0">
                <a:solidFill>
                  <a:srgbClr val="0000FF"/>
                </a:solidFill>
                <a:latin typeface="Arial" panose="020B0604020202020204" pitchFamily="34" charset="0"/>
                <a:ea typeface="宋体" panose="02010600030101010101" pitchFamily="2" charset="-122"/>
              </a:rPr>
              <a:t>死亡男孩的照片迅速传遍欧洲各国乃至全球社交网站,引起广泛震惊。英国《每日邮报》惊呼:“人间惨剧的一个小小遇难者!”意大利《共和国报》评论:“一张令世界沉默的照片。” </a:t>
            </a:r>
          </a:p>
          <a:p>
            <a:endParaRPr lang="zh-CN" altLang="en-US" sz="2000" b="1" dirty="0">
              <a:solidFill>
                <a:srgbClr val="0000FF"/>
              </a:solidFill>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41300"/>
            <a:ext cx="7886700" cy="1017588"/>
          </a:xfrm>
        </p:spPr>
        <p:txBody>
          <a:bodyPr/>
          <a:lstStyle/>
          <a:p>
            <a:r>
              <a:rPr lang="zh-CN" altLang="en-US" sz="3200"/>
              <a:t>维护世界和平</a:t>
            </a:r>
          </a:p>
        </p:txBody>
      </p:sp>
      <p:sp>
        <p:nvSpPr>
          <p:cNvPr id="3" name="内容占位符 2"/>
          <p:cNvSpPr>
            <a:spLocks noGrp="1"/>
          </p:cNvSpPr>
          <p:nvPr>
            <p:ph idx="1"/>
          </p:nvPr>
        </p:nvSpPr>
        <p:spPr>
          <a:xfrm>
            <a:off x="3012440" y="1259205"/>
            <a:ext cx="5870575" cy="4571365"/>
          </a:xfrm>
        </p:spPr>
        <p:txBody>
          <a:bodyPr/>
          <a:lstStyle/>
          <a:p>
            <a:pPr marL="12700" marR="5715" indent="323850">
              <a:lnSpc>
                <a:spcPct val="125000"/>
              </a:lnSpc>
              <a:spcBef>
                <a:spcPts val="100"/>
              </a:spcBef>
            </a:pPr>
            <a:r>
              <a:rPr lang="en-US" sz="2000" spc="10" dirty="0">
                <a:solidFill>
                  <a:srgbClr val="231F20"/>
                </a:solidFill>
                <a:latin typeface="宋体" panose="02010600030101010101" pitchFamily="2" charset="-122"/>
                <a:cs typeface="宋体" panose="02010600030101010101" pitchFamily="2" charset="-122"/>
                <a:sym typeface="+mn-ea"/>
              </a:rPr>
              <a:t>  </a:t>
            </a:r>
            <a:r>
              <a:rPr sz="2000" b="1" spc="10" dirty="0">
                <a:solidFill>
                  <a:srgbClr val="231F20"/>
                </a:solidFill>
                <a:latin typeface="宋体" panose="02010600030101010101" pitchFamily="2" charset="-122"/>
                <a:cs typeface="宋体" panose="02010600030101010101" pitchFamily="2" charset="-122"/>
                <a:sym typeface="+mn-ea"/>
              </a:rPr>
              <a:t>饱尝了两次世界大战之苦的世界各国人民渴</a:t>
            </a:r>
            <a:r>
              <a:rPr sz="2000" b="1" dirty="0">
                <a:solidFill>
                  <a:srgbClr val="231F20"/>
                </a:solidFill>
                <a:latin typeface="宋体" panose="02010600030101010101" pitchFamily="2" charset="-122"/>
                <a:cs typeface="宋体" panose="02010600030101010101" pitchFamily="2" charset="-122"/>
                <a:sym typeface="+mn-ea"/>
              </a:rPr>
              <a:t>望和平，热爱和平，反对战争</a:t>
            </a:r>
            <a:r>
              <a:rPr lang="zh-CN" sz="2000" b="1" dirty="0">
                <a:solidFill>
                  <a:srgbClr val="231F20"/>
                </a:solidFill>
                <a:latin typeface="宋体" panose="02010600030101010101" pitchFamily="2" charset="-122"/>
                <a:cs typeface="宋体" panose="02010600030101010101" pitchFamily="2" charset="-122"/>
                <a:sym typeface="+mn-ea"/>
              </a:rPr>
              <a:t>。</a:t>
            </a:r>
            <a:endParaRPr sz="2000" b="1" dirty="0">
              <a:latin typeface="宋体" panose="02010600030101010101" pitchFamily="2" charset="-122"/>
              <a:cs typeface="宋体" panose="02010600030101010101" pitchFamily="2" charset="-122"/>
            </a:endParaRPr>
          </a:p>
          <a:p>
            <a:pPr marL="12700" marR="5080" indent="323850">
              <a:lnSpc>
                <a:spcPct val="125000"/>
              </a:lnSpc>
            </a:pPr>
            <a:r>
              <a:rPr sz="2000" b="1" spc="10" dirty="0">
                <a:solidFill>
                  <a:srgbClr val="231F20"/>
                </a:solidFill>
                <a:latin typeface="宋体" panose="02010600030101010101" pitchFamily="2" charset="-122"/>
                <a:cs typeface="宋体" panose="02010600030101010101" pitchFamily="2" charset="-122"/>
                <a:sym typeface="+mn-ea"/>
              </a:rPr>
              <a:t>  和平是当今世界的主题之</a:t>
            </a:r>
            <a:r>
              <a:rPr sz="2000" b="1" dirty="0">
                <a:solidFill>
                  <a:srgbClr val="231F20"/>
                </a:solidFill>
                <a:latin typeface="宋体" panose="02010600030101010101" pitchFamily="2" charset="-122"/>
                <a:cs typeface="宋体" panose="02010600030101010101" pitchFamily="2" charset="-122"/>
                <a:sym typeface="+mn-ea"/>
              </a:rPr>
              <a:t>一</a:t>
            </a:r>
            <a:r>
              <a:rPr sz="2000" b="1" spc="10" dirty="0">
                <a:solidFill>
                  <a:srgbClr val="231F20"/>
                </a:solidFill>
                <a:latin typeface="宋体" panose="02010600030101010101" pitchFamily="2" charset="-122"/>
                <a:cs typeface="宋体" panose="02010600030101010101" pitchFamily="2" charset="-122"/>
                <a:sym typeface="+mn-ea"/>
              </a:rPr>
              <a:t>。人类社会的存</a:t>
            </a:r>
            <a:r>
              <a:rPr sz="2000" b="1" spc="15" dirty="0">
                <a:solidFill>
                  <a:srgbClr val="231F20"/>
                </a:solidFill>
                <a:latin typeface="宋体" panose="02010600030101010101" pitchFamily="2" charset="-122"/>
                <a:cs typeface="宋体" panose="02010600030101010101" pitchFamily="2" charset="-122"/>
                <a:sym typeface="+mn-ea"/>
              </a:rPr>
              <a:t>在和</a:t>
            </a:r>
            <a:r>
              <a:rPr sz="2000" b="1" spc="20" dirty="0">
                <a:solidFill>
                  <a:srgbClr val="231F20"/>
                </a:solidFill>
                <a:latin typeface="宋体" panose="02010600030101010101" pitchFamily="2" charset="-122"/>
                <a:cs typeface="宋体" panose="02010600030101010101" pitchFamily="2" charset="-122"/>
                <a:sym typeface="+mn-ea"/>
              </a:rPr>
              <a:t>发</a:t>
            </a:r>
            <a:r>
              <a:rPr sz="2000" b="1" spc="15" dirty="0">
                <a:solidFill>
                  <a:srgbClr val="231F20"/>
                </a:solidFill>
                <a:latin typeface="宋体" panose="02010600030101010101" pitchFamily="2" charset="-122"/>
                <a:cs typeface="宋体" panose="02010600030101010101" pitchFamily="2" charset="-122"/>
                <a:sym typeface="+mn-ea"/>
              </a:rPr>
              <a:t>展必须以和</a:t>
            </a:r>
            <a:r>
              <a:rPr sz="2000" b="1" spc="20" dirty="0">
                <a:solidFill>
                  <a:srgbClr val="231F20"/>
                </a:solidFill>
                <a:latin typeface="宋体" panose="02010600030101010101" pitchFamily="2" charset="-122"/>
                <a:cs typeface="宋体" panose="02010600030101010101" pitchFamily="2" charset="-122"/>
                <a:sym typeface="+mn-ea"/>
              </a:rPr>
              <a:t>平</a:t>
            </a:r>
            <a:r>
              <a:rPr sz="2000" b="1" spc="15" dirty="0">
                <a:solidFill>
                  <a:srgbClr val="231F20"/>
                </a:solidFill>
                <a:latin typeface="宋体" panose="02010600030101010101" pitchFamily="2" charset="-122"/>
                <a:cs typeface="宋体" panose="02010600030101010101" pitchFamily="2" charset="-122"/>
                <a:sym typeface="+mn-ea"/>
              </a:rPr>
              <a:t>为基本条</a:t>
            </a:r>
            <a:r>
              <a:rPr sz="2000" b="1" dirty="0">
                <a:solidFill>
                  <a:srgbClr val="231F20"/>
                </a:solidFill>
                <a:latin typeface="宋体" panose="02010600030101010101" pitchFamily="2" charset="-122"/>
                <a:cs typeface="宋体" panose="02010600030101010101" pitchFamily="2" charset="-122"/>
                <a:sym typeface="+mn-ea"/>
              </a:rPr>
              <a:t>件</a:t>
            </a:r>
            <a:r>
              <a:rPr sz="2000" b="1" spc="20" dirty="0">
                <a:solidFill>
                  <a:srgbClr val="231F20"/>
                </a:solidFill>
                <a:latin typeface="宋体" panose="02010600030101010101" pitchFamily="2" charset="-122"/>
                <a:cs typeface="宋体" panose="02010600030101010101" pitchFamily="2" charset="-122"/>
                <a:sym typeface="+mn-ea"/>
              </a:rPr>
              <a:t>，</a:t>
            </a:r>
            <a:r>
              <a:rPr sz="2000" b="1" spc="15" dirty="0">
                <a:solidFill>
                  <a:srgbClr val="231F20"/>
                </a:solidFill>
                <a:latin typeface="宋体" panose="02010600030101010101" pitchFamily="2" charset="-122"/>
                <a:cs typeface="宋体" panose="02010600030101010101" pitchFamily="2" charset="-122"/>
                <a:sym typeface="+mn-ea"/>
              </a:rPr>
              <a:t>冲突和战乱</a:t>
            </a:r>
            <a:r>
              <a:rPr sz="2000" b="1" dirty="0">
                <a:solidFill>
                  <a:srgbClr val="231F20"/>
                </a:solidFill>
                <a:latin typeface="宋体" panose="02010600030101010101" pitchFamily="2" charset="-122"/>
                <a:cs typeface="宋体" panose="02010600030101010101" pitchFamily="2" charset="-122"/>
                <a:sym typeface="+mn-ea"/>
              </a:rPr>
              <a:t>给</a:t>
            </a:r>
            <a:r>
              <a:rPr sz="2000" b="1" spc="20" dirty="0">
                <a:solidFill>
                  <a:srgbClr val="231F20"/>
                </a:solidFill>
                <a:latin typeface="宋体" panose="02010600030101010101" pitchFamily="2" charset="-122"/>
                <a:cs typeface="宋体" panose="02010600030101010101" pitchFamily="2" charset="-122"/>
                <a:sym typeface="+mn-ea"/>
              </a:rPr>
              <a:t>世界带来的只能是痛</a:t>
            </a:r>
            <a:r>
              <a:rPr sz="2000" b="1" dirty="0">
                <a:solidFill>
                  <a:srgbClr val="231F20"/>
                </a:solidFill>
                <a:latin typeface="宋体" panose="02010600030101010101" pitchFamily="2" charset="-122"/>
                <a:cs typeface="宋体" panose="02010600030101010101" pitchFamily="2" charset="-122"/>
                <a:sym typeface="+mn-ea"/>
              </a:rPr>
              <a:t>苦</a:t>
            </a:r>
            <a:r>
              <a:rPr sz="2000" b="1" spc="20" dirty="0">
                <a:solidFill>
                  <a:srgbClr val="231F20"/>
                </a:solidFill>
                <a:latin typeface="宋体" panose="02010600030101010101" pitchFamily="2" charset="-122"/>
                <a:cs typeface="宋体" panose="02010600030101010101" pitchFamily="2" charset="-122"/>
                <a:sym typeface="+mn-ea"/>
              </a:rPr>
              <a:t>、灾难和不</a:t>
            </a:r>
            <a:r>
              <a:rPr sz="2000" b="1" dirty="0">
                <a:solidFill>
                  <a:srgbClr val="231F20"/>
                </a:solidFill>
                <a:latin typeface="宋体" panose="02010600030101010101" pitchFamily="2" charset="-122"/>
                <a:cs typeface="宋体" panose="02010600030101010101" pitchFamily="2" charset="-122"/>
                <a:sym typeface="+mn-ea"/>
              </a:rPr>
              <a:t>幸</a:t>
            </a:r>
            <a:r>
              <a:rPr sz="2000" b="1" spc="20" dirty="0">
                <a:solidFill>
                  <a:srgbClr val="231F20"/>
                </a:solidFill>
                <a:latin typeface="宋体" panose="02010600030101010101" pitchFamily="2" charset="-122"/>
                <a:cs typeface="宋体" panose="02010600030101010101" pitchFamily="2" charset="-122"/>
                <a:sym typeface="+mn-ea"/>
              </a:rPr>
              <a:t>。作为联合</a:t>
            </a:r>
            <a:r>
              <a:rPr sz="2000" b="1" dirty="0">
                <a:solidFill>
                  <a:srgbClr val="231F20"/>
                </a:solidFill>
                <a:latin typeface="宋体" panose="02010600030101010101" pitchFamily="2" charset="-122"/>
                <a:cs typeface="宋体" panose="02010600030101010101" pitchFamily="2" charset="-122"/>
                <a:sym typeface="+mn-ea"/>
              </a:rPr>
              <a:t>国安理会常任理事国之一</a:t>
            </a:r>
            <a:r>
              <a:rPr sz="2000" b="1" spc="-114" dirty="0">
                <a:solidFill>
                  <a:srgbClr val="231F20"/>
                </a:solidFill>
                <a:latin typeface="宋体" panose="02010600030101010101" pitchFamily="2" charset="-122"/>
                <a:cs typeface="宋体" panose="02010600030101010101" pitchFamily="2" charset="-122"/>
                <a:sym typeface="+mn-ea"/>
              </a:rPr>
              <a:t>，</a:t>
            </a:r>
            <a:r>
              <a:rPr sz="2000" b="1" dirty="0">
                <a:solidFill>
                  <a:srgbClr val="231F20"/>
                </a:solidFill>
                <a:latin typeface="宋体" panose="02010600030101010101" pitchFamily="2" charset="-122"/>
                <a:cs typeface="宋体" panose="02010600030101010101" pitchFamily="2" charset="-122"/>
                <a:sym typeface="+mn-ea"/>
              </a:rPr>
              <a:t>中国</a:t>
            </a:r>
            <a:r>
              <a:rPr sz="2000" b="1" dirty="0">
                <a:solidFill>
                  <a:srgbClr val="FF0000"/>
                </a:solidFill>
                <a:latin typeface="宋体" panose="02010600030101010101" pitchFamily="2" charset="-122"/>
                <a:cs typeface="宋体" panose="02010600030101010101" pitchFamily="2" charset="-122"/>
                <a:sym typeface="+mn-ea"/>
              </a:rPr>
              <a:t>高举和平</a:t>
            </a:r>
            <a:r>
              <a:rPr sz="2000" b="1" spc="-114" dirty="0">
                <a:solidFill>
                  <a:srgbClr val="FF0000"/>
                </a:solidFill>
                <a:latin typeface="宋体" panose="02010600030101010101" pitchFamily="2" charset="-122"/>
                <a:cs typeface="宋体" panose="02010600030101010101" pitchFamily="2" charset="-122"/>
                <a:sym typeface="+mn-ea"/>
              </a:rPr>
              <a:t>、</a:t>
            </a:r>
            <a:r>
              <a:rPr sz="2000" b="1" dirty="0">
                <a:solidFill>
                  <a:srgbClr val="FF0000"/>
                </a:solidFill>
                <a:latin typeface="宋体" panose="02010600030101010101" pitchFamily="2" charset="-122"/>
                <a:cs typeface="宋体" panose="02010600030101010101" pitchFamily="2" charset="-122"/>
                <a:sym typeface="+mn-ea"/>
              </a:rPr>
              <a:t>发展</a:t>
            </a:r>
            <a:r>
              <a:rPr lang="zh-CN" sz="2000" b="1" dirty="0">
                <a:solidFill>
                  <a:srgbClr val="FF0000"/>
                </a:solidFill>
                <a:latin typeface="宋体" panose="02010600030101010101" pitchFamily="2" charset="-122"/>
                <a:cs typeface="宋体" panose="02010600030101010101" pitchFamily="2" charset="-122"/>
                <a:sym typeface="+mn-ea"/>
              </a:rPr>
              <a:t>、</a:t>
            </a:r>
            <a:r>
              <a:rPr sz="2000" b="1" dirty="0">
                <a:solidFill>
                  <a:srgbClr val="FF0000"/>
                </a:solidFill>
                <a:latin typeface="宋体" panose="02010600030101010101" pitchFamily="2" charset="-122"/>
                <a:cs typeface="宋体" panose="02010600030101010101" pitchFamily="2" charset="-122"/>
                <a:sym typeface="+mn-ea"/>
              </a:rPr>
              <a:t>合作的旗帜</a:t>
            </a:r>
            <a:r>
              <a:rPr sz="2000" b="1" spc="-225" dirty="0">
                <a:solidFill>
                  <a:srgbClr val="FF0000"/>
                </a:solidFill>
                <a:latin typeface="宋体" panose="02010600030101010101" pitchFamily="2" charset="-122"/>
                <a:cs typeface="宋体" panose="02010600030101010101" pitchFamily="2" charset="-122"/>
                <a:sym typeface="+mn-ea"/>
              </a:rPr>
              <a:t>，</a:t>
            </a:r>
            <a:r>
              <a:rPr sz="2000" b="1" dirty="0">
                <a:solidFill>
                  <a:srgbClr val="FF0000"/>
                </a:solidFill>
                <a:latin typeface="宋体" panose="02010600030101010101" pitchFamily="2" charset="-122"/>
                <a:cs typeface="宋体" panose="02010600030101010101" pitchFamily="2" charset="-122"/>
                <a:sym typeface="+mn-ea"/>
              </a:rPr>
              <a:t>坚定奉行独立自主的和平外交政策</a:t>
            </a:r>
            <a:r>
              <a:rPr lang="zh-CN" sz="2000" b="1" dirty="0">
                <a:solidFill>
                  <a:srgbClr val="FF0000"/>
                </a:solidFill>
                <a:latin typeface="宋体" panose="02010600030101010101" pitchFamily="2" charset="-122"/>
                <a:cs typeface="宋体" panose="02010600030101010101" pitchFamily="2" charset="-122"/>
                <a:sym typeface="+mn-ea"/>
              </a:rPr>
              <a:t>，</a:t>
            </a:r>
            <a:r>
              <a:rPr sz="2000" b="1" spc="15" dirty="0" err="1">
                <a:solidFill>
                  <a:srgbClr val="FF0000"/>
                </a:solidFill>
                <a:latin typeface="宋体" panose="02010600030101010101" pitchFamily="2" charset="-122"/>
                <a:cs typeface="宋体" panose="02010600030101010101" pitchFamily="2" charset="-122"/>
                <a:sym typeface="+mn-ea"/>
              </a:rPr>
              <a:t>始终</a:t>
            </a:r>
            <a:r>
              <a:rPr sz="2000" b="1" spc="20" dirty="0" err="1">
                <a:solidFill>
                  <a:srgbClr val="FF0000"/>
                </a:solidFill>
                <a:latin typeface="宋体" panose="02010600030101010101" pitchFamily="2" charset="-122"/>
                <a:cs typeface="宋体" panose="02010600030101010101" pitchFamily="2" charset="-122"/>
                <a:sym typeface="+mn-ea"/>
              </a:rPr>
              <a:t>不</a:t>
            </a:r>
            <a:r>
              <a:rPr sz="2000" b="1" spc="15" dirty="0" err="1">
                <a:solidFill>
                  <a:srgbClr val="FF0000"/>
                </a:solidFill>
                <a:latin typeface="宋体" panose="02010600030101010101" pitchFamily="2" charset="-122"/>
                <a:cs typeface="宋体" panose="02010600030101010101" pitchFamily="2" charset="-122"/>
                <a:sym typeface="+mn-ea"/>
              </a:rPr>
              <a:t>渝地走和平</a:t>
            </a:r>
            <a:r>
              <a:rPr sz="2000" b="1" spc="20" dirty="0" err="1">
                <a:solidFill>
                  <a:srgbClr val="FF0000"/>
                </a:solidFill>
                <a:latin typeface="宋体" panose="02010600030101010101" pitchFamily="2" charset="-122"/>
                <a:cs typeface="宋体" panose="02010600030101010101" pitchFamily="2" charset="-122"/>
                <a:sym typeface="+mn-ea"/>
              </a:rPr>
              <a:t>发</a:t>
            </a:r>
            <a:r>
              <a:rPr sz="2000" b="1" spc="15" dirty="0" err="1">
                <a:solidFill>
                  <a:srgbClr val="FF0000"/>
                </a:solidFill>
                <a:latin typeface="宋体" panose="02010600030101010101" pitchFamily="2" charset="-122"/>
                <a:cs typeface="宋体" panose="02010600030101010101" pitchFamily="2" charset="-122"/>
                <a:sym typeface="+mn-ea"/>
              </a:rPr>
              <a:t>展道</a:t>
            </a:r>
            <a:r>
              <a:rPr sz="2000" b="1" dirty="0" err="1">
                <a:solidFill>
                  <a:srgbClr val="FF0000"/>
                </a:solidFill>
                <a:latin typeface="宋体" panose="02010600030101010101" pitchFamily="2" charset="-122"/>
                <a:cs typeface="宋体" panose="02010600030101010101" pitchFamily="2" charset="-122"/>
                <a:sym typeface="+mn-ea"/>
              </a:rPr>
              <a:t>路</a:t>
            </a:r>
            <a:r>
              <a:rPr sz="2000" b="1" spc="15" dirty="0" err="1">
                <a:solidFill>
                  <a:srgbClr val="FF0000"/>
                </a:solidFill>
                <a:latin typeface="宋体" panose="02010600030101010101" pitchFamily="2" charset="-122"/>
                <a:cs typeface="宋体" panose="02010600030101010101" pitchFamily="2" charset="-122"/>
                <a:sym typeface="+mn-ea"/>
              </a:rPr>
              <a:t>，</a:t>
            </a:r>
            <a:r>
              <a:rPr sz="2000" b="1" spc="15" dirty="0" err="1" smtClean="0">
                <a:solidFill>
                  <a:srgbClr val="231F20"/>
                </a:solidFill>
                <a:latin typeface="宋体" panose="02010600030101010101" pitchFamily="2" charset="-122"/>
                <a:cs typeface="宋体" panose="02010600030101010101" pitchFamily="2" charset="-122"/>
                <a:sym typeface="+mn-ea"/>
              </a:rPr>
              <a:t>对</a:t>
            </a:r>
            <a:r>
              <a:rPr sz="2000" b="1" spc="20" dirty="0" err="1" smtClean="0">
                <a:solidFill>
                  <a:srgbClr val="231F20"/>
                </a:solidFill>
                <a:latin typeface="宋体" panose="02010600030101010101" pitchFamily="2" charset="-122"/>
                <a:cs typeface="宋体" panose="02010600030101010101" pitchFamily="2" charset="-122"/>
                <a:sym typeface="+mn-ea"/>
              </a:rPr>
              <a:t>维</a:t>
            </a:r>
            <a:r>
              <a:rPr sz="2000" b="1" spc="15" dirty="0" err="1" smtClean="0">
                <a:solidFill>
                  <a:srgbClr val="231F20"/>
                </a:solidFill>
                <a:latin typeface="宋体" panose="02010600030101010101" pitchFamily="2" charset="-122"/>
                <a:cs typeface="宋体" panose="02010600030101010101" pitchFamily="2" charset="-122"/>
                <a:sym typeface="+mn-ea"/>
              </a:rPr>
              <a:t>护世界和平</a:t>
            </a:r>
            <a:r>
              <a:rPr sz="2000" b="1" dirty="0" err="1" smtClean="0">
                <a:solidFill>
                  <a:srgbClr val="231F20"/>
                </a:solidFill>
                <a:latin typeface="宋体" panose="02010600030101010101" pitchFamily="2" charset="-122"/>
                <a:cs typeface="宋体" panose="02010600030101010101" pitchFamily="2" charset="-122"/>
                <a:sym typeface="+mn-ea"/>
              </a:rPr>
              <a:t>发挥着举足轻重的作用</a:t>
            </a:r>
            <a:r>
              <a:rPr sz="2000" b="1" dirty="0">
                <a:solidFill>
                  <a:srgbClr val="231F20"/>
                </a:solidFill>
                <a:latin typeface="宋体" panose="02010600030101010101" pitchFamily="2" charset="-122"/>
                <a:cs typeface="宋体" panose="02010600030101010101" pitchFamily="2" charset="-122"/>
                <a:sym typeface="+mn-ea"/>
              </a:rPr>
              <a:t>。</a:t>
            </a:r>
            <a:endParaRPr lang="zh-CN" altLang="en-US" sz="2000" b="1" dirty="0"/>
          </a:p>
        </p:txBody>
      </p:sp>
      <p:sp>
        <p:nvSpPr>
          <p:cNvPr id="7" name="object 7"/>
          <p:cNvSpPr/>
          <p:nvPr/>
        </p:nvSpPr>
        <p:spPr>
          <a:xfrm>
            <a:off x="431165" y="1693545"/>
            <a:ext cx="2581275" cy="4137025"/>
          </a:xfrm>
          <a:prstGeom prst="rect">
            <a:avLst/>
          </a:prstGeom>
          <a:blipFill>
            <a:blip r:embed="rId2" cstate="print"/>
            <a:stretch>
              <a:fillRect/>
            </a:stretch>
          </a:blipFill>
        </p:spPr>
        <p:txBody>
          <a:bodyPr wrap="square" lIns="0" tIns="0" rIns="0" bIns="0" rtlCol="0"/>
          <a:lstStyle/>
          <a:p>
            <a:endParaRPr sz="1200"/>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6530" y="62230"/>
            <a:ext cx="4851400" cy="4571365"/>
          </a:xfrm>
        </p:spPr>
        <p:txBody>
          <a:bodyPr/>
          <a:lstStyle/>
          <a:p>
            <a:r>
              <a:rPr lang="en-US" altLang="zh-CN" sz="2000" b="1" dirty="0"/>
              <a:t>       </a:t>
            </a:r>
            <a:r>
              <a:rPr lang="zh-CN" altLang="en-US" sz="2000" b="1" dirty="0">
                <a:solidFill>
                  <a:srgbClr val="FF0000"/>
                </a:solidFill>
              </a:rPr>
              <a:t>反对各种形式的霸权主义和强权政治。</a:t>
            </a:r>
            <a:r>
              <a:rPr lang="zh-CN" altLang="en-US" sz="2000" b="1" dirty="0">
                <a:solidFill>
                  <a:schemeClr val="tx1"/>
                </a:solidFill>
              </a:rPr>
              <a:t>霸权主义和强权政治是当今世界和平与发展的主要障碍。对于少数国家干涉别国内政、破坏别国主权的霸权主义和强权政治的行径，中国政府一贯给予强烈谴责。中国政府坚持《联合国宪章》维护国际和平与安全的宗旨和原则，积极推动国际问题的政治解决。</a:t>
            </a:r>
          </a:p>
          <a:p>
            <a:r>
              <a:rPr lang="zh-CN" altLang="en-US" sz="2000" b="1" dirty="0">
                <a:solidFill>
                  <a:schemeClr val="tx1"/>
                </a:solidFill>
              </a:rPr>
              <a:t>      </a:t>
            </a:r>
            <a:r>
              <a:rPr lang="zh-CN" altLang="en-US" sz="2000" b="1" dirty="0">
                <a:solidFill>
                  <a:srgbClr val="FF0000"/>
                </a:solidFill>
              </a:rPr>
              <a:t>加大参与国际反恐合作的力度</a:t>
            </a:r>
            <a:r>
              <a:rPr lang="zh-CN" altLang="en-US" sz="2000" b="1" dirty="0">
                <a:solidFill>
                  <a:schemeClr val="tx1"/>
                </a:solidFill>
              </a:rPr>
              <a:t> 。恐怖主义是危害世界和平与稳定的一大公害，中国反对一切形式的恐怖主义。截至 2006 年，中国已经加入全部13 部国际反恐怖公约。另外，中国与相关国家在情报信息交流、缉捕和遣返恐怖分子、举行联合反恐演习等方面与开展了卓有成效的合作，建立了反恐协调机制，有力地维护了我国和世界其他地区的安全与稳定。</a:t>
            </a:r>
          </a:p>
        </p:txBody>
      </p:sp>
      <p:sp>
        <p:nvSpPr>
          <p:cNvPr id="110" name="object 110"/>
          <p:cNvSpPr/>
          <p:nvPr/>
        </p:nvSpPr>
        <p:spPr>
          <a:xfrm>
            <a:off x="5027930" y="337820"/>
            <a:ext cx="4058285" cy="3277235"/>
          </a:xfrm>
          <a:prstGeom prst="rect">
            <a:avLst/>
          </a:prstGeom>
          <a:blipFill>
            <a:blip r:embed="rId2" cstate="print"/>
            <a:stretch>
              <a:fillRect/>
            </a:stretch>
          </a:blipFill>
        </p:spPr>
        <p:txBody>
          <a:bodyPr wrap="square" lIns="0" tIns="0" rIns="0" bIns="0" rtlCol="0"/>
          <a:lstStyle/>
          <a:p>
            <a:endParaRPr sz="1200"/>
          </a:p>
        </p:txBody>
      </p:sp>
      <p:sp>
        <p:nvSpPr>
          <p:cNvPr id="4" name="文本框 3"/>
          <p:cNvSpPr txBox="1"/>
          <p:nvPr/>
        </p:nvSpPr>
        <p:spPr>
          <a:xfrm>
            <a:off x="5487670" y="3769995"/>
            <a:ext cx="3224530" cy="707886"/>
          </a:xfrm>
          <a:prstGeom prst="rect">
            <a:avLst/>
          </a:prstGeom>
          <a:noFill/>
        </p:spPr>
        <p:txBody>
          <a:bodyPr wrap="square" rtlCol="0">
            <a:spAutoFit/>
          </a:bodyPr>
          <a:lstStyle/>
          <a:p>
            <a:r>
              <a:rPr lang="zh-CN" altLang="en-US" sz="2000" b="1">
                <a:solidFill>
                  <a:srgbClr val="FF0000"/>
                </a:solidFill>
                <a:hlinkClick r:id="rId3" action="ppaction://hlinkfile"/>
              </a:rPr>
              <a:t>和平使命</a:t>
            </a:r>
            <a:r>
              <a:rPr lang="en-US" altLang="zh-CN" sz="2000" b="1">
                <a:solidFill>
                  <a:srgbClr val="FF0000"/>
                </a:solidFill>
                <a:hlinkClick r:id="rId3" action="ppaction://hlinkfile"/>
              </a:rPr>
              <a:t>2016  </a:t>
            </a:r>
            <a:r>
              <a:rPr lang="zh-CN" altLang="en-US" sz="2000" b="1">
                <a:solidFill>
                  <a:srgbClr val="FF0000"/>
                </a:solidFill>
                <a:hlinkClick r:id="rId3" action="ppaction://hlinkfile"/>
              </a:rPr>
              <a:t>上海合作组织联合反恐军事演习</a:t>
            </a:r>
            <a:endParaRPr lang="zh-CN" altLang="en-US" sz="2000" b="1">
              <a:solidFill>
                <a:srgbClr val="FF0000"/>
              </a:solidFill>
            </a:endParaRPr>
          </a:p>
        </p:txBody>
      </p:sp>
    </p:spTree>
  </p:cSld>
  <p:clrMapOvr>
    <a:masterClrMapping/>
  </p:clrMapOvr>
  <p:transition>
    <p:zoom/>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维护世界和平</a:t>
            </a:r>
          </a:p>
        </p:txBody>
      </p:sp>
      <p:sp>
        <p:nvSpPr>
          <p:cNvPr id="3" name="内容占位符 2"/>
          <p:cNvSpPr>
            <a:spLocks noGrp="1"/>
          </p:cNvSpPr>
          <p:nvPr>
            <p:ph idx="1"/>
          </p:nvPr>
        </p:nvSpPr>
        <p:spPr>
          <a:xfrm>
            <a:off x="4021455" y="1458595"/>
            <a:ext cx="4358640" cy="4571365"/>
          </a:xfrm>
        </p:spPr>
        <p:txBody>
          <a:bodyPr/>
          <a:lstStyle/>
          <a:p>
            <a:r>
              <a:rPr lang="en-US" altLang="zh-CN" sz="2000"/>
              <a:t>       </a:t>
            </a:r>
            <a:r>
              <a:rPr lang="zh-CN" altLang="en-US" sz="2000">
                <a:solidFill>
                  <a:srgbClr val="FF0000"/>
                </a:solidFill>
              </a:rPr>
              <a:t>支持联合国的维和行动。</a:t>
            </a:r>
          </a:p>
          <a:p>
            <a:r>
              <a:rPr lang="zh-CN" altLang="en-US" sz="2000"/>
              <a:t>自 1989 年首次向联合国维和行动派遣军事观察员以来，截至 2015 年 5 月，中国已先后向联合国 </a:t>
            </a:r>
            <a:r>
              <a:rPr lang="zh-CN" altLang="en-US" sz="2000">
                <a:hlinkClick r:id="rId2" action="ppaction://hlinkfile"/>
              </a:rPr>
              <a:t>24 项维和行动</a:t>
            </a:r>
            <a:r>
              <a:rPr lang="zh-CN" altLang="en-US" sz="2000"/>
              <a:t>派出维和官兵 3 万余人。今后，中国会继续加大参与联合国维和行动力度，为维护世界和平作出更大贡献。</a:t>
            </a:r>
          </a:p>
        </p:txBody>
      </p:sp>
      <p:pic>
        <p:nvPicPr>
          <p:cNvPr id="7059" name="图片 2238"/>
          <p:cNvPicPr>
            <a:picLocks noChangeAspect="1"/>
          </p:cNvPicPr>
          <p:nvPr/>
        </p:nvPicPr>
        <p:blipFill>
          <a:blip r:embed="rId3"/>
          <a:stretch>
            <a:fillRect/>
          </a:stretch>
        </p:blipFill>
        <p:spPr>
          <a:xfrm>
            <a:off x="137160" y="1616075"/>
            <a:ext cx="3702685" cy="2394585"/>
          </a:xfrm>
          <a:prstGeom prst="rect">
            <a:avLst/>
          </a:prstGeom>
          <a:noFill/>
          <a:ln w="9525">
            <a:noFill/>
          </a:ln>
        </p:spPr>
      </p:pic>
      <p:pic>
        <p:nvPicPr>
          <p:cNvPr id="100" name="图片 99"/>
          <p:cNvPicPr/>
          <p:nvPr/>
        </p:nvPicPr>
        <p:blipFill>
          <a:blip r:embed="rId4"/>
          <a:stretch>
            <a:fillRect/>
          </a:stretch>
        </p:blipFill>
        <p:spPr>
          <a:xfrm>
            <a:off x="628333" y="1880235"/>
            <a:ext cx="9525" cy="2266950"/>
          </a:xfrm>
          <a:prstGeom prst="rect">
            <a:avLst/>
          </a:prstGeom>
          <a:noFill/>
          <a:ln w="9525">
            <a:noFill/>
          </a:ln>
        </p:spPr>
      </p:pic>
      <p:pic>
        <p:nvPicPr>
          <p:cNvPr id="101" name="图片 100"/>
          <p:cNvPicPr/>
          <p:nvPr/>
        </p:nvPicPr>
        <p:blipFill>
          <a:blip r:embed="rId5"/>
          <a:stretch>
            <a:fillRect/>
          </a:stretch>
        </p:blipFill>
        <p:spPr>
          <a:xfrm>
            <a:off x="628333" y="4147185"/>
            <a:ext cx="114300" cy="114300"/>
          </a:xfrm>
          <a:prstGeom prst="rect">
            <a:avLst/>
          </a:prstGeom>
          <a:noFill/>
          <a:ln w="9525">
            <a:noFill/>
          </a:ln>
        </p:spPr>
      </p:pic>
      <p:pic>
        <p:nvPicPr>
          <p:cNvPr id="102" name="图片 101"/>
          <p:cNvPicPr/>
          <p:nvPr/>
        </p:nvPicPr>
        <p:blipFill>
          <a:blip r:embed="rId6"/>
          <a:stretch>
            <a:fillRect/>
          </a:stretch>
        </p:blipFill>
        <p:spPr>
          <a:xfrm>
            <a:off x="628333" y="4261485"/>
            <a:ext cx="114300" cy="114300"/>
          </a:xfrm>
          <a:prstGeom prst="rect">
            <a:avLst/>
          </a:prstGeom>
          <a:noFill/>
          <a:ln w="9525">
            <a:noFill/>
          </a:ln>
        </p:spPr>
      </p:pic>
      <p:sp>
        <p:nvSpPr>
          <p:cNvPr id="103" name="文本框 102"/>
          <p:cNvSpPr txBox="1"/>
          <p:nvPr/>
        </p:nvSpPr>
        <p:spPr>
          <a:xfrm>
            <a:off x="137160" y="4375785"/>
            <a:ext cx="3702050" cy="400110"/>
          </a:xfrm>
          <a:prstGeom prst="rect">
            <a:avLst/>
          </a:prstGeom>
          <a:noFill/>
          <a:ln w="9525">
            <a:noFill/>
          </a:ln>
        </p:spPr>
        <p:txBody>
          <a:bodyPr wrap="square">
            <a:spAutoFit/>
          </a:bodyPr>
          <a:lstStyle/>
          <a:p>
            <a:pPr marL="0" indent="0"/>
            <a:r>
              <a:rPr lang="zh-CN" sz="2000" b="1">
                <a:solidFill>
                  <a:srgbClr val="201A1A"/>
                </a:solidFill>
                <a:ea typeface="宋体" panose="02010600030101010101" pitchFamily="2" charset="-122"/>
              </a:rPr>
              <a:t>中国派往海地的维和警察</a:t>
            </a:r>
            <a:endParaRPr lang="zh-CN" altLang="en-US" sz="2000" b="1"/>
          </a:p>
        </p:txBody>
      </p:sp>
    </p:spTree>
  </p:cSld>
  <p:clrMapOvr>
    <a:masterClrMapping/>
  </p:clrMapOvr>
  <p:transition>
    <p:zoom/>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701" name="Purple.Sunset.mp3">
            <a:hlinkClick r:id="" action="ppaction://media"/>
          </p:cNvPr>
          <p:cNvPicPr>
            <a:picLocks noRot="1" noChangeAspect="1"/>
          </p:cNvPicPr>
          <p:nvPr>
            <a:audioFile r:link="rId1"/>
            <p:extLst>
              <p:ext uri="{DAA4B4D4-6D71-4841-9C94-3DE7FCFB9230}">
                <p14:media xmlns="" xmlns:p14="http://schemas.microsoft.com/office/powerpoint/2010/main" r:link="rId4"/>
              </p:ext>
            </p:extLst>
          </p:nvPr>
        </p:nvPicPr>
        <p:blipFill>
          <a:blip r:embed="rId5"/>
          <a:stretch>
            <a:fillRect/>
          </a:stretch>
        </p:blipFill>
        <p:spPr>
          <a:xfrm>
            <a:off x="8604250" y="5772786"/>
            <a:ext cx="304800" cy="228600"/>
          </a:xfrm>
          <a:prstGeom prst="rect">
            <a:avLst/>
          </a:prstGeom>
          <a:noFill/>
          <a:ln w="9525">
            <a:noFill/>
          </a:ln>
        </p:spPr>
      </p:pic>
      <p:pic>
        <p:nvPicPr>
          <p:cNvPr id="31746" name="Picture 2" descr="C:\Users\Administrator\Desktop\图片\124493224_331n.jpg"/>
          <p:cNvPicPr>
            <a:picLocks noChangeAspect="1"/>
          </p:cNvPicPr>
          <p:nvPr/>
        </p:nvPicPr>
        <p:blipFill>
          <a:blip r:embed="rId6"/>
          <a:stretch>
            <a:fillRect/>
          </a:stretch>
        </p:blipFill>
        <p:spPr>
          <a:xfrm>
            <a:off x="304800" y="856615"/>
            <a:ext cx="8718550" cy="5145405"/>
          </a:xfrm>
          <a:prstGeom prst="rect">
            <a:avLst/>
          </a:prstGeom>
          <a:noFill/>
          <a:ln w="9525">
            <a:noFill/>
          </a:ln>
        </p:spPr>
      </p:pic>
      <p:sp>
        <p:nvSpPr>
          <p:cNvPr id="7" name="云形标注 6"/>
          <p:cNvSpPr/>
          <p:nvPr/>
        </p:nvSpPr>
        <p:spPr>
          <a:xfrm>
            <a:off x="304800" y="856298"/>
            <a:ext cx="4572000" cy="1049338"/>
          </a:xfrm>
          <a:prstGeom prst="cloudCallout">
            <a:avLst>
              <a:gd name="adj1" fmla="val 87274"/>
              <a:gd name="adj2" fmla="val 104597"/>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bg1"/>
                </a:solidFill>
                <a:effectLst/>
                <a:uLnTx/>
                <a:uFillTx/>
                <a:latin typeface="黑体" panose="02010609060101010101" pitchFamily="2" charset="-122"/>
                <a:ea typeface="+mn-ea"/>
                <a:cs typeface="+mn-cs"/>
              </a:rPr>
              <a:t>谁来救救我的亲人？</a:t>
            </a:r>
          </a:p>
        </p:txBody>
      </p:sp>
    </p:spTree>
  </p:cSld>
  <p:clrMapOvr>
    <a:masterClrMapping/>
  </p:clrMapOvr>
  <p:transition>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72314" fill="hold"/>
                                        <p:tgtEl>
                                          <p:spTgt spid="2970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9701"/>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日期占位符 3"/>
          <p:cNvSpPr>
            <a:spLocks noGrp="1"/>
          </p:cNvSpPr>
          <p:nvPr>
            <p:ph type="dt" sz="half" idx="10"/>
          </p:nvPr>
        </p:nvSpPr>
        <p:spPr>
          <a:xfrm>
            <a:off x="457200" y="5541011"/>
            <a:ext cx="2133600" cy="357187"/>
          </a:xfrm>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endParaRPr lang="en-US" altLang="zh-CN" sz="1400" dirty="0"/>
          </a:p>
          <a:p>
            <a:pPr lvl="0" indent="0"/>
            <a:fld id="{BB962C8B-B14F-4D97-AF65-F5344CB8AC3E}" type="datetime1">
              <a:rPr lang="zh-CN" altLang="en-US" sz="1400" dirty="0">
                <a:solidFill>
                  <a:schemeClr val="bg1"/>
                </a:solidFill>
              </a:rPr>
              <a:pPr lvl="0" indent="0"/>
              <a:t>2019/2/18</a:t>
            </a:fld>
            <a:endParaRPr lang="zh-CN" altLang="en-US" sz="1400" dirty="0">
              <a:solidFill>
                <a:schemeClr val="bg1"/>
              </a:solidFill>
            </a:endParaRPr>
          </a:p>
        </p:txBody>
      </p:sp>
      <p:sp>
        <p:nvSpPr>
          <p:cNvPr id="22530" name="灯片编号占位符 5"/>
          <p:cNvSpPr>
            <a:spLocks noGrp="1"/>
          </p:cNvSpPr>
          <p:nvPr>
            <p:ph type="sldNum" sz="quarter" idx="12"/>
          </p:nvPr>
        </p:nvSpPr>
        <p:spPr>
          <a:xfrm>
            <a:off x="6553200" y="5541011"/>
            <a:ext cx="2133600" cy="357187"/>
          </a:xfrm>
        </p:spPr>
        <p:txBody>
          <a:bodyPr wrap="square" lIns="91440" tIns="45720" rIns="91440" bIns="45720" anchor="t"/>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indent="0" algn="r"/>
            <a:endParaRPr lang="en-US" altLang="zh-CN" sz="1400" dirty="0"/>
          </a:p>
          <a:p>
            <a:pPr lvl="0" indent="0" algn="r"/>
            <a:fld id="{9A0DB2DC-4C9A-4742-B13C-FB6460FD3503}" type="slidenum">
              <a:rPr lang="en-US" altLang="zh-CN" sz="1400" dirty="0">
                <a:solidFill>
                  <a:schemeClr val="bg1"/>
                </a:solidFill>
              </a:rPr>
              <a:pPr lvl="0" indent="0" algn="r"/>
              <a:t>17</a:t>
            </a:fld>
            <a:r>
              <a:rPr lang="en-US" altLang="zh-CN" sz="1400" dirty="0">
                <a:solidFill>
                  <a:schemeClr val="bg1"/>
                </a:solidFill>
              </a:rPr>
              <a:t>\32</a:t>
            </a:r>
          </a:p>
        </p:txBody>
      </p:sp>
      <p:sp>
        <p:nvSpPr>
          <p:cNvPr id="22531" name="Rectangle 2"/>
          <p:cNvSpPr>
            <a:spLocks noGrp="1"/>
          </p:cNvSpPr>
          <p:nvPr>
            <p:ph type="title"/>
          </p:nvPr>
        </p:nvSpPr>
        <p:spPr/>
        <p:txBody>
          <a:bodyPr vert="horz" wrap="square" lIns="91440" tIns="45720" rIns="91440" bIns="45720" anchor="ctr"/>
          <a:lstStyle/>
          <a:p>
            <a:endParaRPr lang="zh-CN" altLang="zh-CN" dirty="0"/>
          </a:p>
        </p:txBody>
      </p:sp>
      <p:pic>
        <p:nvPicPr>
          <p:cNvPr id="22532" name="Picture 4" descr="海地维和部队2"/>
          <p:cNvPicPr>
            <a:picLocks noChangeAspect="1"/>
          </p:cNvPicPr>
          <p:nvPr/>
        </p:nvPicPr>
        <p:blipFill>
          <a:blip r:embed="rId2"/>
          <a:stretch>
            <a:fillRect/>
          </a:stretch>
        </p:blipFill>
        <p:spPr>
          <a:xfrm>
            <a:off x="457200" y="890905"/>
            <a:ext cx="4573270" cy="4063365"/>
          </a:xfrm>
          <a:prstGeom prst="rect">
            <a:avLst/>
          </a:prstGeom>
          <a:noFill/>
          <a:ln w="9525">
            <a:noFill/>
          </a:ln>
        </p:spPr>
      </p:pic>
      <p:pic>
        <p:nvPicPr>
          <p:cNvPr id="22533" name="Picture 6" descr="海地维和部队"/>
          <p:cNvPicPr>
            <a:picLocks noChangeAspect="1"/>
          </p:cNvPicPr>
          <p:nvPr/>
        </p:nvPicPr>
        <p:blipFill>
          <a:blip r:embed="rId3"/>
          <a:stretch>
            <a:fillRect/>
          </a:stretch>
        </p:blipFill>
        <p:spPr>
          <a:xfrm>
            <a:off x="5029200" y="890905"/>
            <a:ext cx="3790950" cy="4062730"/>
          </a:xfrm>
          <a:prstGeom prst="rect">
            <a:avLst/>
          </a:prstGeom>
          <a:noFill/>
          <a:ln w="9525">
            <a:noFill/>
          </a:ln>
        </p:spPr>
      </p:pic>
      <p:sp>
        <p:nvSpPr>
          <p:cNvPr id="22534" name="WordArt 8"/>
          <p:cNvSpPr>
            <a:spLocks noTextEdit="1"/>
          </p:cNvSpPr>
          <p:nvPr/>
        </p:nvSpPr>
        <p:spPr>
          <a:xfrm>
            <a:off x="1752600" y="5029836"/>
            <a:ext cx="4681538" cy="450850"/>
          </a:xfrm>
          <a:prstGeom prst="rect">
            <a:avLst/>
          </a:prstGeom>
        </p:spPr>
        <p:txBody>
          <a:bodyPr wrap="none" fromWordArt="1">
            <a:prstTxWarp prst="textPlain">
              <a:avLst>
                <a:gd name="adj" fmla="val 50000"/>
              </a:avLst>
            </a:prstTxWarp>
            <a:normAutofit fontScale="67500" lnSpcReduction="10000"/>
          </a:bodyPr>
          <a:lstStyle/>
          <a:p>
            <a:pPr algn="ctr"/>
            <a:r>
              <a:rPr lang="zh-CN" altLang="en-US" sz="3600" b="1" i="1">
                <a:ln w="9525" cap="flat" cmpd="sng">
                  <a:solidFill>
                    <a:srgbClr val="000000"/>
                  </a:solidFill>
                  <a:prstDash val="solid"/>
                  <a:round/>
                  <a:headEnd type="none" w="med" len="med"/>
                  <a:tailEnd type="none" w="med" len="med"/>
                </a:ln>
                <a:solidFill>
                  <a:srgbClr val="FF0000"/>
                </a:solidFill>
                <a:effectLst>
                  <a:outerShdw dist="35921" dir="2699999" algn="ctr" rotWithShape="0">
                    <a:srgbClr val="808080">
                      <a:alpha val="79999"/>
                    </a:srgbClr>
                  </a:outerShdw>
                </a:effectLst>
                <a:latin typeface="黑体" panose="02010609060101010101" pitchFamily="2" charset="-122"/>
                <a:ea typeface="黑体" panose="02010609060101010101" pitchFamily="2" charset="-122"/>
              </a:rPr>
              <a:t>中国驻海地维和部队</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Picture 4" descr="C:\Users\Administrator\Desktop\图片\00036582.JPG"/>
          <p:cNvPicPr>
            <a:picLocks noChangeAspect="1"/>
          </p:cNvPicPr>
          <p:nvPr/>
        </p:nvPicPr>
        <p:blipFill>
          <a:blip r:embed="rId2"/>
          <a:stretch>
            <a:fillRect/>
          </a:stretch>
        </p:blipFill>
        <p:spPr>
          <a:xfrm>
            <a:off x="304800" y="1143636"/>
            <a:ext cx="8353425" cy="4419600"/>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4817" name="Picture 2" descr="C:\Users\Administrator\Desktop\图片\001966a923530de947be4f.jpg"/>
          <p:cNvPicPr>
            <a:picLocks noChangeAspect="1"/>
          </p:cNvPicPr>
          <p:nvPr/>
        </p:nvPicPr>
        <p:blipFill>
          <a:blip r:embed="rId2"/>
          <a:stretch>
            <a:fillRect/>
          </a:stretch>
        </p:blipFill>
        <p:spPr>
          <a:xfrm>
            <a:off x="218440" y="534035"/>
            <a:ext cx="8925560" cy="5467350"/>
          </a:xfrm>
          <a:prstGeom prst="rect">
            <a:avLst/>
          </a:prstGeom>
          <a:noFill/>
          <a:ln w="9525">
            <a:noFill/>
          </a:ln>
        </p:spPr>
      </p:pic>
      <p:sp>
        <p:nvSpPr>
          <p:cNvPr id="4" name="云形标注 3"/>
          <p:cNvSpPr/>
          <p:nvPr/>
        </p:nvSpPr>
        <p:spPr>
          <a:xfrm>
            <a:off x="0" y="534036"/>
            <a:ext cx="3733800" cy="1371600"/>
          </a:xfrm>
          <a:prstGeom prst="cloudCallout">
            <a:avLst>
              <a:gd name="adj1" fmla="val 87585"/>
              <a:gd name="adj2" fmla="val 123484"/>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uLnTx/>
                <a:uFillTx/>
                <a:latin typeface="黑体" panose="02010609060101010101" pitchFamily="2" charset="-122"/>
                <a:ea typeface="+mn-ea"/>
                <a:cs typeface="+mn-cs"/>
              </a:rPr>
              <a:t>我的家还在吗？</a:t>
            </a:r>
            <a:endParaRPr kumimoji="0" lang="zh-CN" altLang="en-US" sz="2800" b="0" i="0" u="none" strike="noStrike" kern="1200" cap="none" spc="0" normalizeH="0" baseline="0" noProof="0" dirty="0">
              <a:ln>
                <a:noFill/>
              </a:ln>
              <a:solidFill>
                <a:schemeClr val="bg1"/>
              </a:solidFill>
              <a:effectLst/>
              <a:uLnTx/>
              <a:uFillTx/>
              <a:latin typeface="+mn-lt"/>
              <a:ea typeface="+mn-ea"/>
              <a:cs typeface="+mn-cs"/>
            </a:endParaRPr>
          </a:p>
        </p:txBody>
      </p:sp>
    </p:spTree>
  </p:cSld>
  <p:clrMapOvr>
    <a:masterClrMapping/>
  </p:clrMapOvr>
  <p:transition>
    <p:pull dir="ld"/>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mtClean="0">
                <a:sym typeface="黑体" panose="02010609060101010101" pitchFamily="2" charset="-122"/>
              </a:rPr>
              <a:t>学习目标</a:t>
            </a:r>
            <a:br>
              <a:rPr lang="zh-CN" altLang="en-US" smtClean="0">
                <a:sym typeface="黑体" panose="02010609060101010101" pitchFamily="2" charset="-122"/>
              </a:rPr>
            </a:br>
            <a:endParaRPr lang="zh-CN" altLang="en-US" smtClean="0"/>
          </a:p>
        </p:txBody>
      </p:sp>
      <p:sp>
        <p:nvSpPr>
          <p:cNvPr id="15362" name="内容占位符 2"/>
          <p:cNvSpPr>
            <a:spLocks noGrp="1"/>
          </p:cNvSpPr>
          <p:nvPr>
            <p:ph idx="1"/>
          </p:nvPr>
        </p:nvSpPr>
        <p:spPr>
          <a:xfrm>
            <a:off x="355600" y="917575"/>
            <a:ext cx="8590280" cy="3427730"/>
          </a:xfrm>
        </p:spPr>
        <p:txBody>
          <a:bodyPr/>
          <a:lstStyle/>
          <a:p>
            <a:pPr>
              <a:buFont typeface="Webdings" panose="05030102010509060703" pitchFamily="18" charset="2"/>
              <a:buChar char=""/>
            </a:pPr>
            <a:r>
              <a:rPr lang="en-US" altLang="zh-CN" sz="3600" b="1" smtClean="0">
                <a:solidFill>
                  <a:srgbClr val="150B03"/>
                </a:solidFill>
              </a:rPr>
              <a:t>1.</a:t>
            </a:r>
            <a:r>
              <a:rPr lang="zh-CN" altLang="en-US" sz="3600" b="1" smtClean="0">
                <a:solidFill>
                  <a:srgbClr val="150B03"/>
                </a:solidFill>
              </a:rPr>
              <a:t>明白中国始终是世界和平的建设者、全球发展的贡献者、国际秩序的维护者。</a:t>
            </a:r>
          </a:p>
          <a:p>
            <a:pPr>
              <a:buFont typeface="Webdings" panose="05030102010509060703" pitchFamily="18" charset="2"/>
              <a:buChar char=""/>
            </a:pPr>
            <a:r>
              <a:rPr lang="en-US" altLang="zh-CN" sz="3600" b="1" smtClean="0">
                <a:solidFill>
                  <a:srgbClr val="150B03"/>
                </a:solidFill>
              </a:rPr>
              <a:t>2.</a:t>
            </a:r>
            <a:r>
              <a:rPr lang="zh-CN" altLang="en-US" sz="3600" b="1" smtClean="0">
                <a:solidFill>
                  <a:srgbClr val="150B03"/>
                </a:solidFill>
              </a:rPr>
              <a:t>知道中国在处理国际问题时秉持公道，伸张正义，受到世界上广大爱好和平的国家的敬重与支持。</a:t>
            </a:r>
          </a:p>
          <a:p>
            <a:pPr>
              <a:buFont typeface="Webdings" panose="05030102010509060703" pitchFamily="18" charset="2"/>
              <a:buChar char=""/>
            </a:pPr>
            <a:r>
              <a:rPr lang="en-US" altLang="zh-CN" sz="3600" b="1" smtClean="0">
                <a:solidFill>
                  <a:srgbClr val="150B03"/>
                </a:solidFill>
              </a:rPr>
              <a:t>3.</a:t>
            </a:r>
            <a:r>
              <a:rPr lang="zh-CN" altLang="en-US" sz="3600" b="1" smtClean="0">
                <a:solidFill>
                  <a:srgbClr val="150B03"/>
                </a:solidFill>
              </a:rPr>
              <a:t>理解中国在维护世界和平、促进世界发展等方面承担的责任。</a:t>
            </a:r>
          </a:p>
          <a:p>
            <a:pPr>
              <a:buFont typeface="Webdings" panose="05030102010509060703" pitchFamily="18" charset="2"/>
              <a:buChar char=""/>
            </a:pPr>
            <a:r>
              <a:rPr lang="en-US" altLang="zh-CN" sz="3600" b="1" smtClean="0">
                <a:solidFill>
                  <a:srgbClr val="150B03"/>
                </a:solidFill>
              </a:rPr>
              <a:t>4.</a:t>
            </a:r>
            <a:r>
              <a:rPr lang="zh-CN" altLang="en-US" sz="3600" b="1" smtClean="0">
                <a:solidFill>
                  <a:srgbClr val="150B03"/>
                </a:solidFill>
              </a:rPr>
              <a:t>增强民族自豪感、责任心，立志为中国的和平崛起做贡献。</a:t>
            </a:r>
          </a:p>
        </p:txBody>
      </p:sp>
    </p:spTree>
    <p:custDataLst>
      <p:tags r:id="rId1"/>
    </p:custDataLst>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5841" name="Picture 2" descr="C:\Users\Administrator\Desktop\图片\Img207471270.jpg"/>
          <p:cNvPicPr>
            <a:picLocks noChangeAspect="1"/>
          </p:cNvPicPr>
          <p:nvPr/>
        </p:nvPicPr>
        <p:blipFill>
          <a:blip r:embed="rId2"/>
          <a:stretch>
            <a:fillRect/>
          </a:stretch>
        </p:blipFill>
        <p:spPr>
          <a:xfrm>
            <a:off x="0" y="991236"/>
            <a:ext cx="4191000" cy="4722812"/>
          </a:xfrm>
          <a:prstGeom prst="rect">
            <a:avLst/>
          </a:prstGeom>
          <a:noFill/>
          <a:ln w="9525">
            <a:noFill/>
          </a:ln>
        </p:spPr>
      </p:pic>
      <p:pic>
        <p:nvPicPr>
          <p:cNvPr id="35842" name="Picture 3" descr="C:\Users\Administrator\Desktop\图片\NewsMedia_252792.jpg"/>
          <p:cNvPicPr>
            <a:picLocks noChangeAspect="1"/>
          </p:cNvPicPr>
          <p:nvPr/>
        </p:nvPicPr>
        <p:blipFill>
          <a:blip r:embed="rId3"/>
          <a:stretch>
            <a:fillRect/>
          </a:stretch>
        </p:blipFill>
        <p:spPr>
          <a:xfrm>
            <a:off x="4343400" y="997586"/>
            <a:ext cx="4648200" cy="4640262"/>
          </a:xfrm>
          <a:prstGeom prst="rect">
            <a:avLst/>
          </a:prstGeom>
          <a:noFill/>
          <a:ln w="9525">
            <a:noFill/>
          </a:ln>
        </p:spPr>
      </p:pic>
      <p:sp>
        <p:nvSpPr>
          <p:cNvPr id="5" name="云形标注 4"/>
          <p:cNvSpPr/>
          <p:nvPr/>
        </p:nvSpPr>
        <p:spPr>
          <a:xfrm>
            <a:off x="3733800" y="856298"/>
            <a:ext cx="3581400" cy="1066800"/>
          </a:xfrm>
          <a:prstGeom prst="cloudCallout">
            <a:avLst>
              <a:gd name="adj1" fmla="val -91141"/>
              <a:gd name="adj2" fmla="val 90155"/>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dirty="0">
                <a:ln>
                  <a:noFill/>
                </a:ln>
                <a:solidFill>
                  <a:schemeClr val="bg1"/>
                </a:solidFill>
                <a:effectLst/>
                <a:uLnTx/>
                <a:uFillTx/>
                <a:latin typeface="黑体" panose="02010609060101010101" pitchFamily="2" charset="-122"/>
                <a:ea typeface="+mn-ea"/>
                <a:cs typeface="+mn-cs"/>
              </a:rPr>
              <a:t>是谁在造孽？</a:t>
            </a:r>
          </a:p>
        </p:txBody>
      </p:sp>
    </p:spTree>
  </p:cSld>
  <p:clrMapOvr>
    <a:masterClrMapping/>
  </p:clrMapOvr>
  <p:transition>
    <p:pull dir="ld"/>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8"/>
          <p:cNvPicPr>
            <a:picLocks noChangeAspect="1"/>
          </p:cNvPicPr>
          <p:nvPr/>
        </p:nvPicPr>
        <p:blipFill>
          <a:blip r:embed="rId2"/>
          <a:stretch>
            <a:fillRect/>
          </a:stretch>
        </p:blipFill>
        <p:spPr>
          <a:xfrm>
            <a:off x="273685" y="856615"/>
            <a:ext cx="8651875" cy="4283075"/>
          </a:xfrm>
          <a:prstGeom prst="rect">
            <a:avLst/>
          </a:prstGeom>
          <a:noFill/>
          <a:ln w="9525">
            <a:noFill/>
          </a:ln>
        </p:spPr>
      </p:pic>
      <p:sp>
        <p:nvSpPr>
          <p:cNvPr id="4" name="矩形 3"/>
          <p:cNvSpPr/>
          <p:nvPr/>
        </p:nvSpPr>
        <p:spPr>
          <a:xfrm>
            <a:off x="0" y="5180648"/>
            <a:ext cx="9144000" cy="583565"/>
          </a:xfrm>
          <a:prstGeom prst="rect">
            <a:avLst/>
          </a:prstGeom>
          <a:solidFill>
            <a:srgbClr val="C00000"/>
          </a:solidFill>
          <a:ln w="9525">
            <a:noFill/>
          </a:ln>
        </p:spPr>
        <p:txBody>
          <a:bodyPr anchor="t">
            <a:spAutoFit/>
          </a:bodyPr>
          <a:lstStyle/>
          <a:p>
            <a:pPr>
              <a:spcBef>
                <a:spcPct val="50000"/>
              </a:spcBef>
            </a:pPr>
            <a:r>
              <a:rPr lang="zh-CN" altLang="en-US" sz="3200" b="1" dirty="0">
                <a:solidFill>
                  <a:schemeClr val="bg1"/>
                </a:solidFill>
                <a:latin typeface="黑体" panose="02010609060101010101" pitchFamily="2" charset="-122"/>
                <a:ea typeface="黑体" panose="02010609060101010101" pitchFamily="2" charset="-122"/>
              </a:rPr>
              <a:t>苦难的非洲，贫穷人民成了战乱的最大受害者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2263775"/>
            <a:ext cx="7886700" cy="3913505"/>
          </a:xfrm>
        </p:spPr>
        <p:txBody>
          <a:bodyPr/>
          <a:lstStyle/>
          <a:p>
            <a:r>
              <a:rPr lang="en-US" altLang="zh-CN"/>
              <a:t>      </a:t>
            </a:r>
            <a:r>
              <a:rPr lang="en-US" altLang="zh-CN" sz="3600"/>
              <a:t>12</a:t>
            </a:r>
            <a:r>
              <a:rPr lang="zh-CN" altLang="en-US" sz="3600"/>
              <a:t>年来，中国先后派出的</a:t>
            </a:r>
            <a:r>
              <a:rPr lang="en-US" altLang="zh-CN" sz="3600"/>
              <a:t>1616</a:t>
            </a:r>
            <a:r>
              <a:rPr lang="zh-CN" altLang="en-US" sz="3600"/>
              <a:t>批维和官兵，冒着极大危险，打通了黎巴嫩南部的</a:t>
            </a:r>
            <a:r>
              <a:rPr lang="en-US" altLang="zh-CN" sz="3600"/>
              <a:t>127</a:t>
            </a:r>
            <a:r>
              <a:rPr lang="zh-CN" altLang="en-US" sz="3600"/>
              <a:t>条雷场安全通道。为维护世界和平，中国为世界和平提供越来越多的公共产品。</a:t>
            </a:r>
          </a:p>
        </p:txBody>
      </p:sp>
      <p:sp>
        <p:nvSpPr>
          <p:cNvPr id="5" name="文本框 4"/>
          <p:cNvSpPr txBox="1"/>
          <p:nvPr/>
        </p:nvSpPr>
        <p:spPr>
          <a:xfrm>
            <a:off x="352425" y="264160"/>
            <a:ext cx="8439785" cy="1445260"/>
          </a:xfrm>
          <a:prstGeom prst="rect">
            <a:avLst/>
          </a:prstGeom>
          <a:noFill/>
          <a:ln w="9525">
            <a:noFill/>
          </a:ln>
        </p:spPr>
        <p:txBody>
          <a:bodyPr wrap="square">
            <a:spAutoFit/>
          </a:bodyPr>
          <a:lstStyle/>
          <a:p>
            <a:pPr marL="0" indent="0"/>
            <a:r>
              <a:rPr lang="en-US" altLang="zh-CN" sz="4400" b="0">
                <a:solidFill>
                  <a:schemeClr val="accent1"/>
                </a:solidFill>
                <a:latin typeface="+mj-lt"/>
                <a:ea typeface="+mj-ea"/>
                <a:cs typeface="+mj-cs"/>
              </a:rPr>
              <a:t>       </a:t>
            </a:r>
            <a:r>
              <a:rPr lang="zh-CN" altLang="en-US" sz="4400" b="0">
                <a:solidFill>
                  <a:schemeClr val="accent1"/>
                </a:solidFill>
                <a:latin typeface="+mj-lt"/>
                <a:ea typeface="+mj-ea"/>
                <a:cs typeface="+mj-cs"/>
              </a:rPr>
              <a:t>你知道中国在维护世界和平方面还作出了哪些贡献吗？</a:t>
            </a:r>
            <a:endParaRPr lang="zh-CN" altLang="en-US" sz="4400">
              <a:solidFill>
                <a:schemeClr val="accent1"/>
              </a:solidFill>
              <a:latin typeface="+mj-lt"/>
              <a:ea typeface="+mj-ea"/>
              <a:cs typeface="+mj-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259715"/>
            <a:ext cx="7886700" cy="1017588"/>
          </a:xfrm>
        </p:spPr>
        <p:txBody>
          <a:bodyPr/>
          <a:lstStyle/>
          <a:p>
            <a:r>
              <a:rPr spc="310" dirty="0">
                <a:solidFill>
                  <a:srgbClr val="FFFFFF"/>
                </a:solidFill>
                <a:latin typeface="宋体" panose="02010600030101010101" pitchFamily="2" charset="-122"/>
                <a:cs typeface="宋体" panose="02010600030101010101" pitchFamily="2" charset="-122"/>
                <a:sym typeface="+mn-ea"/>
              </a:rPr>
              <a:t>推	</a:t>
            </a:r>
            <a:r>
              <a:rPr lang="zh-CN" spc="310" dirty="0">
                <a:solidFill>
                  <a:schemeClr val="tx2">
                    <a:lumMod val="50000"/>
                  </a:schemeClr>
                </a:solidFill>
                <a:latin typeface="宋体" panose="02010600030101010101" pitchFamily="2" charset="-122"/>
                <a:cs typeface="宋体" panose="02010600030101010101" pitchFamily="2" charset="-122"/>
                <a:sym typeface="+mn-ea"/>
              </a:rPr>
              <a:t>推动世界经济和社会发展</a:t>
            </a:r>
            <a:endParaRPr lang="zh-CN" altLang="en-US"/>
          </a:p>
        </p:txBody>
      </p:sp>
      <p:sp>
        <p:nvSpPr>
          <p:cNvPr id="3" name="内容占位符 2"/>
          <p:cNvSpPr>
            <a:spLocks noGrp="1"/>
          </p:cNvSpPr>
          <p:nvPr>
            <p:ph idx="1"/>
          </p:nvPr>
        </p:nvSpPr>
        <p:spPr>
          <a:xfrm>
            <a:off x="628650" y="1605915"/>
            <a:ext cx="8296275" cy="4571365"/>
          </a:xfrm>
        </p:spPr>
        <p:txBody>
          <a:bodyPr/>
          <a:lstStyle/>
          <a:p>
            <a:r>
              <a:rPr lang="en-US" spc="15" dirty="0">
                <a:solidFill>
                  <a:srgbClr val="231F20"/>
                </a:solidFill>
                <a:latin typeface="宋体" panose="02010600030101010101" pitchFamily="2" charset="-122"/>
                <a:cs typeface="宋体" panose="02010600030101010101" pitchFamily="2" charset="-122"/>
                <a:sym typeface="+mn-ea"/>
              </a:rPr>
              <a:t>    </a:t>
            </a:r>
            <a:r>
              <a:rPr sz="3200" b="1" spc="15" dirty="0">
                <a:solidFill>
                  <a:schemeClr val="tx1">
                    <a:lumMod val="50000"/>
                  </a:schemeClr>
                </a:solidFill>
                <a:latin typeface="宋体" panose="02010600030101010101" pitchFamily="2" charset="-122"/>
                <a:cs typeface="宋体" panose="02010600030101010101" pitchFamily="2" charset="-122"/>
                <a:sym typeface="+mn-ea"/>
              </a:rPr>
              <a:t>发展是当今世界的又一主</a:t>
            </a:r>
            <a:r>
              <a:rPr sz="3200" b="1" dirty="0">
                <a:solidFill>
                  <a:schemeClr val="tx1">
                    <a:lumMod val="50000"/>
                  </a:schemeClr>
                </a:solidFill>
                <a:latin typeface="宋体" panose="02010600030101010101" pitchFamily="2" charset="-122"/>
                <a:cs typeface="宋体" panose="02010600030101010101" pitchFamily="2" charset="-122"/>
                <a:sym typeface="+mn-ea"/>
              </a:rPr>
              <a:t>题</a:t>
            </a:r>
            <a:r>
              <a:rPr sz="3200" b="1" spc="15" dirty="0">
                <a:solidFill>
                  <a:schemeClr val="tx1">
                    <a:lumMod val="50000"/>
                  </a:schemeClr>
                </a:solidFill>
                <a:latin typeface="宋体" panose="02010600030101010101" pitchFamily="2" charset="-122"/>
                <a:cs typeface="宋体" panose="02010600030101010101" pitchFamily="2" charset="-122"/>
                <a:sym typeface="+mn-ea"/>
              </a:rPr>
              <a:t>。谋求发展与繁荣是人类社会永恒 </a:t>
            </a:r>
            <a:r>
              <a:rPr sz="3200" b="1" spc="20" dirty="0">
                <a:solidFill>
                  <a:schemeClr val="tx1">
                    <a:lumMod val="50000"/>
                  </a:schemeClr>
                </a:solidFill>
                <a:latin typeface="宋体" panose="02010600030101010101" pitchFamily="2" charset="-122"/>
                <a:cs typeface="宋体" panose="02010600030101010101" pitchFamily="2" charset="-122"/>
                <a:sym typeface="+mn-ea"/>
              </a:rPr>
              <a:t>的课</a:t>
            </a:r>
            <a:r>
              <a:rPr sz="3200" b="1" dirty="0">
                <a:solidFill>
                  <a:schemeClr val="tx1">
                    <a:lumMod val="50000"/>
                  </a:schemeClr>
                </a:solidFill>
                <a:latin typeface="宋体" panose="02010600030101010101" pitchFamily="2" charset="-122"/>
                <a:cs typeface="宋体" panose="02010600030101010101" pitchFamily="2" charset="-122"/>
                <a:sym typeface="+mn-ea"/>
              </a:rPr>
              <a:t>题</a:t>
            </a:r>
            <a:r>
              <a:rPr sz="3200" b="1" spc="20" dirty="0">
                <a:solidFill>
                  <a:schemeClr val="tx1">
                    <a:lumMod val="50000"/>
                  </a:schemeClr>
                </a:solidFill>
                <a:latin typeface="宋体" panose="02010600030101010101" pitchFamily="2" charset="-122"/>
                <a:cs typeface="宋体" panose="02010600030101010101" pitchFamily="2" charset="-122"/>
                <a:sym typeface="+mn-ea"/>
              </a:rPr>
              <a:t>，更是当代世界的紧迫任</a:t>
            </a:r>
            <a:r>
              <a:rPr sz="3200" b="1" dirty="0">
                <a:solidFill>
                  <a:schemeClr val="tx1">
                    <a:lumMod val="50000"/>
                  </a:schemeClr>
                </a:solidFill>
                <a:latin typeface="宋体" panose="02010600030101010101" pitchFamily="2" charset="-122"/>
                <a:cs typeface="宋体" panose="02010600030101010101" pitchFamily="2" charset="-122"/>
                <a:sym typeface="+mn-ea"/>
              </a:rPr>
              <a:t>务</a:t>
            </a:r>
            <a:r>
              <a:rPr sz="3200" b="1" spc="20" dirty="0">
                <a:solidFill>
                  <a:schemeClr val="tx1">
                    <a:lumMod val="50000"/>
                  </a:schemeClr>
                </a:solidFill>
                <a:latin typeface="宋体" panose="02010600030101010101" pitchFamily="2" charset="-122"/>
                <a:cs typeface="宋体" panose="02010600030101010101" pitchFamily="2" charset="-122"/>
                <a:sym typeface="+mn-ea"/>
              </a:rPr>
              <a:t>。当今世界国与国之间存在的贫 富差</a:t>
            </a:r>
            <a:r>
              <a:rPr sz="3200" b="1" dirty="0">
                <a:solidFill>
                  <a:schemeClr val="tx1">
                    <a:lumMod val="50000"/>
                  </a:schemeClr>
                </a:solidFill>
                <a:latin typeface="宋体" panose="02010600030101010101" pitchFamily="2" charset="-122"/>
                <a:cs typeface="宋体" panose="02010600030101010101" pitchFamily="2" charset="-122"/>
                <a:sym typeface="+mn-ea"/>
              </a:rPr>
              <a:t>距</a:t>
            </a:r>
            <a:r>
              <a:rPr sz="3200" b="1" spc="20" dirty="0">
                <a:solidFill>
                  <a:schemeClr val="tx1">
                    <a:lumMod val="50000"/>
                  </a:schemeClr>
                </a:solidFill>
                <a:latin typeface="宋体" panose="02010600030101010101" pitchFamily="2" charset="-122"/>
                <a:cs typeface="宋体" panose="02010600030101010101" pitchFamily="2" charset="-122"/>
                <a:sym typeface="+mn-ea"/>
              </a:rPr>
              <a:t>，影响着世界的和平与稳</a:t>
            </a:r>
            <a:r>
              <a:rPr sz="3200" b="1" dirty="0">
                <a:solidFill>
                  <a:schemeClr val="tx1">
                    <a:lumMod val="50000"/>
                  </a:schemeClr>
                </a:solidFill>
                <a:latin typeface="宋体" panose="02010600030101010101" pitchFamily="2" charset="-122"/>
                <a:cs typeface="宋体" panose="02010600030101010101" pitchFamily="2" charset="-122"/>
                <a:sym typeface="+mn-ea"/>
              </a:rPr>
              <a:t>定</a:t>
            </a:r>
            <a:r>
              <a:rPr sz="3200" b="1" spc="20" dirty="0">
                <a:solidFill>
                  <a:schemeClr val="tx1">
                    <a:lumMod val="50000"/>
                  </a:schemeClr>
                </a:solidFill>
                <a:latin typeface="宋体" panose="02010600030101010101" pitchFamily="2" charset="-122"/>
                <a:cs typeface="宋体" panose="02010600030101010101" pitchFamily="2" charset="-122"/>
                <a:sym typeface="+mn-ea"/>
              </a:rPr>
              <a:t>。发展经济是维护世界和平的重 </a:t>
            </a:r>
            <a:r>
              <a:rPr sz="3200" b="1" spc="25" dirty="0">
                <a:solidFill>
                  <a:schemeClr val="tx1">
                    <a:lumMod val="50000"/>
                  </a:schemeClr>
                </a:solidFill>
                <a:latin typeface="宋体" panose="02010600030101010101" pitchFamily="2" charset="-122"/>
                <a:cs typeface="宋体" panose="02010600030101010101" pitchFamily="2" charset="-122"/>
                <a:sym typeface="+mn-ea"/>
              </a:rPr>
              <a:t>要基</a:t>
            </a:r>
            <a:r>
              <a:rPr sz="3200" b="1" dirty="0">
                <a:solidFill>
                  <a:schemeClr val="tx1">
                    <a:lumMod val="50000"/>
                  </a:schemeClr>
                </a:solidFill>
                <a:latin typeface="宋体" panose="02010600030101010101" pitchFamily="2" charset="-122"/>
                <a:cs typeface="宋体" panose="02010600030101010101" pitchFamily="2" charset="-122"/>
                <a:sym typeface="+mn-ea"/>
              </a:rPr>
              <a:t>础</a:t>
            </a:r>
            <a:r>
              <a:rPr sz="3200" b="1" spc="25" dirty="0">
                <a:solidFill>
                  <a:schemeClr val="tx1">
                    <a:lumMod val="50000"/>
                  </a:schemeClr>
                </a:solidFill>
                <a:latin typeface="宋体" panose="02010600030101010101" pitchFamily="2" charset="-122"/>
                <a:cs typeface="宋体" panose="02010600030101010101" pitchFamily="2" charset="-122"/>
                <a:sym typeface="+mn-ea"/>
              </a:rPr>
              <a:t>。中国作为最大的发展中国家和经济大</a:t>
            </a:r>
            <a:r>
              <a:rPr sz="3200" b="1" dirty="0">
                <a:solidFill>
                  <a:schemeClr val="tx1">
                    <a:lumMod val="50000"/>
                  </a:schemeClr>
                </a:solidFill>
                <a:latin typeface="宋体" panose="02010600030101010101" pitchFamily="2" charset="-122"/>
                <a:cs typeface="宋体" panose="02010600030101010101" pitchFamily="2" charset="-122"/>
                <a:sym typeface="+mn-ea"/>
              </a:rPr>
              <a:t>国</a:t>
            </a:r>
            <a:r>
              <a:rPr sz="3200" b="1" spc="25" dirty="0">
                <a:solidFill>
                  <a:schemeClr val="tx1">
                    <a:lumMod val="50000"/>
                  </a:schemeClr>
                </a:solidFill>
                <a:latin typeface="宋体" panose="02010600030101010101" pitchFamily="2" charset="-122"/>
                <a:cs typeface="宋体" panose="02010600030101010101" pitchFamily="2" charset="-122"/>
                <a:sym typeface="+mn-ea"/>
              </a:rPr>
              <a:t>、贸易大</a:t>
            </a:r>
            <a:r>
              <a:rPr sz="3200" b="1" dirty="0">
                <a:solidFill>
                  <a:schemeClr val="tx1">
                    <a:lumMod val="50000"/>
                  </a:schemeClr>
                </a:solidFill>
                <a:latin typeface="宋体" panose="02010600030101010101" pitchFamily="2" charset="-122"/>
                <a:cs typeface="宋体" panose="02010600030101010101" pitchFamily="2" charset="-122"/>
                <a:sym typeface="+mn-ea"/>
              </a:rPr>
              <a:t>国</a:t>
            </a:r>
            <a:r>
              <a:rPr sz="3200" b="1" spc="25" dirty="0">
                <a:solidFill>
                  <a:schemeClr val="tx1">
                    <a:lumMod val="50000"/>
                  </a:schemeClr>
                </a:solidFill>
                <a:latin typeface="宋体" panose="02010600030101010101" pitchFamily="2" charset="-122"/>
                <a:cs typeface="宋体" panose="02010600030101010101" pitchFamily="2" charset="-122"/>
                <a:sym typeface="+mn-ea"/>
              </a:rPr>
              <a:t>，坚持 </a:t>
            </a:r>
            <a:r>
              <a:rPr sz="3200" b="1" spc="20" dirty="0">
                <a:solidFill>
                  <a:schemeClr val="tx1">
                    <a:lumMod val="50000"/>
                  </a:schemeClr>
                </a:solidFill>
                <a:latin typeface="宋体" panose="02010600030101010101" pitchFamily="2" charset="-122"/>
                <a:cs typeface="宋体" panose="02010600030101010101" pitchFamily="2" charset="-122"/>
                <a:sym typeface="+mn-ea"/>
              </a:rPr>
              <a:t>对外开放的基本国</a:t>
            </a:r>
            <a:r>
              <a:rPr sz="3200" b="1" dirty="0">
                <a:solidFill>
                  <a:schemeClr val="tx1">
                    <a:lumMod val="50000"/>
                  </a:schemeClr>
                </a:solidFill>
                <a:latin typeface="宋体" panose="02010600030101010101" pitchFamily="2" charset="-122"/>
                <a:cs typeface="宋体" panose="02010600030101010101" pitchFamily="2" charset="-122"/>
                <a:sym typeface="+mn-ea"/>
              </a:rPr>
              <a:t>策</a:t>
            </a:r>
            <a:r>
              <a:rPr sz="3200" b="1" spc="20" dirty="0">
                <a:solidFill>
                  <a:schemeClr val="tx1">
                    <a:lumMod val="50000"/>
                  </a:schemeClr>
                </a:solidFill>
                <a:latin typeface="宋体" panose="02010600030101010101" pitchFamily="2" charset="-122"/>
                <a:cs typeface="宋体" panose="02010600030101010101" pitchFamily="2" charset="-122"/>
                <a:sym typeface="+mn-ea"/>
              </a:rPr>
              <a:t>，积极发展全球伙伴关</a:t>
            </a:r>
            <a:r>
              <a:rPr sz="3200" b="1" spc="-5" dirty="0">
                <a:solidFill>
                  <a:schemeClr val="tx1">
                    <a:lumMod val="50000"/>
                  </a:schemeClr>
                </a:solidFill>
                <a:latin typeface="宋体" panose="02010600030101010101" pitchFamily="2" charset="-122"/>
                <a:cs typeface="宋体" panose="02010600030101010101" pitchFamily="2" charset="-122"/>
                <a:sym typeface="+mn-ea"/>
              </a:rPr>
              <a:t>系</a:t>
            </a:r>
            <a:r>
              <a:rPr sz="3200" b="1" spc="20" dirty="0">
                <a:solidFill>
                  <a:schemeClr val="tx1">
                    <a:lumMod val="50000"/>
                  </a:schemeClr>
                </a:solidFill>
                <a:latin typeface="宋体" panose="02010600030101010101" pitchFamily="2" charset="-122"/>
                <a:cs typeface="宋体" panose="02010600030101010101" pitchFamily="2" charset="-122"/>
                <a:sym typeface="+mn-ea"/>
              </a:rPr>
              <a:t>，推动着世界经济和</a:t>
            </a:r>
            <a:r>
              <a:rPr sz="3200" b="1" dirty="0">
                <a:solidFill>
                  <a:schemeClr val="tx1">
                    <a:lumMod val="50000"/>
                  </a:schemeClr>
                </a:solidFill>
                <a:latin typeface="宋体" panose="02010600030101010101" pitchFamily="2" charset="-122"/>
                <a:cs typeface="宋体" panose="02010600030101010101" pitchFamily="2" charset="-122"/>
                <a:sym typeface="+mn-ea"/>
              </a:rPr>
              <a:t>社会的发展</a:t>
            </a:r>
            <a:r>
              <a:rPr lang="zh-CN" sz="3200" b="1" dirty="0">
                <a:solidFill>
                  <a:schemeClr val="tx1">
                    <a:lumMod val="50000"/>
                  </a:schemeClr>
                </a:solidFill>
                <a:latin typeface="宋体" panose="02010600030101010101" pitchFamily="2" charset="-122"/>
                <a:cs typeface="宋体" panose="02010600030101010101" pitchFamily="2" charset="-122"/>
                <a:sym typeface="+mn-ea"/>
              </a:rPr>
              <a:t>。</a:t>
            </a:r>
            <a:endParaRPr>
              <a:latin typeface="宋体" panose="02010600030101010101" pitchFamily="2" charset="-122"/>
              <a:cs typeface="宋体" panose="02010600030101010101" pitchFamily="2" charset="-122"/>
            </a:endParaRPr>
          </a:p>
          <a:p>
            <a:endParaRPr lang="zh-CN" altLang="en-US"/>
          </a:p>
        </p:txBody>
      </p:sp>
    </p:spTree>
  </p:cSld>
  <p:clrMapOvr>
    <a:masterClrMapping/>
  </p:clrMapOvr>
  <p:transition>
    <p:zoom/>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28650" y="18415"/>
            <a:ext cx="7886700" cy="1017588"/>
          </a:xfrm>
        </p:spPr>
        <p:txBody>
          <a:bodyPr/>
          <a:lstStyle/>
          <a:p>
            <a:r>
              <a:rPr lang="zh-CN" altLang="en-US"/>
              <a:t>相关链接</a:t>
            </a:r>
          </a:p>
        </p:txBody>
      </p:sp>
      <p:sp>
        <p:nvSpPr>
          <p:cNvPr id="23" name="object 23"/>
          <p:cNvSpPr txBox="1"/>
          <p:nvPr/>
        </p:nvSpPr>
        <p:spPr>
          <a:xfrm>
            <a:off x="185420" y="1036320"/>
            <a:ext cx="8773160" cy="5393055"/>
          </a:xfrm>
          <a:prstGeom prst="rect">
            <a:avLst/>
          </a:prstGeom>
        </p:spPr>
        <p:txBody>
          <a:bodyPr vert="horz" wrap="square" lIns="0" tIns="6985" rIns="0" bIns="0" rtlCol="0">
            <a:spAutoFit/>
          </a:bodyPr>
          <a:lstStyle/>
          <a:p>
            <a:pPr marL="12700" marR="5080" indent="320040">
              <a:lnSpc>
                <a:spcPct val="125000"/>
              </a:lnSpc>
              <a:spcBef>
                <a:spcPts val="55"/>
              </a:spcBef>
              <a:tabLst>
                <a:tab pos="2840355" algn="l"/>
              </a:tabLst>
            </a:pPr>
            <a:r>
              <a:rPr lang="en-US" sz="2800" b="1" spc="35" dirty="0">
                <a:solidFill>
                  <a:srgbClr val="231F20"/>
                </a:solidFill>
                <a:latin typeface="宋体" panose="02010600030101010101" pitchFamily="2" charset="-122"/>
                <a:cs typeface="宋体" panose="02010600030101010101" pitchFamily="2" charset="-122"/>
              </a:rPr>
              <a:t>  </a:t>
            </a:r>
            <a:r>
              <a:rPr sz="2800" b="1" spc="35" dirty="0">
                <a:solidFill>
                  <a:srgbClr val="FF0000"/>
                </a:solidFill>
                <a:latin typeface="宋体" panose="02010600030101010101" pitchFamily="2" charset="-122"/>
                <a:cs typeface="宋体" panose="02010600030101010101" pitchFamily="2" charset="-122"/>
              </a:rPr>
              <a:t>中国是世界经济增长的重要贡献</a:t>
            </a:r>
            <a:r>
              <a:rPr sz="2800" b="1" dirty="0">
                <a:solidFill>
                  <a:srgbClr val="FF0000"/>
                </a:solidFill>
                <a:latin typeface="宋体" panose="02010600030101010101" pitchFamily="2" charset="-122"/>
                <a:cs typeface="宋体" panose="02010600030101010101" pitchFamily="2" charset="-122"/>
              </a:rPr>
              <a:t>者</a:t>
            </a:r>
            <a:r>
              <a:rPr lang="zh-CN" sz="2800" b="1" dirty="0">
                <a:solidFill>
                  <a:srgbClr val="231F20"/>
                </a:solidFill>
                <a:latin typeface="宋体" panose="02010600030101010101" pitchFamily="2" charset="-122"/>
                <a:cs typeface="宋体" panose="02010600030101010101" pitchFamily="2" charset="-122"/>
              </a:rPr>
              <a:t>，中国虽然是一个发展中国家，</a:t>
            </a:r>
            <a:r>
              <a:rPr sz="2800" b="1" spc="40" dirty="0">
                <a:solidFill>
                  <a:srgbClr val="231F20"/>
                </a:solidFill>
                <a:latin typeface="PMingLiU" panose="02020500000000000000" charset="-120"/>
                <a:cs typeface="PMingLiU" panose="02020500000000000000" charset="-120"/>
              </a:rPr>
              <a:t>但作为世界第二大经济</a:t>
            </a:r>
            <a:r>
              <a:rPr sz="2800" b="1" dirty="0">
                <a:solidFill>
                  <a:srgbClr val="231F20"/>
                </a:solidFill>
                <a:latin typeface="PMingLiU" panose="02020500000000000000" charset="-120"/>
                <a:cs typeface="PMingLiU" panose="02020500000000000000" charset="-120"/>
              </a:rPr>
              <a:t>体</a:t>
            </a:r>
            <a:r>
              <a:rPr sz="2800" b="1" spc="40" dirty="0">
                <a:solidFill>
                  <a:srgbClr val="231F20"/>
                </a:solidFill>
                <a:latin typeface="PMingLiU" panose="02020500000000000000" charset="-120"/>
                <a:cs typeface="PMingLiU" panose="02020500000000000000" charset="-120"/>
              </a:rPr>
              <a:t>，对世界经济增长的贡献率已经超</a:t>
            </a:r>
            <a:r>
              <a:rPr sz="2800" b="1" dirty="0">
                <a:solidFill>
                  <a:srgbClr val="231F20"/>
                </a:solidFill>
                <a:latin typeface="PMingLiU" panose="02020500000000000000" charset="-120"/>
                <a:cs typeface="PMingLiU" panose="02020500000000000000" charset="-120"/>
              </a:rPr>
              <a:t>过</a:t>
            </a:r>
            <a:r>
              <a:rPr sz="2800" b="1" spc="-80" dirty="0">
                <a:solidFill>
                  <a:srgbClr val="231F20"/>
                </a:solidFill>
                <a:latin typeface="PMingLiU" panose="02020500000000000000" charset="-120"/>
                <a:cs typeface="PMingLiU" panose="02020500000000000000" charset="-120"/>
              </a:rPr>
              <a:t> </a:t>
            </a:r>
            <a:r>
              <a:rPr sz="2800" b="1" spc="10" dirty="0">
                <a:solidFill>
                  <a:srgbClr val="231F20"/>
                </a:solidFill>
                <a:latin typeface="PMingLiU" panose="02020500000000000000" charset="-120"/>
                <a:cs typeface="PMingLiU" panose="02020500000000000000" charset="-120"/>
              </a:rPr>
              <a:t>30%，</a:t>
            </a:r>
            <a:r>
              <a:rPr sz="2800" b="1" spc="40" dirty="0">
                <a:solidFill>
                  <a:srgbClr val="231F20"/>
                </a:solidFill>
                <a:latin typeface="PMingLiU" panose="02020500000000000000" charset="-120"/>
                <a:cs typeface="PMingLiU" panose="02020500000000000000" charset="-120"/>
              </a:rPr>
              <a:t>成 </a:t>
            </a:r>
            <a:r>
              <a:rPr sz="2800" b="1" dirty="0">
                <a:solidFill>
                  <a:srgbClr val="231F20"/>
                </a:solidFill>
                <a:latin typeface="PMingLiU" panose="02020500000000000000" charset="-120"/>
                <a:cs typeface="PMingLiU" panose="02020500000000000000" charset="-120"/>
              </a:rPr>
              <a:t>为世界经济增长的第一引擎</a:t>
            </a:r>
            <a:r>
              <a:rPr sz="2800" b="1" spc="-445" dirty="0">
                <a:solidFill>
                  <a:srgbClr val="231F20"/>
                </a:solidFill>
                <a:latin typeface="PMingLiU" panose="02020500000000000000" charset="-120"/>
                <a:cs typeface="PMingLiU" panose="02020500000000000000" charset="-120"/>
              </a:rPr>
              <a:t>。</a:t>
            </a:r>
            <a:r>
              <a:rPr sz="2800" b="1" dirty="0">
                <a:solidFill>
                  <a:srgbClr val="231F20"/>
                </a:solidFill>
                <a:latin typeface="PMingLiU" panose="02020500000000000000" charset="-120"/>
                <a:cs typeface="PMingLiU" panose="02020500000000000000" charset="-120"/>
              </a:rPr>
              <a:t>中国对世界经济的贡献突出表现</a:t>
            </a:r>
            <a:r>
              <a:rPr sz="2800" b="1" spc="-225" dirty="0">
                <a:solidFill>
                  <a:srgbClr val="231F20"/>
                </a:solidFill>
                <a:latin typeface="PMingLiU" panose="02020500000000000000" charset="-120"/>
                <a:cs typeface="PMingLiU" panose="02020500000000000000" charset="-120"/>
              </a:rPr>
              <a:t>在：</a:t>
            </a:r>
            <a:r>
              <a:rPr sz="2800" b="1" dirty="0">
                <a:solidFill>
                  <a:srgbClr val="FF0000"/>
                </a:solidFill>
                <a:latin typeface="PMingLiU" panose="02020500000000000000" charset="-120"/>
                <a:cs typeface="PMingLiU" panose="02020500000000000000" charset="-120"/>
              </a:rPr>
              <a:t>一</a:t>
            </a:r>
            <a:r>
              <a:rPr sz="2800" b="1" spc="-445" dirty="0">
                <a:solidFill>
                  <a:srgbClr val="FF0000"/>
                </a:solidFill>
                <a:latin typeface="PMingLiU" panose="02020500000000000000" charset="-120"/>
                <a:cs typeface="PMingLiU" panose="02020500000000000000" charset="-120"/>
              </a:rPr>
              <a:t>是</a:t>
            </a:r>
            <a:r>
              <a:rPr sz="2800" b="1" dirty="0">
                <a:solidFill>
                  <a:srgbClr val="231F20"/>
                </a:solidFill>
                <a:latin typeface="PMingLiU" panose="02020500000000000000" charset="-120"/>
                <a:cs typeface="PMingLiU" panose="02020500000000000000" charset="-120"/>
              </a:rPr>
              <a:t>“中 </a:t>
            </a:r>
            <a:r>
              <a:rPr sz="2800" b="1" spc="35" dirty="0">
                <a:solidFill>
                  <a:srgbClr val="231F20"/>
                </a:solidFill>
                <a:latin typeface="PMingLiU" panose="02020500000000000000" charset="-120"/>
                <a:cs typeface="PMingLiU" panose="02020500000000000000" charset="-120"/>
              </a:rPr>
              <a:t>国制</a:t>
            </a:r>
            <a:r>
              <a:rPr sz="2800" b="1" spc="15" dirty="0">
                <a:solidFill>
                  <a:srgbClr val="231F20"/>
                </a:solidFill>
                <a:latin typeface="PMingLiU" panose="02020500000000000000" charset="-120"/>
                <a:cs typeface="PMingLiU" panose="02020500000000000000" charset="-120"/>
              </a:rPr>
              <a:t>造</a:t>
            </a:r>
            <a:r>
              <a:rPr sz="2800" b="1" spc="35" dirty="0">
                <a:solidFill>
                  <a:srgbClr val="231F20"/>
                </a:solidFill>
                <a:latin typeface="PMingLiU" panose="02020500000000000000" charset="-120"/>
                <a:cs typeface="PMingLiU" panose="02020500000000000000" charset="-120"/>
              </a:rPr>
              <a:t>”为全世界提供了大量商</a:t>
            </a:r>
            <a:r>
              <a:rPr sz="2800" b="1" dirty="0">
                <a:solidFill>
                  <a:srgbClr val="231F20"/>
                </a:solidFill>
                <a:latin typeface="PMingLiU" panose="02020500000000000000" charset="-120"/>
                <a:cs typeface="PMingLiU" panose="02020500000000000000" charset="-120"/>
              </a:rPr>
              <a:t>品</a:t>
            </a:r>
            <a:r>
              <a:rPr sz="2800" b="1" spc="35" dirty="0">
                <a:solidFill>
                  <a:srgbClr val="231F20"/>
                </a:solidFill>
                <a:latin typeface="PMingLiU" panose="02020500000000000000" charset="-120"/>
                <a:cs typeface="PMingLiU" panose="02020500000000000000" charset="-120"/>
              </a:rPr>
              <a:t>，同时有效地抑制了美国等进口国国 </a:t>
            </a:r>
            <a:r>
              <a:rPr sz="2800" b="1" spc="15" dirty="0">
                <a:solidFill>
                  <a:srgbClr val="231F20"/>
                </a:solidFill>
                <a:latin typeface="PMingLiU" panose="02020500000000000000" charset="-120"/>
                <a:cs typeface="PMingLiU" panose="02020500000000000000" charset="-120"/>
              </a:rPr>
              <a:t>内的通胀压</a:t>
            </a:r>
            <a:r>
              <a:rPr sz="2800" b="1" dirty="0">
                <a:solidFill>
                  <a:srgbClr val="231F20"/>
                </a:solidFill>
                <a:latin typeface="PMingLiU" panose="02020500000000000000" charset="-120"/>
                <a:cs typeface="PMingLiU" panose="02020500000000000000" charset="-120"/>
              </a:rPr>
              <a:t>力</a:t>
            </a:r>
            <a:r>
              <a:rPr sz="2800" b="1" spc="15" dirty="0">
                <a:solidFill>
                  <a:srgbClr val="231F20"/>
                </a:solidFill>
                <a:latin typeface="PMingLiU" panose="02020500000000000000" charset="-120"/>
                <a:cs typeface="PMingLiU" panose="02020500000000000000" charset="-120"/>
              </a:rPr>
              <a:t>。</a:t>
            </a:r>
            <a:r>
              <a:rPr sz="2800" b="1" spc="15" dirty="0">
                <a:solidFill>
                  <a:srgbClr val="FF0000"/>
                </a:solidFill>
                <a:latin typeface="PMingLiU" panose="02020500000000000000" charset="-120"/>
                <a:cs typeface="PMingLiU" panose="02020500000000000000" charset="-120"/>
              </a:rPr>
              <a:t>二是</a:t>
            </a:r>
            <a:r>
              <a:rPr sz="2800" b="1" spc="15" dirty="0">
                <a:solidFill>
                  <a:srgbClr val="231F20"/>
                </a:solidFill>
                <a:latin typeface="PMingLiU" panose="02020500000000000000" charset="-120"/>
                <a:cs typeface="PMingLiU" panose="02020500000000000000" charset="-120"/>
              </a:rPr>
              <a:t>提供了全球第二大且连</a:t>
            </a:r>
            <a:r>
              <a:rPr sz="2800" b="1" dirty="0">
                <a:solidFill>
                  <a:srgbClr val="231F20"/>
                </a:solidFill>
                <a:latin typeface="PMingLiU" panose="02020500000000000000" charset="-120"/>
                <a:cs typeface="PMingLiU" panose="02020500000000000000" charset="-120"/>
              </a:rPr>
              <a:t>续</a:t>
            </a:r>
            <a:r>
              <a:rPr sz="2800" b="1" spc="-55" dirty="0">
                <a:solidFill>
                  <a:srgbClr val="231F20"/>
                </a:solidFill>
                <a:latin typeface="PMingLiU" panose="02020500000000000000" charset="-120"/>
                <a:cs typeface="PMingLiU" panose="02020500000000000000" charset="-120"/>
              </a:rPr>
              <a:t> </a:t>
            </a:r>
            <a:r>
              <a:rPr sz="2800" b="1" spc="35" dirty="0">
                <a:solidFill>
                  <a:srgbClr val="231F20"/>
                </a:solidFill>
                <a:latin typeface="PMingLiU" panose="02020500000000000000" charset="-120"/>
                <a:cs typeface="PMingLiU" panose="02020500000000000000" charset="-120"/>
              </a:rPr>
              <a:t>10</a:t>
            </a:r>
            <a:r>
              <a:rPr sz="2800" b="1" spc="-55" dirty="0">
                <a:solidFill>
                  <a:srgbClr val="231F20"/>
                </a:solidFill>
                <a:latin typeface="PMingLiU" panose="02020500000000000000" charset="-120"/>
                <a:cs typeface="PMingLiU" panose="02020500000000000000" charset="-120"/>
              </a:rPr>
              <a:t> </a:t>
            </a:r>
            <a:r>
              <a:rPr sz="2800" b="1" spc="15" dirty="0">
                <a:solidFill>
                  <a:srgbClr val="231F20"/>
                </a:solidFill>
                <a:latin typeface="PMingLiU" panose="02020500000000000000" charset="-120"/>
                <a:cs typeface="PMingLiU" panose="02020500000000000000" charset="-120"/>
              </a:rPr>
              <a:t>年以上增长最快的进口 </a:t>
            </a:r>
            <a:r>
              <a:rPr sz="2800" b="1" dirty="0">
                <a:solidFill>
                  <a:srgbClr val="231F20"/>
                </a:solidFill>
                <a:latin typeface="PMingLiU" panose="02020500000000000000" charset="-120"/>
                <a:cs typeface="PMingLiU" panose="02020500000000000000" charset="-120"/>
              </a:rPr>
              <a:t>市场</a:t>
            </a:r>
            <a:r>
              <a:rPr sz="2800" b="1" spc="-70" dirty="0">
                <a:solidFill>
                  <a:srgbClr val="231F20"/>
                </a:solidFill>
                <a:latin typeface="PMingLiU" panose="02020500000000000000" charset="-120"/>
                <a:cs typeface="PMingLiU" panose="02020500000000000000" charset="-120"/>
              </a:rPr>
              <a:t>，</a:t>
            </a:r>
            <a:r>
              <a:rPr sz="2800" b="1" dirty="0">
                <a:solidFill>
                  <a:srgbClr val="231F20"/>
                </a:solidFill>
                <a:latin typeface="PMingLiU" panose="02020500000000000000" charset="-120"/>
                <a:cs typeface="PMingLiU" panose="02020500000000000000" charset="-120"/>
              </a:rPr>
              <a:t>为其他众多贸易伙伴提供了对华出口</a:t>
            </a:r>
            <a:r>
              <a:rPr sz="2800" b="1" spc="-70" dirty="0">
                <a:solidFill>
                  <a:srgbClr val="231F20"/>
                </a:solidFill>
                <a:latin typeface="PMingLiU" panose="02020500000000000000" charset="-120"/>
                <a:cs typeface="PMingLiU" panose="02020500000000000000" charset="-120"/>
              </a:rPr>
              <a:t>、</a:t>
            </a:r>
            <a:r>
              <a:rPr sz="2800" b="1" dirty="0">
                <a:solidFill>
                  <a:srgbClr val="231F20"/>
                </a:solidFill>
                <a:latin typeface="PMingLiU" panose="02020500000000000000" charset="-120"/>
                <a:cs typeface="PMingLiU" panose="02020500000000000000" charset="-120"/>
              </a:rPr>
              <a:t>搭乘中国经济快车的机会 </a:t>
            </a:r>
            <a:r>
              <a:rPr lang="zh-CN" sz="2800" b="1" dirty="0">
                <a:solidFill>
                  <a:srgbClr val="231F20"/>
                </a:solidFill>
                <a:latin typeface="PMingLiU" panose="02020500000000000000" charset="-120"/>
                <a:cs typeface="PMingLiU" panose="02020500000000000000" charset="-120"/>
              </a:rPr>
              <a:t>。</a:t>
            </a:r>
            <a:r>
              <a:rPr sz="2800" b="1" dirty="0">
                <a:solidFill>
                  <a:srgbClr val="FF0000"/>
                </a:solidFill>
                <a:latin typeface="PMingLiU" panose="02020500000000000000" charset="-120"/>
                <a:cs typeface="PMingLiU" panose="02020500000000000000" charset="-120"/>
              </a:rPr>
              <a:t>三是</a:t>
            </a:r>
            <a:r>
              <a:rPr sz="2800" b="1" dirty="0">
                <a:solidFill>
                  <a:srgbClr val="231F20"/>
                </a:solidFill>
                <a:latin typeface="PMingLiU" panose="02020500000000000000" charset="-120"/>
                <a:cs typeface="PMingLiU" panose="02020500000000000000" charset="-120"/>
              </a:rPr>
              <a:t>中国日益扩大的海外投资为越来越多的国家弥补了资本缺口</a:t>
            </a:r>
            <a:r>
              <a:rPr sz="2800" b="1" spc="-135" dirty="0">
                <a:solidFill>
                  <a:srgbClr val="231F20"/>
                </a:solidFill>
                <a:latin typeface="PMingLiU" panose="02020500000000000000" charset="-120"/>
                <a:cs typeface="PMingLiU" panose="02020500000000000000" charset="-120"/>
              </a:rPr>
              <a:t>。</a:t>
            </a:r>
            <a:r>
              <a:rPr sz="2800" b="1" dirty="0">
                <a:solidFill>
                  <a:srgbClr val="231F20"/>
                </a:solidFill>
                <a:latin typeface="PMingLiU" panose="02020500000000000000" charset="-120"/>
                <a:cs typeface="PMingLiU" panose="02020500000000000000" charset="-120"/>
              </a:rPr>
              <a:t>此外中国还是全世界最大的海外工程承包国</a:t>
            </a:r>
            <a:r>
              <a:rPr lang="zh-CN" sz="2800" b="1" dirty="0">
                <a:solidFill>
                  <a:srgbClr val="231F20"/>
                </a:solidFill>
                <a:latin typeface="PMingLiU" panose="02020500000000000000" charset="-120"/>
                <a:cs typeface="PMingLiU" panose="02020500000000000000" charset="-120"/>
              </a:rPr>
              <a:t>。</a:t>
            </a:r>
          </a:p>
        </p:txBody>
      </p:sp>
    </p:spTree>
  </p:cSld>
  <p:clrMapOvr>
    <a:masterClrMapping/>
  </p:clrMapOvr>
  <p:transition>
    <p:zoom/>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object 19"/>
          <p:cNvSpPr txBox="1"/>
          <p:nvPr/>
        </p:nvSpPr>
        <p:spPr>
          <a:xfrm>
            <a:off x="4032885" y="615315"/>
            <a:ext cx="5133340" cy="5930900"/>
          </a:xfrm>
          <a:prstGeom prst="rect">
            <a:avLst/>
          </a:prstGeom>
        </p:spPr>
        <p:txBody>
          <a:bodyPr vert="horz" wrap="square" lIns="0" tIns="6350" rIns="0" bIns="0" rtlCol="0">
            <a:spAutoFit/>
          </a:bodyPr>
          <a:lstStyle/>
          <a:p>
            <a:pPr marL="12700" marR="5080" indent="320040">
              <a:lnSpc>
                <a:spcPct val="125000"/>
              </a:lnSpc>
              <a:spcBef>
                <a:spcPts val="50"/>
              </a:spcBef>
              <a:tabLst>
                <a:tab pos="2010410" algn="l"/>
              </a:tabLst>
            </a:pPr>
            <a:r>
              <a:rPr lang="en-US" sz="2800" b="1" spc="130" dirty="0">
                <a:solidFill>
                  <a:srgbClr val="231F20"/>
                </a:solidFill>
                <a:latin typeface="宋体" panose="02010600030101010101" pitchFamily="2" charset="-122"/>
                <a:cs typeface="宋体" panose="02010600030101010101" pitchFamily="2" charset="-122"/>
              </a:rPr>
              <a:t>  </a:t>
            </a:r>
            <a:r>
              <a:rPr sz="2800" b="1" spc="130" dirty="0">
                <a:solidFill>
                  <a:srgbClr val="FF0000"/>
                </a:solidFill>
                <a:latin typeface="宋体" panose="02010600030101010101" pitchFamily="2" charset="-122"/>
                <a:cs typeface="宋体" panose="02010600030101010101" pitchFamily="2" charset="-122"/>
              </a:rPr>
              <a:t>推动世界经济全球</a:t>
            </a:r>
            <a:r>
              <a:rPr sz="2800" b="1" dirty="0">
                <a:solidFill>
                  <a:srgbClr val="FF0000"/>
                </a:solidFill>
                <a:latin typeface="宋体" panose="02010600030101010101" pitchFamily="2" charset="-122"/>
                <a:cs typeface="宋体" panose="02010600030101010101" pitchFamily="2" charset="-122"/>
              </a:rPr>
              <a:t>化</a:t>
            </a:r>
            <a:r>
              <a:rPr lang="zh-CN" sz="2800" b="1" dirty="0">
                <a:solidFill>
                  <a:srgbClr val="231F20"/>
                </a:solidFill>
                <a:latin typeface="宋体" panose="02010600030101010101" pitchFamily="2" charset="-122"/>
                <a:cs typeface="宋体" panose="02010600030101010101" pitchFamily="2" charset="-122"/>
              </a:rPr>
              <a:t>，近年</a:t>
            </a:r>
            <a:r>
              <a:rPr sz="2800" b="1" dirty="0">
                <a:solidFill>
                  <a:srgbClr val="231F20"/>
                </a:solidFill>
                <a:latin typeface="PMingLiU" panose="02020500000000000000" charset="-120"/>
                <a:cs typeface="PMingLiU" panose="02020500000000000000" charset="-120"/>
              </a:rPr>
              <a:t>来</a:t>
            </a:r>
            <a:r>
              <a:rPr sz="2800" b="1" spc="20" dirty="0">
                <a:solidFill>
                  <a:srgbClr val="231F20"/>
                </a:solidFill>
                <a:latin typeface="PMingLiU" panose="02020500000000000000" charset="-120"/>
                <a:cs typeface="PMingLiU" panose="02020500000000000000" charset="-120"/>
              </a:rPr>
              <a:t>，中国政府在世贸组</a:t>
            </a:r>
            <a:r>
              <a:rPr sz="2800" b="1" dirty="0">
                <a:solidFill>
                  <a:srgbClr val="231F20"/>
                </a:solidFill>
                <a:latin typeface="PMingLiU" panose="02020500000000000000" charset="-120"/>
                <a:cs typeface="PMingLiU" panose="02020500000000000000" charset="-120"/>
              </a:rPr>
              <a:t>织</a:t>
            </a:r>
            <a:r>
              <a:rPr sz="2800" b="1" spc="20" dirty="0">
                <a:solidFill>
                  <a:srgbClr val="231F20"/>
                </a:solidFill>
                <a:latin typeface="PMingLiU" panose="02020500000000000000" charset="-120"/>
                <a:cs typeface="PMingLiU" panose="02020500000000000000" charset="-120"/>
              </a:rPr>
              <a:t>、亚太经 </a:t>
            </a:r>
            <a:r>
              <a:rPr sz="2800" b="1" dirty="0">
                <a:solidFill>
                  <a:srgbClr val="231F20"/>
                </a:solidFill>
                <a:latin typeface="PMingLiU" panose="02020500000000000000" charset="-120"/>
                <a:cs typeface="PMingLiU" panose="02020500000000000000" charset="-120"/>
              </a:rPr>
              <a:t>合组织</a:t>
            </a:r>
            <a:r>
              <a:rPr sz="2800" b="1" spc="-285" dirty="0">
                <a:solidFill>
                  <a:srgbClr val="231F20"/>
                </a:solidFill>
                <a:latin typeface="PMingLiU" panose="02020500000000000000" charset="-120"/>
                <a:cs typeface="PMingLiU" panose="02020500000000000000" charset="-120"/>
              </a:rPr>
              <a:t>、</a:t>
            </a:r>
            <a:r>
              <a:rPr sz="2800" b="1" dirty="0">
                <a:solidFill>
                  <a:srgbClr val="231F20"/>
                </a:solidFill>
                <a:latin typeface="PMingLiU" panose="02020500000000000000" charset="-120"/>
                <a:cs typeface="PMingLiU" panose="02020500000000000000" charset="-120"/>
              </a:rPr>
              <a:t>上海合作组织</a:t>
            </a:r>
            <a:r>
              <a:rPr sz="2800" b="1" spc="-285" dirty="0">
                <a:solidFill>
                  <a:srgbClr val="231F20"/>
                </a:solidFill>
                <a:latin typeface="PMingLiU" panose="02020500000000000000" charset="-120"/>
                <a:cs typeface="PMingLiU" panose="02020500000000000000" charset="-120"/>
              </a:rPr>
              <a:t>、</a:t>
            </a:r>
            <a:r>
              <a:rPr sz="2800" b="1" spc="35" dirty="0">
                <a:solidFill>
                  <a:srgbClr val="231F20"/>
                </a:solidFill>
                <a:latin typeface="PMingLiU" panose="02020500000000000000" charset="-120"/>
                <a:cs typeface="PMingLiU" panose="02020500000000000000" charset="-120"/>
              </a:rPr>
              <a:t>20</a:t>
            </a:r>
            <a:r>
              <a:rPr sz="2800" b="1" spc="-110" dirty="0">
                <a:solidFill>
                  <a:srgbClr val="231F20"/>
                </a:solidFill>
                <a:latin typeface="PMingLiU" panose="02020500000000000000" charset="-120"/>
                <a:cs typeface="PMingLiU" panose="02020500000000000000" charset="-120"/>
              </a:rPr>
              <a:t> </a:t>
            </a:r>
            <a:r>
              <a:rPr sz="2800" b="1" dirty="0">
                <a:solidFill>
                  <a:srgbClr val="231F20"/>
                </a:solidFill>
                <a:latin typeface="PMingLiU" panose="02020500000000000000" charset="-120"/>
                <a:cs typeface="PMingLiU" panose="02020500000000000000" charset="-120"/>
              </a:rPr>
              <a:t>国集团 </a:t>
            </a:r>
            <a:r>
              <a:rPr sz="2800" b="1" spc="-20" dirty="0">
                <a:solidFill>
                  <a:srgbClr val="231F20"/>
                </a:solidFill>
                <a:latin typeface="PMingLiU" panose="02020500000000000000" charset="-120"/>
                <a:cs typeface="PMingLiU" panose="02020500000000000000" charset="-120"/>
              </a:rPr>
              <a:t>东盟与中国之间</a:t>
            </a:r>
            <a:r>
              <a:rPr sz="2800" b="1" spc="130" dirty="0">
                <a:solidFill>
                  <a:srgbClr val="231F20"/>
                </a:solidFill>
                <a:latin typeface="PMingLiU" panose="02020500000000000000" charset="-120"/>
                <a:cs typeface="PMingLiU" panose="02020500000000000000" charset="-120"/>
              </a:rPr>
              <a:t>的</a:t>
            </a:r>
            <a:r>
              <a:rPr sz="2800" b="1" spc="60" dirty="0">
                <a:solidFill>
                  <a:srgbClr val="231F20"/>
                </a:solidFill>
                <a:latin typeface="PMingLiU" panose="02020500000000000000" charset="-120"/>
                <a:cs typeface="PMingLiU" panose="02020500000000000000" charset="-120"/>
              </a:rPr>
              <a:t>10+1</a:t>
            </a:r>
            <a:r>
              <a:rPr sz="2800" b="1" spc="-190" dirty="0">
                <a:solidFill>
                  <a:srgbClr val="231F20"/>
                </a:solidFill>
                <a:latin typeface="PMingLiU" panose="02020500000000000000" charset="-120"/>
                <a:cs typeface="PMingLiU" panose="02020500000000000000" charset="-120"/>
              </a:rPr>
              <a:t> </a:t>
            </a:r>
            <a:r>
              <a:rPr sz="2800" b="1" spc="-20" dirty="0">
                <a:solidFill>
                  <a:srgbClr val="231F20"/>
                </a:solidFill>
                <a:latin typeface="PMingLiU" panose="02020500000000000000" charset="-120"/>
                <a:cs typeface="PMingLiU" panose="02020500000000000000" charset="-120"/>
              </a:rPr>
              <a:t>对话机制 </a:t>
            </a:r>
            <a:r>
              <a:rPr sz="2800" b="1" spc="55" dirty="0">
                <a:solidFill>
                  <a:srgbClr val="231F20"/>
                </a:solidFill>
                <a:latin typeface="PMingLiU" panose="02020500000000000000" charset="-120"/>
                <a:cs typeface="PMingLiU" panose="02020500000000000000" charset="-120"/>
              </a:rPr>
              <a:t>东盟与中日韩三国之间</a:t>
            </a:r>
            <a:r>
              <a:rPr sz="2800" b="1" dirty="0">
                <a:solidFill>
                  <a:srgbClr val="231F20"/>
                </a:solidFill>
                <a:latin typeface="PMingLiU" panose="02020500000000000000" charset="-120"/>
                <a:cs typeface="PMingLiU" panose="02020500000000000000" charset="-120"/>
              </a:rPr>
              <a:t>的</a:t>
            </a:r>
            <a:r>
              <a:rPr sz="2800" b="1" spc="-35" dirty="0">
                <a:solidFill>
                  <a:srgbClr val="231F20"/>
                </a:solidFill>
                <a:latin typeface="PMingLiU" panose="02020500000000000000" charset="-120"/>
                <a:cs typeface="PMingLiU" panose="02020500000000000000" charset="-120"/>
              </a:rPr>
              <a:t> </a:t>
            </a:r>
            <a:r>
              <a:rPr sz="2800" b="1" spc="75" dirty="0">
                <a:solidFill>
                  <a:srgbClr val="231F20"/>
                </a:solidFill>
                <a:latin typeface="PMingLiU" panose="02020500000000000000" charset="-120"/>
                <a:cs typeface="PMingLiU" panose="02020500000000000000" charset="-120"/>
              </a:rPr>
              <a:t>10+3</a:t>
            </a:r>
            <a:r>
              <a:rPr sz="2800" b="1" spc="-30" dirty="0">
                <a:solidFill>
                  <a:srgbClr val="231F20"/>
                </a:solidFill>
                <a:latin typeface="PMingLiU" panose="02020500000000000000" charset="-120"/>
                <a:cs typeface="PMingLiU" panose="02020500000000000000" charset="-120"/>
              </a:rPr>
              <a:t> </a:t>
            </a:r>
            <a:r>
              <a:rPr sz="2800" b="1" dirty="0">
                <a:solidFill>
                  <a:srgbClr val="231F20"/>
                </a:solidFill>
                <a:latin typeface="PMingLiU" panose="02020500000000000000" charset="-120"/>
                <a:cs typeface="PMingLiU" panose="02020500000000000000" charset="-120"/>
              </a:rPr>
              <a:t>东 亚</a:t>
            </a:r>
            <a:r>
              <a:rPr sz="2800" b="1" spc="20" dirty="0">
                <a:solidFill>
                  <a:srgbClr val="231F20"/>
                </a:solidFill>
                <a:latin typeface="PMingLiU" panose="02020500000000000000" charset="-120"/>
                <a:cs typeface="PMingLiU" panose="02020500000000000000" charset="-120"/>
              </a:rPr>
              <a:t>经济合作机制</a:t>
            </a:r>
            <a:r>
              <a:rPr sz="2800" b="1" spc="-30" dirty="0">
                <a:solidFill>
                  <a:srgbClr val="231F20"/>
                </a:solidFill>
                <a:latin typeface="PMingLiU" panose="02020500000000000000" charset="-120"/>
                <a:cs typeface="PMingLiU" panose="02020500000000000000" charset="-120"/>
              </a:rPr>
              <a:t>、</a:t>
            </a:r>
            <a:r>
              <a:rPr sz="2800" b="1" spc="20" dirty="0">
                <a:solidFill>
                  <a:srgbClr val="231F20"/>
                </a:solidFill>
                <a:latin typeface="PMingLiU" panose="02020500000000000000" charset="-120"/>
                <a:cs typeface="PMingLiU" panose="02020500000000000000" charset="-120"/>
              </a:rPr>
              <a:t>中非合作论坛 </a:t>
            </a:r>
            <a:r>
              <a:rPr sz="2800" b="1" spc="110" dirty="0">
                <a:solidFill>
                  <a:srgbClr val="231F20"/>
                </a:solidFill>
                <a:latin typeface="PMingLiU" panose="02020500000000000000" charset="-120"/>
                <a:cs typeface="PMingLiU" panose="02020500000000000000" charset="-120"/>
              </a:rPr>
              <a:t>金砖国家等国际组织和多边机</a:t>
            </a:r>
            <a:r>
              <a:rPr sz="2800" b="1" dirty="0">
                <a:solidFill>
                  <a:srgbClr val="231F20"/>
                </a:solidFill>
                <a:latin typeface="PMingLiU" panose="02020500000000000000" charset="-120"/>
                <a:cs typeface="PMingLiU" panose="02020500000000000000" charset="-120"/>
              </a:rPr>
              <a:t>制 </a:t>
            </a:r>
            <a:r>
              <a:rPr sz="2800" b="1" spc="120" dirty="0">
                <a:solidFill>
                  <a:srgbClr val="231F20"/>
                </a:solidFill>
                <a:latin typeface="PMingLiU" panose="02020500000000000000" charset="-120"/>
                <a:cs typeface="PMingLiU" panose="02020500000000000000" charset="-120"/>
              </a:rPr>
              <a:t>框架中发挥着建设性作</a:t>
            </a:r>
            <a:r>
              <a:rPr sz="2800" b="1" spc="20" dirty="0">
                <a:solidFill>
                  <a:srgbClr val="231F20"/>
                </a:solidFill>
                <a:latin typeface="PMingLiU" panose="02020500000000000000" charset="-120"/>
                <a:cs typeface="PMingLiU" panose="02020500000000000000" charset="-120"/>
              </a:rPr>
              <a:t>用</a:t>
            </a:r>
            <a:r>
              <a:rPr sz="2800" b="1" spc="120" dirty="0">
                <a:solidFill>
                  <a:srgbClr val="231F20"/>
                </a:solidFill>
                <a:latin typeface="PMingLiU" panose="02020500000000000000" charset="-120"/>
                <a:cs typeface="PMingLiU" panose="02020500000000000000" charset="-120"/>
              </a:rPr>
              <a:t>，与世 界各国开展多边经贸合</a:t>
            </a:r>
            <a:r>
              <a:rPr sz="2800" b="1" spc="20" dirty="0">
                <a:solidFill>
                  <a:srgbClr val="231F20"/>
                </a:solidFill>
                <a:latin typeface="PMingLiU" panose="02020500000000000000" charset="-120"/>
                <a:cs typeface="PMingLiU" panose="02020500000000000000" charset="-120"/>
              </a:rPr>
              <a:t>作</a:t>
            </a:r>
            <a:r>
              <a:rPr sz="2800" b="1" spc="120" dirty="0">
                <a:solidFill>
                  <a:srgbClr val="231F20"/>
                </a:solidFill>
                <a:latin typeface="PMingLiU" panose="02020500000000000000" charset="-120"/>
                <a:cs typeface="PMingLiU" panose="02020500000000000000" charset="-120"/>
              </a:rPr>
              <a:t>，有</a:t>
            </a:r>
            <a:r>
              <a:rPr sz="2800" b="1" dirty="0">
                <a:solidFill>
                  <a:srgbClr val="231F20"/>
                </a:solidFill>
                <a:latin typeface="PMingLiU" panose="02020500000000000000" charset="-120"/>
                <a:cs typeface="PMingLiU" panose="02020500000000000000" charset="-120"/>
              </a:rPr>
              <a:t>力 </a:t>
            </a:r>
            <a:r>
              <a:rPr sz="2800" b="1" spc="20" dirty="0">
                <a:solidFill>
                  <a:srgbClr val="231F20"/>
                </a:solidFill>
                <a:latin typeface="PMingLiU" panose="02020500000000000000" charset="-120"/>
                <a:cs typeface="PMingLiU" panose="02020500000000000000" charset="-120"/>
              </a:rPr>
              <a:t>地推动了世界经济全球化进程</a:t>
            </a:r>
            <a:endParaRPr sz="2800" b="1">
              <a:latin typeface="PMingLiU" panose="02020500000000000000" charset="-120"/>
              <a:cs typeface="PMingLiU" panose="02020500000000000000" charset="-120"/>
            </a:endParaRPr>
          </a:p>
        </p:txBody>
      </p:sp>
      <p:sp>
        <p:nvSpPr>
          <p:cNvPr id="22" name="object 22"/>
          <p:cNvSpPr/>
          <p:nvPr/>
        </p:nvSpPr>
        <p:spPr>
          <a:xfrm>
            <a:off x="147955" y="955040"/>
            <a:ext cx="3750310" cy="3077210"/>
          </a:xfrm>
          <a:prstGeom prst="rect">
            <a:avLst/>
          </a:prstGeom>
          <a:blipFill>
            <a:blip r:embed="rId2" cstate="print"/>
            <a:stretch>
              <a:fillRect/>
            </a:stretch>
          </a:blipFill>
        </p:spPr>
        <p:txBody>
          <a:bodyPr wrap="square" lIns="0" tIns="0" rIns="0" bIns="0" rtlCol="0"/>
          <a:lstStyle/>
          <a:p>
            <a:endParaRPr/>
          </a:p>
        </p:txBody>
      </p:sp>
      <p:sp>
        <p:nvSpPr>
          <p:cNvPr id="24" name="object 24"/>
          <p:cNvSpPr txBox="1"/>
          <p:nvPr/>
        </p:nvSpPr>
        <p:spPr>
          <a:xfrm>
            <a:off x="147955" y="4164965"/>
            <a:ext cx="3641725" cy="2166620"/>
          </a:xfrm>
          <a:prstGeom prst="rect">
            <a:avLst/>
          </a:prstGeom>
        </p:spPr>
        <p:txBody>
          <a:bodyPr vert="horz" wrap="square" lIns="0" tIns="12700" rIns="0" bIns="0" rtlCol="0">
            <a:spAutoFit/>
          </a:bodyPr>
          <a:lstStyle/>
          <a:p>
            <a:pPr marL="12700" marR="5080" algn="just">
              <a:lnSpc>
                <a:spcPct val="100000"/>
              </a:lnSpc>
              <a:spcBef>
                <a:spcPts val="100"/>
              </a:spcBef>
            </a:pPr>
            <a:r>
              <a:rPr sz="2800" b="1" dirty="0">
                <a:solidFill>
                  <a:srgbClr val="231F20"/>
                </a:solidFill>
                <a:latin typeface="宋体" panose="02010600030101010101" pitchFamily="2" charset="-122"/>
                <a:cs typeface="宋体" panose="02010600030101010101" pitchFamily="2" charset="-122"/>
              </a:rPr>
              <a:t>2016年9月，二十国集团领导人峰会在中国 </a:t>
            </a:r>
            <a:r>
              <a:rPr sz="2800" b="1" spc="35" dirty="0">
                <a:solidFill>
                  <a:srgbClr val="231F20"/>
                </a:solidFill>
                <a:latin typeface="宋体" panose="02010600030101010101" pitchFamily="2" charset="-122"/>
                <a:cs typeface="宋体" panose="02010600030101010101" pitchFamily="2" charset="-122"/>
              </a:rPr>
              <a:t>杭州</a:t>
            </a:r>
            <a:r>
              <a:rPr sz="2800" b="1" spc="30" dirty="0">
                <a:solidFill>
                  <a:srgbClr val="231F20"/>
                </a:solidFill>
                <a:latin typeface="宋体" panose="02010600030101010101" pitchFamily="2" charset="-122"/>
                <a:cs typeface="宋体" panose="02010600030101010101" pitchFamily="2" charset="-122"/>
              </a:rPr>
              <a:t>举</a:t>
            </a:r>
            <a:r>
              <a:rPr sz="2800" b="1" spc="35" dirty="0">
                <a:solidFill>
                  <a:srgbClr val="231F20"/>
                </a:solidFill>
                <a:latin typeface="宋体" panose="02010600030101010101" pitchFamily="2" charset="-122"/>
                <a:cs typeface="宋体" panose="02010600030101010101" pitchFamily="2" charset="-122"/>
              </a:rPr>
              <a:t>行，中国为推</a:t>
            </a:r>
            <a:r>
              <a:rPr sz="2800" b="1" spc="30" dirty="0">
                <a:solidFill>
                  <a:srgbClr val="231F20"/>
                </a:solidFill>
                <a:latin typeface="宋体" panose="02010600030101010101" pitchFamily="2" charset="-122"/>
                <a:cs typeface="宋体" panose="02010600030101010101" pitchFamily="2" charset="-122"/>
              </a:rPr>
              <a:t>动</a:t>
            </a:r>
            <a:r>
              <a:rPr sz="2800" b="1" spc="35" dirty="0">
                <a:solidFill>
                  <a:srgbClr val="231F20"/>
                </a:solidFill>
                <a:latin typeface="宋体" panose="02010600030101010101" pitchFamily="2" charset="-122"/>
                <a:cs typeface="宋体" panose="02010600030101010101" pitchFamily="2" charset="-122"/>
              </a:rPr>
              <a:t>世界经济发</a:t>
            </a:r>
            <a:r>
              <a:rPr sz="2800" b="1" spc="30" dirty="0">
                <a:solidFill>
                  <a:srgbClr val="231F20"/>
                </a:solidFill>
                <a:latin typeface="宋体" panose="02010600030101010101" pitchFamily="2" charset="-122"/>
                <a:cs typeface="宋体" panose="02010600030101010101" pitchFamily="2" charset="-122"/>
              </a:rPr>
              <a:t>展</a:t>
            </a:r>
            <a:r>
              <a:rPr sz="2800" b="1" spc="35" dirty="0">
                <a:solidFill>
                  <a:srgbClr val="231F20"/>
                </a:solidFill>
                <a:latin typeface="宋体" panose="02010600030101010101" pitchFamily="2" charset="-122"/>
                <a:cs typeface="宋体" panose="02010600030101010101" pitchFamily="2" charset="-122"/>
              </a:rPr>
              <a:t>提出</a:t>
            </a:r>
            <a:r>
              <a:rPr sz="2800" b="1" dirty="0">
                <a:solidFill>
                  <a:srgbClr val="231F20"/>
                </a:solidFill>
                <a:latin typeface="宋体" panose="02010600030101010101" pitchFamily="2" charset="-122"/>
                <a:cs typeface="宋体" panose="02010600030101010101" pitchFamily="2" charset="-122"/>
              </a:rPr>
              <a:t>了中国方案</a:t>
            </a:r>
            <a:r>
              <a:rPr lang="zh-CN" sz="2800" b="1" dirty="0">
                <a:solidFill>
                  <a:srgbClr val="231F20"/>
                </a:solidFill>
                <a:latin typeface="宋体" panose="02010600030101010101" pitchFamily="2" charset="-122"/>
                <a:cs typeface="宋体" panose="02010600030101010101" pitchFamily="2" charset="-122"/>
              </a:rPr>
              <a:t>。</a:t>
            </a:r>
          </a:p>
        </p:txBody>
      </p:sp>
    </p:spTree>
  </p:cSld>
  <p:clrMapOvr>
    <a:masterClrMapping/>
  </p:clrMapOvr>
  <p:transition>
    <p:zoom/>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txBox="1"/>
          <p:nvPr/>
        </p:nvSpPr>
        <p:spPr>
          <a:xfrm>
            <a:off x="148590" y="234315"/>
            <a:ext cx="8867775" cy="6855460"/>
          </a:xfrm>
          <a:prstGeom prst="rect">
            <a:avLst/>
          </a:prstGeom>
        </p:spPr>
        <p:txBody>
          <a:bodyPr vert="horz" wrap="square" lIns="0" tIns="51435" rIns="0" bIns="0" rtlCol="0">
            <a:spAutoFit/>
          </a:bodyPr>
          <a:lstStyle/>
          <a:p>
            <a:pPr marL="332740">
              <a:lnSpc>
                <a:spcPct val="100000"/>
              </a:lnSpc>
              <a:spcBef>
                <a:spcPts val="405"/>
              </a:spcBef>
              <a:tabLst>
                <a:tab pos="2573020" algn="l"/>
              </a:tabLst>
            </a:pPr>
            <a:r>
              <a:rPr lang="en-US" sz="1800" dirty="0">
                <a:solidFill>
                  <a:srgbClr val="231F20"/>
                </a:solidFill>
                <a:latin typeface="PMingLiU" panose="02020500000000000000" charset="-120"/>
                <a:cs typeface="PMingLiU" panose="02020500000000000000" charset="-120"/>
              </a:rPr>
              <a:t>        </a:t>
            </a:r>
            <a:r>
              <a:rPr sz="2400" b="1" dirty="0">
                <a:solidFill>
                  <a:srgbClr val="FF0000"/>
                </a:solidFill>
                <a:latin typeface="PMingLiU" panose="02020500000000000000" charset="-120"/>
                <a:cs typeface="PMingLiU" panose="02020500000000000000" charset="-120"/>
              </a:rPr>
              <a:t>为稳定世界经济作出必要牺牲</a:t>
            </a:r>
            <a:r>
              <a:rPr lang="zh-CN" sz="2400" b="1" dirty="0">
                <a:solidFill>
                  <a:srgbClr val="231F20"/>
                </a:solidFill>
                <a:latin typeface="PMingLiU" panose="02020500000000000000" charset="-120"/>
                <a:cs typeface="PMingLiU" panose="02020500000000000000" charset="-120"/>
              </a:rPr>
              <a:t>。</a:t>
            </a:r>
            <a:r>
              <a:rPr sz="2400" b="1" dirty="0">
                <a:solidFill>
                  <a:srgbClr val="231F20"/>
                </a:solidFill>
                <a:latin typeface="PMingLiU" panose="02020500000000000000" charset="-120"/>
                <a:cs typeface="PMingLiU" panose="02020500000000000000" charset="-120"/>
              </a:rPr>
              <a:t>2008 年，席卷世界的金融危机爆发后，中国先后出资 400 亿美元参与国际援助，并为国际援助计划购买500 亿美元的新债券。2009 年年底，欧洲债务危机由希腊开始爆发，全 球主要金融市场动荡不已。中国非但未抛售欧元资产，而且主动向希腊 西班牙、葡萄牙、意大利等国伸出援助之手，采取增持欧元债券、推动 中欧经贸投资合作等一系列积极举措，支持欧元区国家克服危机。中国 以自己的实际行动向世界表明，中国是一个负责任的大国，积极主动与 国际社会共同应对全球性挑战。力所能及地援助发展中国家截至 2009 年年底，中国累计向 161 个</a:t>
            </a:r>
            <a:r>
              <a:rPr sz="2400" b="1" dirty="0">
                <a:solidFill>
                  <a:srgbClr val="231F20"/>
                </a:solidFill>
                <a:latin typeface="PMingLiU" panose="02020500000000000000" charset="-120"/>
                <a:cs typeface="PMingLiU" panose="02020500000000000000" charset="-120"/>
                <a:sym typeface="+mn-ea"/>
              </a:rPr>
              <a:t>国家以及</a:t>
            </a:r>
            <a:r>
              <a:rPr sz="2400" b="1" spc="-50" dirty="0">
                <a:solidFill>
                  <a:srgbClr val="231F20"/>
                </a:solidFill>
                <a:latin typeface="PMingLiU" panose="02020500000000000000" charset="-120"/>
                <a:cs typeface="PMingLiU" panose="02020500000000000000" charset="-120"/>
                <a:sym typeface="+mn-ea"/>
              </a:rPr>
              <a:t> </a:t>
            </a:r>
            <a:r>
              <a:rPr sz="2400" b="1" spc="20" dirty="0">
                <a:solidFill>
                  <a:srgbClr val="231F20"/>
                </a:solidFill>
                <a:latin typeface="PMingLiU" panose="02020500000000000000" charset="-120"/>
                <a:cs typeface="PMingLiU" panose="02020500000000000000" charset="-120"/>
                <a:sym typeface="+mn-ea"/>
              </a:rPr>
              <a:t>30</a:t>
            </a:r>
            <a:r>
              <a:rPr sz="2400" b="1" spc="-45" dirty="0">
                <a:solidFill>
                  <a:srgbClr val="231F20"/>
                </a:solidFill>
                <a:latin typeface="PMingLiU" panose="02020500000000000000" charset="-120"/>
                <a:cs typeface="PMingLiU" panose="02020500000000000000" charset="-120"/>
                <a:sym typeface="+mn-ea"/>
              </a:rPr>
              <a:t> </a:t>
            </a:r>
            <a:r>
              <a:rPr sz="2400" b="1" dirty="0">
                <a:solidFill>
                  <a:srgbClr val="231F20"/>
                </a:solidFill>
                <a:latin typeface="PMingLiU" panose="02020500000000000000" charset="-120"/>
                <a:cs typeface="PMingLiU" panose="02020500000000000000" charset="-120"/>
                <a:sym typeface="+mn-ea"/>
              </a:rPr>
              <a:t>多个国际和区域组织提供援助</a:t>
            </a:r>
            <a:r>
              <a:rPr sz="2400" b="1" spc="-45" dirty="0">
                <a:solidFill>
                  <a:srgbClr val="231F20"/>
                </a:solidFill>
                <a:latin typeface="PMingLiU" panose="02020500000000000000" charset="-120"/>
                <a:cs typeface="PMingLiU" panose="02020500000000000000" charset="-120"/>
                <a:sym typeface="+mn-ea"/>
              </a:rPr>
              <a:t> </a:t>
            </a:r>
            <a:r>
              <a:rPr sz="2400" b="1" spc="60" dirty="0">
                <a:solidFill>
                  <a:srgbClr val="231F20"/>
                </a:solidFill>
                <a:latin typeface="PMingLiU" panose="02020500000000000000" charset="-120"/>
                <a:cs typeface="PMingLiU" panose="02020500000000000000" charset="-120"/>
                <a:sym typeface="+mn-ea"/>
              </a:rPr>
              <a:t>2562.9</a:t>
            </a:r>
            <a:r>
              <a:rPr sz="2400" b="1" spc="-45" dirty="0">
                <a:solidFill>
                  <a:srgbClr val="231F20"/>
                </a:solidFill>
                <a:latin typeface="PMingLiU" panose="02020500000000000000" charset="-120"/>
                <a:cs typeface="PMingLiU" panose="02020500000000000000" charset="-120"/>
                <a:sym typeface="+mn-ea"/>
              </a:rPr>
              <a:t> </a:t>
            </a:r>
            <a:r>
              <a:rPr sz="2400" b="1" dirty="0">
                <a:solidFill>
                  <a:srgbClr val="231F20"/>
                </a:solidFill>
                <a:latin typeface="PMingLiU" panose="02020500000000000000" charset="-120"/>
                <a:cs typeface="PMingLiU" panose="02020500000000000000" charset="-120"/>
                <a:sym typeface="+mn-ea"/>
              </a:rPr>
              <a:t>亿元人民</a:t>
            </a:r>
            <a:r>
              <a:rPr sz="2400" b="1" spc="-25" dirty="0">
                <a:solidFill>
                  <a:srgbClr val="231F20"/>
                </a:solidFill>
                <a:latin typeface="PMingLiU" panose="02020500000000000000" charset="-120"/>
                <a:cs typeface="PMingLiU" panose="02020500000000000000" charset="-120"/>
                <a:sym typeface="+mn-ea"/>
              </a:rPr>
              <a:t>币</a:t>
            </a:r>
            <a:r>
              <a:rPr sz="2400" b="1" dirty="0">
                <a:solidFill>
                  <a:srgbClr val="231F20"/>
                </a:solidFill>
                <a:latin typeface="PMingLiU" panose="02020500000000000000" charset="-120"/>
                <a:cs typeface="PMingLiU" panose="02020500000000000000" charset="-120"/>
                <a:sym typeface="+mn-ea"/>
              </a:rPr>
              <a:t>，帮助发展</a:t>
            </a:r>
            <a:r>
              <a:rPr sz="2400" b="1" spc="-25" dirty="0">
                <a:solidFill>
                  <a:srgbClr val="231F20"/>
                </a:solidFill>
                <a:latin typeface="PMingLiU" panose="02020500000000000000" charset="-120"/>
                <a:cs typeface="PMingLiU" panose="02020500000000000000" charset="-120"/>
                <a:sym typeface="+mn-ea"/>
              </a:rPr>
              <a:t>中国家建</a:t>
            </a:r>
            <a:r>
              <a:rPr sz="2400" b="1" dirty="0">
                <a:solidFill>
                  <a:srgbClr val="231F20"/>
                </a:solidFill>
                <a:latin typeface="PMingLiU" panose="02020500000000000000" charset="-120"/>
                <a:cs typeface="PMingLiU" panose="02020500000000000000" charset="-120"/>
                <a:sym typeface="+mn-ea"/>
              </a:rPr>
              <a:t>成</a:t>
            </a:r>
            <a:r>
              <a:rPr sz="2400" b="1" spc="-80" dirty="0">
                <a:solidFill>
                  <a:srgbClr val="231F20"/>
                </a:solidFill>
                <a:latin typeface="PMingLiU" panose="02020500000000000000" charset="-120"/>
                <a:cs typeface="PMingLiU" panose="02020500000000000000" charset="-120"/>
                <a:sym typeface="+mn-ea"/>
              </a:rPr>
              <a:t> </a:t>
            </a:r>
            <a:r>
              <a:rPr sz="2400" b="1" spc="15" dirty="0">
                <a:solidFill>
                  <a:srgbClr val="231F20"/>
                </a:solidFill>
                <a:latin typeface="PMingLiU" panose="02020500000000000000" charset="-120"/>
                <a:cs typeface="PMingLiU" panose="02020500000000000000" charset="-120"/>
                <a:sym typeface="+mn-ea"/>
              </a:rPr>
              <a:t>2000</a:t>
            </a:r>
            <a:r>
              <a:rPr sz="2400" b="1" spc="-75" dirty="0">
                <a:solidFill>
                  <a:srgbClr val="231F20"/>
                </a:solidFill>
                <a:latin typeface="PMingLiU" panose="02020500000000000000" charset="-120"/>
                <a:cs typeface="PMingLiU" panose="02020500000000000000" charset="-120"/>
                <a:sym typeface="+mn-ea"/>
              </a:rPr>
              <a:t> </a:t>
            </a:r>
            <a:r>
              <a:rPr sz="2400" b="1" spc="-25" dirty="0">
                <a:solidFill>
                  <a:srgbClr val="231F20"/>
                </a:solidFill>
                <a:latin typeface="PMingLiU" panose="02020500000000000000" charset="-120"/>
                <a:cs typeface="PMingLiU" panose="02020500000000000000" charset="-120"/>
                <a:sym typeface="+mn-ea"/>
              </a:rPr>
              <a:t>多个与当地民众生产和生活息息相关的各类成套项目，涉 及工业</a:t>
            </a:r>
            <a:r>
              <a:rPr sz="2400" b="1" spc="-28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农业</a:t>
            </a:r>
            <a:r>
              <a:rPr sz="2400" b="1" spc="-28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文教</a:t>
            </a:r>
            <a:r>
              <a:rPr sz="2400" b="1" spc="-28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卫生</a:t>
            </a:r>
            <a:r>
              <a:rPr sz="2400" b="1" spc="-28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通信</a:t>
            </a:r>
            <a:r>
              <a:rPr sz="2400" b="1" spc="-28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电力能源</a:t>
            </a:r>
            <a:r>
              <a:rPr sz="2400" b="1" spc="-165" dirty="0">
                <a:solidFill>
                  <a:srgbClr val="231F20"/>
                </a:solidFill>
                <a:latin typeface="PMingLiU" panose="02020500000000000000" charset="-120"/>
                <a:cs typeface="PMingLiU" panose="02020500000000000000" charset="-120"/>
                <a:sym typeface="+mn-ea"/>
              </a:rPr>
              <a:t>、</a:t>
            </a:r>
            <a:r>
              <a:rPr sz="2400" b="1" spc="-25" dirty="0">
                <a:solidFill>
                  <a:srgbClr val="231F20"/>
                </a:solidFill>
                <a:latin typeface="PMingLiU" panose="02020500000000000000" charset="-120"/>
                <a:cs typeface="PMingLiU" panose="02020500000000000000" charset="-120"/>
                <a:sym typeface="+mn-ea"/>
              </a:rPr>
              <a:t>交通等多个领域</a:t>
            </a:r>
            <a:r>
              <a:rPr sz="2400" b="1" spc="-165" dirty="0">
                <a:solidFill>
                  <a:srgbClr val="231F20"/>
                </a:solidFill>
                <a:latin typeface="PMingLiU" panose="02020500000000000000" charset="-120"/>
                <a:cs typeface="PMingLiU" panose="02020500000000000000" charset="-120"/>
                <a:sym typeface="+mn-ea"/>
              </a:rPr>
              <a:t>。</a:t>
            </a:r>
            <a:r>
              <a:rPr sz="2400" b="1" spc="15" dirty="0">
                <a:solidFill>
                  <a:srgbClr val="231F20"/>
                </a:solidFill>
                <a:latin typeface="PMingLiU" panose="02020500000000000000" charset="-120"/>
                <a:cs typeface="PMingLiU" panose="02020500000000000000" charset="-120"/>
                <a:sym typeface="+mn-ea"/>
              </a:rPr>
              <a:t>2010</a:t>
            </a:r>
            <a:r>
              <a:rPr lang="zh-CN" sz="2400" b="1" spc="15" dirty="0">
                <a:solidFill>
                  <a:srgbClr val="231F20"/>
                </a:solidFill>
                <a:latin typeface="PMingLiU" panose="02020500000000000000" charset="-120"/>
                <a:cs typeface="PMingLiU" panose="02020500000000000000" charset="-120"/>
                <a:sym typeface="+mn-ea"/>
              </a:rPr>
              <a:t>、</a:t>
            </a:r>
            <a:r>
              <a:rPr sz="2400" b="1" spc="15" dirty="0">
                <a:solidFill>
                  <a:srgbClr val="231F20"/>
                </a:solidFill>
                <a:latin typeface="PMingLiU" panose="02020500000000000000" charset="-120"/>
                <a:cs typeface="PMingLiU" panose="02020500000000000000" charset="-120"/>
                <a:sym typeface="+mn-ea"/>
              </a:rPr>
              <a:t>2012</a:t>
            </a:r>
            <a:r>
              <a:rPr sz="2400" b="1" spc="-165" dirty="0">
                <a:solidFill>
                  <a:srgbClr val="231F20"/>
                </a:solidFill>
                <a:latin typeface="PMingLiU" panose="02020500000000000000" charset="-120"/>
                <a:cs typeface="PMingLiU" panose="02020500000000000000" charset="-120"/>
                <a:sym typeface="+mn-ea"/>
              </a:rPr>
              <a:t> </a:t>
            </a:r>
            <a:r>
              <a:rPr sz="2400" b="1" spc="-25" dirty="0">
                <a:solidFill>
                  <a:srgbClr val="231F20"/>
                </a:solidFill>
                <a:latin typeface="PMingLiU" panose="02020500000000000000" charset="-120"/>
                <a:cs typeface="PMingLiU" panose="02020500000000000000" charset="-120"/>
                <a:sym typeface="+mn-ea"/>
              </a:rPr>
              <a:t>年</a:t>
            </a:r>
            <a:r>
              <a:rPr sz="2400" b="1" spc="5" dirty="0">
                <a:solidFill>
                  <a:srgbClr val="231F20"/>
                </a:solidFill>
                <a:latin typeface="PMingLiU" panose="02020500000000000000" charset="-120"/>
                <a:cs typeface="PMingLiU" panose="02020500000000000000" charset="-120"/>
                <a:sym typeface="+mn-ea"/>
              </a:rPr>
              <a:t>中国</a:t>
            </a:r>
            <a:r>
              <a:rPr sz="2400" b="1" dirty="0">
                <a:solidFill>
                  <a:srgbClr val="231F20"/>
                </a:solidFill>
                <a:latin typeface="PMingLiU" panose="02020500000000000000" charset="-120"/>
                <a:cs typeface="PMingLiU" panose="02020500000000000000" charset="-120"/>
                <a:sym typeface="+mn-ea"/>
              </a:rPr>
              <a:t>向</a:t>
            </a:r>
            <a:r>
              <a:rPr sz="2400" b="1" spc="-20" dirty="0">
                <a:solidFill>
                  <a:srgbClr val="231F20"/>
                </a:solidFill>
                <a:latin typeface="PMingLiU" panose="02020500000000000000" charset="-120"/>
                <a:cs typeface="PMingLiU" panose="02020500000000000000" charset="-120"/>
                <a:sym typeface="+mn-ea"/>
              </a:rPr>
              <a:t> </a:t>
            </a:r>
            <a:r>
              <a:rPr sz="2400" b="1" spc="35" dirty="0">
                <a:solidFill>
                  <a:srgbClr val="231F20"/>
                </a:solidFill>
                <a:latin typeface="PMingLiU" panose="02020500000000000000" charset="-120"/>
                <a:cs typeface="PMingLiU" panose="02020500000000000000" charset="-120"/>
                <a:sym typeface="+mn-ea"/>
              </a:rPr>
              <a:t>121</a:t>
            </a:r>
            <a:r>
              <a:rPr sz="2400" b="1" spc="-10" dirty="0">
                <a:solidFill>
                  <a:srgbClr val="231F20"/>
                </a:solidFill>
                <a:latin typeface="PMingLiU" panose="02020500000000000000" charset="-120"/>
                <a:cs typeface="PMingLiU" panose="02020500000000000000" charset="-120"/>
                <a:sym typeface="+mn-ea"/>
              </a:rPr>
              <a:t> </a:t>
            </a:r>
            <a:r>
              <a:rPr sz="2400" b="1" spc="5" dirty="0">
                <a:solidFill>
                  <a:srgbClr val="231F20"/>
                </a:solidFill>
                <a:latin typeface="PMingLiU" panose="02020500000000000000" charset="-120"/>
                <a:cs typeface="PMingLiU" panose="02020500000000000000" charset="-120"/>
                <a:sym typeface="+mn-ea"/>
              </a:rPr>
              <a:t>个国家提供了援</a:t>
            </a:r>
            <a:r>
              <a:rPr sz="2400" b="1" dirty="0">
                <a:solidFill>
                  <a:srgbClr val="231F20"/>
                </a:solidFill>
                <a:latin typeface="PMingLiU" panose="02020500000000000000" charset="-120"/>
                <a:cs typeface="PMingLiU" panose="02020500000000000000" charset="-120"/>
                <a:sym typeface="+mn-ea"/>
              </a:rPr>
              <a:t>助</a:t>
            </a:r>
            <a:r>
              <a:rPr sz="2400" b="1" spc="5" dirty="0">
                <a:solidFill>
                  <a:srgbClr val="231F20"/>
                </a:solidFill>
                <a:latin typeface="PMingLiU" panose="02020500000000000000" charset="-120"/>
                <a:cs typeface="PMingLiU" panose="02020500000000000000" charset="-120"/>
                <a:sym typeface="+mn-ea"/>
              </a:rPr>
              <a:t>，金额达</a:t>
            </a:r>
            <a:r>
              <a:rPr sz="2400" b="1" dirty="0">
                <a:solidFill>
                  <a:srgbClr val="231F20"/>
                </a:solidFill>
                <a:latin typeface="PMingLiU" panose="02020500000000000000" charset="-120"/>
                <a:cs typeface="PMingLiU" panose="02020500000000000000" charset="-120"/>
                <a:sym typeface="+mn-ea"/>
              </a:rPr>
              <a:t>到</a:t>
            </a:r>
            <a:r>
              <a:rPr sz="2400" b="1" spc="-20" dirty="0">
                <a:solidFill>
                  <a:srgbClr val="231F20"/>
                </a:solidFill>
                <a:latin typeface="PMingLiU" panose="02020500000000000000" charset="-120"/>
                <a:cs typeface="PMingLiU" panose="02020500000000000000" charset="-120"/>
                <a:sym typeface="+mn-ea"/>
              </a:rPr>
              <a:t> </a:t>
            </a:r>
            <a:r>
              <a:rPr sz="2400" b="1" spc="90" dirty="0">
                <a:solidFill>
                  <a:srgbClr val="231F20"/>
                </a:solidFill>
                <a:latin typeface="PMingLiU" panose="02020500000000000000" charset="-120"/>
                <a:cs typeface="PMingLiU" panose="02020500000000000000" charset="-120"/>
                <a:sym typeface="+mn-ea"/>
              </a:rPr>
              <a:t>893.4</a:t>
            </a:r>
            <a:r>
              <a:rPr sz="2400" b="1" spc="-15" dirty="0">
                <a:solidFill>
                  <a:srgbClr val="231F20"/>
                </a:solidFill>
                <a:latin typeface="PMingLiU" panose="02020500000000000000" charset="-120"/>
                <a:cs typeface="PMingLiU" panose="02020500000000000000" charset="-120"/>
                <a:sym typeface="+mn-ea"/>
              </a:rPr>
              <a:t> </a:t>
            </a:r>
            <a:r>
              <a:rPr sz="2400" b="1" dirty="0">
                <a:solidFill>
                  <a:srgbClr val="231F20"/>
                </a:solidFill>
                <a:latin typeface="PMingLiU" panose="02020500000000000000" charset="-120"/>
                <a:cs typeface="PMingLiU" panose="02020500000000000000" charset="-120"/>
                <a:sym typeface="+mn-ea"/>
              </a:rPr>
              <a:t>亿元人民币</a:t>
            </a:r>
            <a:r>
              <a:rPr lang="zh-CN" sz="2400" b="1" dirty="0">
                <a:solidFill>
                  <a:srgbClr val="231F20"/>
                </a:solidFill>
                <a:latin typeface="PMingLiU" panose="02020500000000000000" charset="-120"/>
                <a:cs typeface="PMingLiU" panose="02020500000000000000" charset="-120"/>
                <a:sym typeface="+mn-ea"/>
              </a:rPr>
              <a:t>，中</a:t>
            </a:r>
            <a:r>
              <a:rPr sz="2400" b="1" spc="85" dirty="0">
                <a:solidFill>
                  <a:srgbClr val="231F20"/>
                </a:solidFill>
                <a:latin typeface="PMingLiU" panose="02020500000000000000" charset="-120"/>
                <a:cs typeface="PMingLiU" panose="02020500000000000000" charset="-120"/>
                <a:sym typeface="+mn-ea"/>
              </a:rPr>
              <a:t>国已成为发展中国家可以信赖 </a:t>
            </a:r>
            <a:r>
              <a:rPr sz="2400" b="1" dirty="0">
                <a:solidFill>
                  <a:srgbClr val="231F20"/>
                </a:solidFill>
                <a:latin typeface="PMingLiU" panose="02020500000000000000" charset="-120"/>
                <a:cs typeface="PMingLiU" panose="02020500000000000000" charset="-120"/>
                <a:sym typeface="+mn-ea"/>
              </a:rPr>
              <a:t>的</a:t>
            </a:r>
            <a:r>
              <a:rPr sz="2400" b="1" spc="70" dirty="0">
                <a:solidFill>
                  <a:srgbClr val="231F20"/>
                </a:solidFill>
                <a:latin typeface="PMingLiU" panose="02020500000000000000" charset="-120"/>
                <a:cs typeface="PMingLiU" panose="02020500000000000000" charset="-120"/>
                <a:sym typeface="+mn-ea"/>
              </a:rPr>
              <a:t>“全天候朋</a:t>
            </a:r>
            <a:r>
              <a:rPr sz="2400" b="1" spc="-25" dirty="0">
                <a:solidFill>
                  <a:srgbClr val="231F20"/>
                </a:solidFill>
                <a:latin typeface="PMingLiU" panose="02020500000000000000" charset="-120"/>
                <a:cs typeface="PMingLiU" panose="02020500000000000000" charset="-120"/>
                <a:sym typeface="+mn-ea"/>
              </a:rPr>
              <a:t>友</a:t>
            </a:r>
            <a:r>
              <a:rPr sz="2400" b="1" spc="-445" dirty="0">
                <a:solidFill>
                  <a:srgbClr val="231F20"/>
                </a:solidFill>
                <a:latin typeface="PMingLiU" panose="02020500000000000000" charset="-120"/>
                <a:cs typeface="PMingLiU" panose="02020500000000000000" charset="-120"/>
                <a:sym typeface="+mn-ea"/>
              </a:rPr>
              <a:t>”</a:t>
            </a:r>
            <a:r>
              <a:rPr sz="2400" b="1" spc="-325" dirty="0">
                <a:solidFill>
                  <a:srgbClr val="231F20"/>
                </a:solidFill>
                <a:latin typeface="PMingLiU" panose="02020500000000000000" charset="-120"/>
                <a:cs typeface="PMingLiU" panose="02020500000000000000" charset="-120"/>
                <a:sym typeface="+mn-ea"/>
              </a:rPr>
              <a:t>。</a:t>
            </a:r>
            <a:r>
              <a:rPr sz="2400" b="1" spc="70" dirty="0">
                <a:solidFill>
                  <a:srgbClr val="231F20"/>
                </a:solidFill>
                <a:latin typeface="PMingLiU" panose="02020500000000000000" charset="-120"/>
                <a:cs typeface="PMingLiU" panose="02020500000000000000" charset="-120"/>
                <a:sym typeface="+mn-ea"/>
              </a:rPr>
              <a:t>在地区性灾害频发</a:t>
            </a:r>
            <a:r>
              <a:rPr sz="2400" b="1" spc="5" dirty="0">
                <a:solidFill>
                  <a:srgbClr val="231F20"/>
                </a:solidFill>
                <a:latin typeface="PMingLiU" panose="02020500000000000000" charset="-120"/>
                <a:cs typeface="PMingLiU" panose="02020500000000000000" charset="-120"/>
                <a:sym typeface="+mn-ea"/>
              </a:rPr>
              <a:t>的情况</a:t>
            </a:r>
            <a:r>
              <a:rPr sz="2400" b="1" dirty="0">
                <a:solidFill>
                  <a:srgbClr val="231F20"/>
                </a:solidFill>
                <a:latin typeface="PMingLiU" panose="02020500000000000000" charset="-120"/>
                <a:cs typeface="PMingLiU" panose="02020500000000000000" charset="-120"/>
                <a:sym typeface="+mn-ea"/>
              </a:rPr>
              <a:t>下</a:t>
            </a:r>
            <a:r>
              <a:rPr sz="2400" b="1" spc="5" dirty="0">
                <a:solidFill>
                  <a:srgbClr val="231F20"/>
                </a:solidFill>
                <a:latin typeface="PMingLiU" panose="02020500000000000000" charset="-120"/>
                <a:cs typeface="PMingLiU" panose="02020500000000000000" charset="-120"/>
                <a:sym typeface="+mn-ea"/>
              </a:rPr>
              <a:t>，中国已成为世界上人道主</a:t>
            </a:r>
            <a:r>
              <a:rPr sz="2400" b="1" dirty="0">
                <a:solidFill>
                  <a:srgbClr val="231F20"/>
                </a:solidFill>
                <a:latin typeface="PMingLiU" panose="02020500000000000000" charset="-120"/>
                <a:cs typeface="PMingLiU" panose="02020500000000000000" charset="-120"/>
                <a:sym typeface="+mn-ea"/>
              </a:rPr>
              <a:t>义 援助的主要提供方之一</a:t>
            </a:r>
            <a:r>
              <a:rPr lang="zh-CN" sz="2400" b="1" dirty="0">
                <a:solidFill>
                  <a:srgbClr val="231F20"/>
                </a:solidFill>
                <a:latin typeface="PMingLiU" panose="02020500000000000000" charset="-120"/>
                <a:cs typeface="PMingLiU" panose="02020500000000000000" charset="-120"/>
                <a:sym typeface="+mn-ea"/>
              </a:rPr>
              <a:t>。</a:t>
            </a:r>
            <a:endParaRPr sz="2400" b="1">
              <a:latin typeface="PMingLiU" panose="02020500000000000000" charset="-120"/>
              <a:cs typeface="PMingLiU" panose="02020500000000000000" charset="-120"/>
            </a:endParaRPr>
          </a:p>
          <a:p>
            <a:pPr marL="12700" marR="2254250" indent="320040">
              <a:lnSpc>
                <a:spcPct val="125000"/>
              </a:lnSpc>
            </a:pPr>
            <a:endParaRPr sz="1800">
              <a:latin typeface="PMingLiU" panose="02020500000000000000" charset="-120"/>
              <a:cs typeface="PMingLiU" panose="02020500000000000000" charset="-120"/>
            </a:endParaRPr>
          </a:p>
          <a:p>
            <a:pPr marL="314960">
              <a:lnSpc>
                <a:spcPct val="100000"/>
              </a:lnSpc>
              <a:tabLst>
                <a:tab pos="2350770" algn="l"/>
              </a:tabLst>
            </a:pPr>
            <a:endParaRPr sz="1800" baseline="2000">
              <a:latin typeface="PMingLiU" panose="02020500000000000000" charset="-120"/>
              <a:cs typeface="PMingLiU" panose="02020500000000000000" charset="-120"/>
            </a:endParaRPr>
          </a:p>
        </p:txBody>
      </p:sp>
    </p:spTree>
  </p:cSld>
  <p:clrMapOvr>
    <a:masterClrMapping/>
  </p:clrMapOvr>
  <p:transition>
    <p:zoom/>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387350" y="953135"/>
            <a:ext cx="8579485" cy="1017905"/>
          </a:xfrm>
        </p:spPr>
        <p:txBody>
          <a:bodyPr/>
          <a:lstStyle/>
          <a:p>
            <a:r>
              <a:rPr lang="en-US" sz="3600" b="1" spc="15" dirty="0">
                <a:solidFill>
                  <a:srgbClr val="231F20"/>
                </a:solidFill>
                <a:latin typeface="PMingLiU" panose="02020500000000000000" charset="-120"/>
                <a:cs typeface="PMingLiU" panose="02020500000000000000" charset="-120"/>
                <a:sym typeface="+mn-ea"/>
              </a:rPr>
              <a:t>      </a:t>
            </a:r>
            <a:r>
              <a:rPr sz="3600" b="1" spc="15" dirty="0">
                <a:solidFill>
                  <a:srgbClr val="231F20"/>
                </a:solidFill>
                <a:latin typeface="PMingLiU" panose="02020500000000000000" charset="-120"/>
                <a:cs typeface="PMingLiU" panose="02020500000000000000" charset="-120"/>
                <a:sym typeface="+mn-ea"/>
              </a:rPr>
              <a:t>近年</a:t>
            </a:r>
            <a:r>
              <a:rPr sz="3600" b="1" dirty="0">
                <a:solidFill>
                  <a:srgbClr val="231F20"/>
                </a:solidFill>
                <a:latin typeface="PMingLiU" panose="02020500000000000000" charset="-120"/>
                <a:cs typeface="PMingLiU" panose="02020500000000000000" charset="-120"/>
                <a:sym typeface="+mn-ea"/>
              </a:rPr>
              <a:t>来</a:t>
            </a:r>
            <a:r>
              <a:rPr sz="3600" b="1" spc="15" dirty="0">
                <a:solidFill>
                  <a:srgbClr val="231F20"/>
                </a:solidFill>
                <a:latin typeface="PMingLiU" panose="02020500000000000000" charset="-120"/>
                <a:cs typeface="PMingLiU" panose="02020500000000000000" charset="-120"/>
                <a:sym typeface="+mn-ea"/>
              </a:rPr>
              <a:t>，我国政府在维护世界和</a:t>
            </a:r>
            <a:r>
              <a:rPr sz="3600" b="1" dirty="0">
                <a:solidFill>
                  <a:srgbClr val="231F20"/>
                </a:solidFill>
                <a:latin typeface="PMingLiU" panose="02020500000000000000" charset="-120"/>
                <a:cs typeface="PMingLiU" panose="02020500000000000000" charset="-120"/>
                <a:sym typeface="+mn-ea"/>
              </a:rPr>
              <a:t>平</a:t>
            </a:r>
            <a:r>
              <a:rPr sz="3600" b="1" spc="15" dirty="0">
                <a:solidFill>
                  <a:srgbClr val="231F20"/>
                </a:solidFill>
                <a:latin typeface="PMingLiU" panose="02020500000000000000" charset="-120"/>
                <a:cs typeface="PMingLiU" panose="02020500000000000000" charset="-120"/>
                <a:sym typeface="+mn-ea"/>
              </a:rPr>
              <a:t>、促进共同发展方面又有哪些</a:t>
            </a:r>
            <a:r>
              <a:rPr sz="3600" b="1" dirty="0">
                <a:solidFill>
                  <a:srgbClr val="231F20"/>
                </a:solidFill>
                <a:latin typeface="PMingLiU" panose="02020500000000000000" charset="-120"/>
                <a:cs typeface="PMingLiU" panose="02020500000000000000" charset="-120"/>
                <a:sym typeface="+mn-ea"/>
              </a:rPr>
              <a:t>新作为</a:t>
            </a:r>
            <a:r>
              <a:rPr lang="zh-CN" sz="3600" b="1" dirty="0">
                <a:solidFill>
                  <a:srgbClr val="231F20"/>
                </a:solidFill>
                <a:latin typeface="PMingLiU" panose="02020500000000000000" charset="-120"/>
                <a:cs typeface="PMingLiU" panose="02020500000000000000" charset="-120"/>
                <a:sym typeface="+mn-ea"/>
              </a:rPr>
              <a:t>？</a:t>
            </a:r>
            <a:r>
              <a:rPr sz="3600">
                <a:latin typeface="PMingLiU" panose="02020500000000000000" charset="-120"/>
                <a:cs typeface="PMingLiU" panose="02020500000000000000" charset="-120"/>
              </a:rPr>
              <a:t/>
            </a:r>
            <a:br>
              <a:rPr sz="3600">
                <a:latin typeface="PMingLiU" panose="02020500000000000000" charset="-120"/>
                <a:cs typeface="PMingLiU" panose="02020500000000000000" charset="-120"/>
              </a:rPr>
            </a:br>
            <a:endParaRPr lang="zh-CN" altLang="en-US" sz="3600">
              <a:latin typeface="PMingLiU" panose="02020500000000000000" charset="-120"/>
              <a:cs typeface="PMingLiU" panose="02020500000000000000" charset="-120"/>
            </a:endParaRPr>
          </a:p>
        </p:txBody>
      </p:sp>
      <p:sp>
        <p:nvSpPr>
          <p:cNvPr id="3" name="内容占位符 2"/>
          <p:cNvSpPr>
            <a:spLocks noGrp="1"/>
          </p:cNvSpPr>
          <p:nvPr>
            <p:ph idx="1"/>
          </p:nvPr>
        </p:nvSpPr>
        <p:spPr>
          <a:xfrm>
            <a:off x="387350" y="2214245"/>
            <a:ext cx="8467725" cy="3963035"/>
          </a:xfrm>
        </p:spPr>
        <p:txBody>
          <a:bodyPr/>
          <a:lstStyle/>
          <a:p>
            <a:r>
              <a:rPr lang="en-US" altLang="zh-CN" sz="2400"/>
              <a:t>       </a:t>
            </a:r>
            <a:r>
              <a:rPr lang="zh-CN" altLang="en-US" sz="3600">
                <a:solidFill>
                  <a:srgbClr val="FF0000"/>
                </a:solidFill>
              </a:rPr>
              <a:t>提出构建人类命运共同体，实施</a:t>
            </a:r>
            <a:r>
              <a:rPr lang="en-US" altLang="zh-CN" sz="3600">
                <a:solidFill>
                  <a:srgbClr val="FF0000"/>
                </a:solidFill>
              </a:rPr>
              <a:t>“</a:t>
            </a:r>
            <a:r>
              <a:rPr lang="zh-CN" altLang="en-US" sz="3600">
                <a:solidFill>
                  <a:srgbClr val="FF0000"/>
                </a:solidFill>
              </a:rPr>
              <a:t>一带一路</a:t>
            </a:r>
            <a:r>
              <a:rPr lang="en-US" altLang="zh-CN" sz="3600">
                <a:solidFill>
                  <a:srgbClr val="FF0000"/>
                </a:solidFill>
              </a:rPr>
              <a:t>”</a:t>
            </a:r>
            <a:r>
              <a:rPr lang="zh-CN" altLang="en-US" sz="3600">
                <a:solidFill>
                  <a:srgbClr val="FF0000"/>
                </a:solidFill>
              </a:rPr>
              <a:t>，让其他国家分享其经济增长机制。决定扩大开放。为世界和平与发展提供众多中国智慧和</a:t>
            </a:r>
            <a:r>
              <a:rPr lang="en-US" altLang="zh-CN" sz="3600">
                <a:solidFill>
                  <a:srgbClr val="FF0000"/>
                </a:solidFill>
              </a:rPr>
              <a:t>“</a:t>
            </a:r>
            <a:r>
              <a:rPr lang="zh-CN" altLang="en-US" sz="3600">
                <a:solidFill>
                  <a:srgbClr val="FF0000"/>
                </a:solidFill>
              </a:rPr>
              <a:t>中国方案</a:t>
            </a:r>
            <a:r>
              <a:rPr lang="en-US" altLang="zh-CN" sz="3600">
                <a:solidFill>
                  <a:srgbClr val="FF0000"/>
                </a:solidFill>
              </a:rPr>
              <a:t>”</a:t>
            </a:r>
            <a:r>
              <a:rPr lang="zh-CN" altLang="en-US" sz="3600">
                <a:solidFill>
                  <a:srgbClr val="FF0000"/>
                </a:solidFill>
              </a:rPr>
              <a:t>。</a:t>
            </a:r>
          </a:p>
        </p:txBody>
      </p:sp>
    </p:spTree>
  </p:cSld>
  <p:clrMapOvr>
    <a:masterClrMapping/>
  </p:clrMapOvr>
  <p:transition>
    <p:zoom/>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对自己的行为负责</a:t>
            </a:r>
          </a:p>
        </p:txBody>
      </p:sp>
      <p:sp>
        <p:nvSpPr>
          <p:cNvPr id="3" name="内容占位符 2"/>
          <p:cNvSpPr>
            <a:spLocks noGrp="1"/>
          </p:cNvSpPr>
          <p:nvPr>
            <p:ph idx="1"/>
          </p:nvPr>
        </p:nvSpPr>
        <p:spPr>
          <a:xfrm>
            <a:off x="628650" y="1711325"/>
            <a:ext cx="8201660" cy="4571365"/>
          </a:xfrm>
        </p:spPr>
        <p:txBody>
          <a:bodyPr/>
          <a:lstStyle/>
          <a:p>
            <a:r>
              <a:rPr lang="en-US" spc="15" dirty="0">
                <a:solidFill>
                  <a:srgbClr val="231F20"/>
                </a:solidFill>
                <a:latin typeface="宋体" panose="02010600030101010101" pitchFamily="2" charset="-122"/>
                <a:cs typeface="宋体" panose="02010600030101010101" pitchFamily="2" charset="-122"/>
                <a:sym typeface="+mn-ea"/>
              </a:rPr>
              <a:t>      </a:t>
            </a:r>
            <a:r>
              <a:rPr sz="3600" b="1" spc="15" dirty="0">
                <a:solidFill>
                  <a:srgbClr val="231F20"/>
                </a:solidFill>
                <a:latin typeface="宋体" panose="02010600030101010101" pitchFamily="2" charset="-122"/>
                <a:cs typeface="宋体" panose="02010600030101010101" pitchFamily="2" charset="-122"/>
                <a:sym typeface="+mn-ea"/>
              </a:rPr>
              <a:t>中国政府历来以一个大国应承担的责任向国际社会作出承诺</a:t>
            </a:r>
            <a:r>
              <a:rPr sz="3600" b="1" spc="20" dirty="0">
                <a:solidFill>
                  <a:srgbClr val="231F20"/>
                </a:solidFill>
                <a:latin typeface="宋体" panose="02010600030101010101" pitchFamily="2" charset="-122"/>
                <a:cs typeface="宋体" panose="02010600030101010101" pitchFamily="2" charset="-122"/>
                <a:sym typeface="+mn-ea"/>
              </a:rPr>
              <a:t>并严格恪守自己的承</a:t>
            </a:r>
            <a:r>
              <a:rPr sz="3600" b="1" dirty="0">
                <a:solidFill>
                  <a:srgbClr val="231F20"/>
                </a:solidFill>
                <a:latin typeface="宋体" panose="02010600030101010101" pitchFamily="2" charset="-122"/>
                <a:cs typeface="宋体" panose="02010600030101010101" pitchFamily="2" charset="-122"/>
                <a:sym typeface="+mn-ea"/>
              </a:rPr>
              <a:t>诺</a:t>
            </a:r>
            <a:r>
              <a:rPr sz="3600" b="1" spc="20" dirty="0">
                <a:solidFill>
                  <a:srgbClr val="231F20"/>
                </a:solidFill>
                <a:latin typeface="宋体" panose="02010600030101010101" pitchFamily="2" charset="-122"/>
                <a:cs typeface="宋体" panose="02010600030101010101" pitchFamily="2" charset="-122"/>
                <a:sym typeface="+mn-ea"/>
              </a:rPr>
              <a:t>。中国的以身作则赢得了越来越多国家的</a:t>
            </a:r>
            <a:r>
              <a:rPr sz="3600" b="1" dirty="0">
                <a:solidFill>
                  <a:srgbClr val="231F20"/>
                </a:solidFill>
                <a:latin typeface="宋体" panose="02010600030101010101" pitchFamily="2" charset="-122"/>
                <a:cs typeface="宋体" panose="02010600030101010101" pitchFamily="2" charset="-122"/>
                <a:sym typeface="+mn-ea"/>
              </a:rPr>
              <a:t>理 解、信任与支持，这使得中国在国际事务中发挥着独特的作用</a:t>
            </a:r>
            <a:r>
              <a:rPr lang="zh-CN" sz="3600" b="1" dirty="0">
                <a:solidFill>
                  <a:srgbClr val="231F20"/>
                </a:solidFill>
                <a:latin typeface="宋体" panose="02010600030101010101" pitchFamily="2" charset="-122"/>
                <a:cs typeface="宋体" panose="02010600030101010101" pitchFamily="2" charset="-122"/>
                <a:sym typeface="+mn-ea"/>
              </a:rPr>
              <a:t>。</a:t>
            </a:r>
            <a:endParaRPr>
              <a:latin typeface="宋体" panose="02010600030101010101" pitchFamily="2" charset="-122"/>
              <a:cs typeface="宋体" panose="02010600030101010101" pitchFamily="2" charset="-122"/>
            </a:endParaRPr>
          </a:p>
          <a:p>
            <a:endParaRPr lang="zh-CN" altLang="en-US"/>
          </a:p>
        </p:txBody>
      </p:sp>
    </p:spTree>
  </p:cSld>
  <p:clrMapOvr>
    <a:masterClrMapping/>
  </p:clrMapOvr>
  <p:transition>
    <p:zoom/>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相关链接</a:t>
            </a:r>
          </a:p>
        </p:txBody>
      </p:sp>
      <p:sp>
        <p:nvSpPr>
          <p:cNvPr id="3" name="内容占位符 2"/>
          <p:cNvSpPr>
            <a:spLocks noGrp="1"/>
          </p:cNvSpPr>
          <p:nvPr>
            <p:ph idx="1"/>
          </p:nvPr>
        </p:nvSpPr>
        <p:spPr/>
        <p:txBody>
          <a:bodyPr/>
          <a:lstStyle/>
          <a:p>
            <a:r>
              <a:rPr lang="zh-CN" altLang="en-US" sz="2000">
                <a:solidFill>
                  <a:srgbClr val="FF0000"/>
                </a:solidFill>
              </a:rPr>
              <a:t>不搞军备竞赛</a:t>
            </a:r>
            <a:r>
              <a:rPr lang="zh-CN" altLang="en-US" sz="2000"/>
              <a:t> 1996 年 7 月 29 日，中国政府发表声明，宣布暂停核武器爆炸试验。中国先后加入了《全面禁止核试验条约》《限制反弹道导弹条约》《禁止生物武器公约》《禁止化学武器公约》和《不扩散核武器条约》，认真、全面地履行了所承担的条约义务。</a:t>
            </a:r>
          </a:p>
          <a:p>
            <a:r>
              <a:rPr lang="zh-CN" altLang="en-US" sz="2000">
                <a:solidFill>
                  <a:srgbClr val="FF0000"/>
                </a:solidFill>
              </a:rPr>
              <a:t>共同呵护地球家园  </a:t>
            </a:r>
            <a:r>
              <a:rPr lang="zh-CN" altLang="en-US" sz="2000"/>
              <a:t>中国本着对国际环境与资源保护负责的态度，积与极参加了许多重要的国际环境公约和协议的谈判与缔结，在国际环境保护治德领域发挥了建设性的作用。中国向世界承诺，到 2030 年前，停止增加二氧化碳排放，并将非化石能源在一次能源中的比重提升到 20%</a:t>
            </a:r>
            <a:r>
              <a:rPr lang="zh-CN" altLang="en-US" sz="2000">
                <a:solidFill>
                  <a:srgbClr val="FF0000"/>
                </a:solidFill>
              </a:rPr>
              <a:t>促进人权事业的发展</a:t>
            </a:r>
            <a:r>
              <a:rPr lang="zh-CN" altLang="en-US" sz="2000"/>
              <a:t> 截至 2010 年，中国已批准加入 27 项国际人权公约。中国对自己加入的人权公约，一贯遵循“条约必须信守”的国际法原则，予以切实、认真的履行。2004 年3 月 14 日，我国把“国家尊重和保障人权”写入宪法。</a:t>
            </a:r>
          </a:p>
        </p:txBody>
      </p:sp>
    </p:spTree>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normAutofit/>
          </a:bodyPr>
          <a:lstStyle/>
          <a:p>
            <a:pPr fontAlgn="auto">
              <a:spcAft>
                <a:spcPts val="0"/>
              </a:spcAft>
              <a:defRPr/>
            </a:pPr>
            <a:r>
              <a:rPr lang="zh-CN" altLang="en-US" sz="2800" dirty="0">
                <a:solidFill>
                  <a:srgbClr val="F28711"/>
                </a:solidFill>
                <a:cs typeface="+mn-ea"/>
                <a:sym typeface="黑体" panose="02010609060101010101" pitchFamily="2" charset="-122"/>
              </a:rPr>
              <a:t>课前预习</a:t>
            </a:r>
            <a:r>
              <a:rPr lang="zh-CN" altLang="en-US" sz="2800" dirty="0">
                <a:cs typeface="+mn-ea"/>
                <a:sym typeface="黑体" panose="02010609060101010101" pitchFamily="2" charset="-122"/>
              </a:rPr>
              <a:t/>
            </a:r>
            <a:br>
              <a:rPr lang="zh-CN" altLang="en-US" sz="2800" dirty="0">
                <a:cs typeface="+mn-ea"/>
                <a:sym typeface="黑体" panose="02010609060101010101" pitchFamily="2" charset="-122"/>
              </a:rPr>
            </a:br>
            <a:endParaRPr lang="zh-CN" altLang="en-US" sz="2800"/>
          </a:p>
        </p:txBody>
      </p:sp>
      <p:sp>
        <p:nvSpPr>
          <p:cNvPr id="16386" name="内容占位符 2"/>
          <p:cNvSpPr>
            <a:spLocks noGrp="1"/>
          </p:cNvSpPr>
          <p:nvPr>
            <p:ph idx="1"/>
          </p:nvPr>
        </p:nvSpPr>
        <p:spPr>
          <a:xfrm>
            <a:off x="306070" y="1021080"/>
            <a:ext cx="8657590" cy="4521200"/>
          </a:xfrm>
        </p:spPr>
        <p:txBody>
          <a:bodyPr/>
          <a:lstStyle/>
          <a:p>
            <a:pPr eaLnBrk="1" latinLnBrk="0" hangingPunct="1">
              <a:lnSpc>
                <a:spcPts val="2880"/>
              </a:lnSpc>
              <a:buFont typeface="Webdings" panose="05030102010509060703" pitchFamily="18" charset="2"/>
              <a:buChar char=""/>
            </a:pPr>
            <a:r>
              <a:rPr lang="en-US" altLang="zh-CN" sz="2400" b="1" smtClean="0">
                <a:solidFill>
                  <a:srgbClr val="FF0000"/>
                </a:solidFill>
              </a:rPr>
              <a:t>1.</a:t>
            </a:r>
            <a:r>
              <a:rPr lang="zh-CN" altLang="en-US" sz="2400" b="1" smtClean="0">
                <a:solidFill>
                  <a:srgbClr val="0D13F7"/>
                </a:solidFill>
              </a:rPr>
              <a:t>中国作为联合国安理会</a:t>
            </a:r>
            <a:r>
              <a:rPr lang="en-US" altLang="zh-CN" sz="2400" b="1" smtClean="0">
                <a:solidFill>
                  <a:srgbClr val="0D13F7"/>
                </a:solidFill>
              </a:rPr>
              <a:t>___</a:t>
            </a:r>
            <a:r>
              <a:rPr lang="zh-CN" altLang="en-US" sz="2400" b="1" smtClean="0">
                <a:solidFill>
                  <a:srgbClr val="0D13F7"/>
                </a:solidFill>
              </a:rPr>
              <a:t>，对安理会关于战争与和平、制裁及维和行动等方面的决议拥有</a:t>
            </a:r>
            <a:r>
              <a:rPr lang="en-US" altLang="zh-CN" sz="2400" b="1" smtClean="0">
                <a:solidFill>
                  <a:srgbClr val="0D13F7"/>
                </a:solidFill>
              </a:rPr>
              <a:t>___</a:t>
            </a:r>
            <a:r>
              <a:rPr lang="zh-CN" altLang="en-US" sz="2400" b="1" smtClean="0">
                <a:solidFill>
                  <a:srgbClr val="0D13F7"/>
                </a:solidFill>
              </a:rPr>
              <a:t>、为世界和平与发展作出了</a:t>
            </a:r>
            <a:r>
              <a:rPr lang="en-US" altLang="zh-CN" sz="2400" b="1" smtClean="0">
                <a:solidFill>
                  <a:srgbClr val="0D13F7"/>
                </a:solidFill>
              </a:rPr>
              <a:t>____</a:t>
            </a:r>
            <a:r>
              <a:rPr lang="zh-CN" altLang="en-US" sz="2400" b="1" smtClean="0">
                <a:solidFill>
                  <a:srgbClr val="0D13F7"/>
                </a:solidFill>
              </a:rPr>
              <a:t>。</a:t>
            </a:r>
          </a:p>
          <a:p>
            <a:pPr eaLnBrk="1" latinLnBrk="0" hangingPunct="1">
              <a:lnSpc>
                <a:spcPts val="2880"/>
              </a:lnSpc>
              <a:buFont typeface="Webdings" panose="05030102010509060703" pitchFamily="18" charset="2"/>
              <a:buChar char=""/>
            </a:pPr>
            <a:r>
              <a:rPr lang="en-US" altLang="zh-CN" sz="2400" b="1" smtClean="0">
                <a:solidFill>
                  <a:srgbClr val="FF0000"/>
                </a:solidFill>
              </a:rPr>
              <a:t>2.</a:t>
            </a:r>
            <a:r>
              <a:rPr lang="zh-CN" altLang="en-US" sz="2400" b="1" smtClean="0">
                <a:solidFill>
                  <a:srgbClr val="0D13F7"/>
                </a:solidFill>
              </a:rPr>
              <a:t>作为一个</a:t>
            </a:r>
            <a:r>
              <a:rPr lang="en-US" altLang="zh-CN" sz="2400" b="1" smtClean="0">
                <a:solidFill>
                  <a:srgbClr val="0D13F7"/>
                </a:solidFill>
              </a:rPr>
              <a:t>_______</a:t>
            </a:r>
            <a:r>
              <a:rPr lang="zh-CN" altLang="en-US" sz="2400" b="1" smtClean="0">
                <a:solidFill>
                  <a:srgbClr val="0D13F7"/>
                </a:solidFill>
              </a:rPr>
              <a:t>的发展中大国，今天的中国已经成为国际社会的</a:t>
            </a:r>
            <a:r>
              <a:rPr lang="en-US" altLang="zh-CN" sz="2400" b="1" smtClean="0">
                <a:solidFill>
                  <a:srgbClr val="0D13F7"/>
                </a:solidFill>
              </a:rPr>
              <a:t>_____</a:t>
            </a:r>
            <a:r>
              <a:rPr lang="zh-CN" altLang="en-US" sz="2400" b="1" smtClean="0">
                <a:solidFill>
                  <a:srgbClr val="0D13F7"/>
                </a:solidFill>
              </a:rPr>
              <a:t>。在当今国际关系和国际事务中扮演着</a:t>
            </a:r>
            <a:r>
              <a:rPr lang="en-US" altLang="zh-CN" sz="2400" b="1" smtClean="0">
                <a:solidFill>
                  <a:srgbClr val="0D13F7"/>
                </a:solidFill>
              </a:rPr>
              <a:t>_______</a:t>
            </a:r>
            <a:r>
              <a:rPr lang="zh-CN" altLang="en-US" sz="2400" b="1" smtClean="0">
                <a:solidFill>
                  <a:srgbClr val="0D13F7"/>
                </a:solidFill>
              </a:rPr>
              <a:t>的角色。中国一贯遵循</a:t>
            </a:r>
            <a:r>
              <a:rPr lang="en-US" altLang="zh-CN" sz="2400" b="1" smtClean="0">
                <a:solidFill>
                  <a:srgbClr val="0D13F7"/>
                </a:solidFill>
              </a:rPr>
              <a:t>《</a:t>
            </a:r>
            <a:r>
              <a:rPr lang="zh-CN" altLang="en-US" sz="2400" b="1" smtClean="0">
                <a:solidFill>
                  <a:srgbClr val="0D13F7"/>
                </a:solidFill>
              </a:rPr>
              <a:t>联合国宪章</a:t>
            </a:r>
            <a:r>
              <a:rPr lang="en-US" altLang="zh-CN" sz="2400" b="1" smtClean="0">
                <a:solidFill>
                  <a:srgbClr val="0D13F7"/>
                </a:solidFill>
              </a:rPr>
              <a:t>》</a:t>
            </a:r>
            <a:r>
              <a:rPr lang="zh-CN" altLang="en-US" sz="2400" b="1" smtClean="0">
                <a:solidFill>
                  <a:srgbClr val="0D13F7"/>
                </a:solidFill>
              </a:rPr>
              <a:t>的</a:t>
            </a:r>
            <a:r>
              <a:rPr lang="en-US" altLang="zh-CN" sz="2400" b="1" smtClean="0">
                <a:solidFill>
                  <a:srgbClr val="0D13F7"/>
                </a:solidFill>
              </a:rPr>
              <a:t>______</a:t>
            </a:r>
            <a:r>
              <a:rPr lang="zh-CN" altLang="en-US" sz="2400" b="1" smtClean="0">
                <a:solidFill>
                  <a:srgbClr val="0D13F7"/>
                </a:solidFill>
              </a:rPr>
              <a:t>，高举和平、发展、合作、共赢的旗帜，推动建设相互尊重、公平正义、合作共赢的</a:t>
            </a:r>
            <a:r>
              <a:rPr lang="en-US" altLang="zh-CN" sz="2400" b="1" smtClean="0">
                <a:solidFill>
                  <a:srgbClr val="0D13F7"/>
                </a:solidFill>
              </a:rPr>
              <a:t>______</a:t>
            </a:r>
            <a:r>
              <a:rPr lang="zh-CN" altLang="en-US" sz="2400" b="1" smtClean="0">
                <a:solidFill>
                  <a:srgbClr val="0D13F7"/>
                </a:solidFill>
              </a:rPr>
              <a:t>。中国在处理国际问题时，根据事情本身的是非曲直决定自己的</a:t>
            </a:r>
            <a:r>
              <a:rPr lang="en-US" altLang="zh-CN" sz="2400" b="1" smtClean="0">
                <a:solidFill>
                  <a:srgbClr val="0D13F7"/>
                </a:solidFill>
              </a:rPr>
              <a:t>______</a:t>
            </a:r>
            <a:r>
              <a:rPr lang="zh-CN" altLang="en-US" sz="2400" b="1" smtClean="0">
                <a:solidFill>
                  <a:srgbClr val="0D13F7"/>
                </a:solidFill>
              </a:rPr>
              <a:t>，秉持公道，伸张正义，受到世界上广大爱好和平的国家的</a:t>
            </a:r>
            <a:r>
              <a:rPr lang="en-US" altLang="zh-CN" sz="2400" b="1" smtClean="0">
                <a:solidFill>
                  <a:srgbClr val="0D13F7"/>
                </a:solidFill>
              </a:rPr>
              <a:t>_______</a:t>
            </a:r>
            <a:r>
              <a:rPr lang="zh-CN" altLang="en-US" sz="2400" b="1" smtClean="0">
                <a:solidFill>
                  <a:srgbClr val="0D13F7"/>
                </a:solidFill>
              </a:rPr>
              <a:t>。中国在国际事务中坚守自己的</a:t>
            </a:r>
            <a:r>
              <a:rPr lang="en-US" altLang="zh-CN" sz="2400" b="1" smtClean="0">
                <a:solidFill>
                  <a:srgbClr val="0D13F7"/>
                </a:solidFill>
              </a:rPr>
              <a:t>______</a:t>
            </a:r>
            <a:r>
              <a:rPr lang="zh-CN" altLang="en-US" sz="2400" b="1" smtClean="0">
                <a:solidFill>
                  <a:srgbClr val="0D13F7"/>
                </a:solidFill>
              </a:rPr>
              <a:t>，正日益成为一个成熟的、具有影响力、</a:t>
            </a:r>
            <a:r>
              <a:rPr lang="en-US" altLang="zh-CN" sz="2400" b="1" smtClean="0">
                <a:solidFill>
                  <a:srgbClr val="0D13F7"/>
                </a:solidFill>
              </a:rPr>
              <a:t>_______</a:t>
            </a:r>
            <a:r>
              <a:rPr lang="zh-CN" altLang="en-US" sz="2400" b="1" smtClean="0">
                <a:solidFill>
                  <a:srgbClr val="0D13F7"/>
                </a:solidFill>
              </a:rPr>
              <a:t>、塑造力的大国。</a:t>
            </a:r>
          </a:p>
          <a:p>
            <a:pPr eaLnBrk="1" latinLnBrk="0" hangingPunct="1">
              <a:lnSpc>
                <a:spcPts val="2880"/>
              </a:lnSpc>
              <a:buFont typeface="Webdings" panose="05030102010509060703" pitchFamily="18" charset="2"/>
              <a:buChar char=""/>
            </a:pPr>
            <a:r>
              <a:rPr lang="en-US" altLang="zh-CN" sz="2400" b="1" smtClean="0">
                <a:solidFill>
                  <a:srgbClr val="FF0000"/>
                </a:solidFill>
              </a:rPr>
              <a:t>3.</a:t>
            </a:r>
            <a:r>
              <a:rPr lang="zh-CN" altLang="en-US" sz="2400" b="1" smtClean="0">
                <a:solidFill>
                  <a:srgbClr val="0D13F7"/>
                </a:solidFill>
              </a:rPr>
              <a:t>饱尝了两次世界大战之苦的世界各国人民</a:t>
            </a:r>
            <a:r>
              <a:rPr lang="en-US" altLang="zh-CN" sz="2400" b="1" smtClean="0">
                <a:solidFill>
                  <a:srgbClr val="0D13F7"/>
                </a:solidFill>
              </a:rPr>
              <a:t>________</a:t>
            </a:r>
            <a:r>
              <a:rPr lang="zh-CN" altLang="en-US" sz="2400" b="1" smtClean="0">
                <a:solidFill>
                  <a:srgbClr val="0D13F7"/>
                </a:solidFill>
              </a:rPr>
              <a:t>，热爱和平，</a:t>
            </a:r>
            <a:r>
              <a:rPr lang="en-US" altLang="zh-CN" sz="2400" b="1" smtClean="0">
                <a:solidFill>
                  <a:srgbClr val="0D13F7"/>
                </a:solidFill>
              </a:rPr>
              <a:t>______</a:t>
            </a:r>
            <a:r>
              <a:rPr lang="zh-CN" altLang="en-US" sz="2400" b="1" smtClean="0">
                <a:solidFill>
                  <a:srgbClr val="0D13F7"/>
                </a:solidFill>
              </a:rPr>
              <a:t>。</a:t>
            </a:r>
          </a:p>
          <a:p>
            <a:pPr>
              <a:buFont typeface="Webdings" panose="05030102010509060703" pitchFamily="18" charset="2"/>
              <a:buChar char=""/>
            </a:pPr>
            <a:endParaRPr lang="zh-CN" altLang="en-US" sz="2400" b="1" smtClean="0">
              <a:solidFill>
                <a:srgbClr val="0D13F7"/>
              </a:solidFill>
            </a:endParaRPr>
          </a:p>
        </p:txBody>
      </p:sp>
    </p:spTree>
    <p:custDataLst>
      <p:tags r:id="rId1"/>
    </p:custDataLst>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sz="2400" dirty="0">
                <a:solidFill>
                  <a:srgbClr val="1F1716"/>
                </a:solidFill>
                <a:latin typeface="PMingLiU" panose="02020500000000000000" charset="-120"/>
                <a:cs typeface="PMingLiU" panose="02020500000000000000" charset="-120"/>
                <a:sym typeface="+mn-ea"/>
              </a:rPr>
              <a:t>           </a:t>
            </a:r>
            <a:r>
              <a:rPr b="1" dirty="0">
                <a:solidFill>
                  <a:srgbClr val="1F1716"/>
                </a:solidFill>
                <a:latin typeface="PMingLiU" panose="02020500000000000000" charset="-120"/>
                <a:cs typeface="PMingLiU" panose="02020500000000000000" charset="-120"/>
                <a:sym typeface="+mn-ea"/>
              </a:rPr>
              <a:t>中国是联合国安全理事会的常任理事国，中国理解自己的 </a:t>
            </a:r>
            <a:r>
              <a:rPr b="1" spc="5" dirty="0">
                <a:solidFill>
                  <a:srgbClr val="1F1716"/>
                </a:solidFill>
                <a:latin typeface="PMingLiU" panose="02020500000000000000" charset="-120"/>
                <a:cs typeface="PMingLiU" panose="02020500000000000000" charset="-120"/>
                <a:sym typeface="+mn-ea"/>
              </a:rPr>
              <a:t>责</a:t>
            </a:r>
            <a:r>
              <a:rPr b="1" dirty="0">
                <a:solidFill>
                  <a:srgbClr val="1F1716"/>
                </a:solidFill>
                <a:latin typeface="PMingLiU" panose="02020500000000000000" charset="-120"/>
                <a:cs typeface="PMingLiU" panose="02020500000000000000" charset="-120"/>
                <a:sym typeface="+mn-ea"/>
              </a:rPr>
              <a:t>任</a:t>
            </a:r>
            <a:r>
              <a:rPr b="1" spc="5" dirty="0">
                <a:solidFill>
                  <a:srgbClr val="1F1716"/>
                </a:solidFill>
                <a:latin typeface="PMingLiU" panose="02020500000000000000" charset="-120"/>
                <a:cs typeface="PMingLiU" panose="02020500000000000000" charset="-120"/>
                <a:sym typeface="+mn-ea"/>
              </a:rPr>
              <a:t>。有两条是大家信得过</a:t>
            </a:r>
            <a:r>
              <a:rPr b="1" spc="-5" dirty="0">
                <a:solidFill>
                  <a:srgbClr val="1F1716"/>
                </a:solidFill>
                <a:latin typeface="PMingLiU" panose="02020500000000000000" charset="-120"/>
                <a:cs typeface="PMingLiU" panose="02020500000000000000" charset="-120"/>
                <a:sym typeface="+mn-ea"/>
              </a:rPr>
              <a:t>的</a:t>
            </a:r>
            <a:r>
              <a:rPr b="1" spc="5" dirty="0">
                <a:solidFill>
                  <a:srgbClr val="1F1716"/>
                </a:solidFill>
                <a:latin typeface="PMingLiU" panose="02020500000000000000" charset="-120"/>
                <a:cs typeface="PMingLiU" panose="02020500000000000000" charset="-120"/>
                <a:sym typeface="+mn-ea"/>
              </a:rPr>
              <a:t>，一条是坚持原</a:t>
            </a:r>
            <a:r>
              <a:rPr b="1" dirty="0">
                <a:solidFill>
                  <a:srgbClr val="1F1716"/>
                </a:solidFill>
                <a:latin typeface="PMingLiU" panose="02020500000000000000" charset="-120"/>
                <a:cs typeface="PMingLiU" panose="02020500000000000000" charset="-120"/>
                <a:sym typeface="+mn-ea"/>
              </a:rPr>
              <a:t>则</a:t>
            </a:r>
            <a:r>
              <a:rPr b="1" spc="5" dirty="0">
                <a:solidFill>
                  <a:srgbClr val="1F1716"/>
                </a:solidFill>
                <a:latin typeface="PMingLiU" panose="02020500000000000000" charset="-120"/>
                <a:cs typeface="PMingLiU" panose="02020500000000000000" charset="-120"/>
                <a:sym typeface="+mn-ea"/>
              </a:rPr>
              <a:t>，一条是讲话 </a:t>
            </a:r>
            <a:r>
              <a:rPr b="1" dirty="0">
                <a:solidFill>
                  <a:srgbClr val="1F1716"/>
                </a:solidFill>
                <a:latin typeface="PMingLiU" panose="02020500000000000000" charset="-120"/>
                <a:cs typeface="PMingLiU" panose="02020500000000000000" charset="-120"/>
                <a:sym typeface="+mn-ea"/>
              </a:rPr>
              <a:t>算话。我们不搞政治游戏，不搞语言游戏</a:t>
            </a:r>
            <a:r>
              <a:rPr lang="zh-CN" b="1" dirty="0">
                <a:solidFill>
                  <a:srgbClr val="1F1716"/>
                </a:solidFill>
                <a:latin typeface="PMingLiU" panose="02020500000000000000" charset="-120"/>
                <a:cs typeface="PMingLiU" panose="02020500000000000000" charset="-120"/>
                <a:sym typeface="+mn-ea"/>
              </a:rPr>
              <a:t>。</a:t>
            </a:r>
            <a:endParaRPr lang="zh-CN" sz="2400" dirty="0">
              <a:solidFill>
                <a:srgbClr val="1F1716"/>
              </a:solidFill>
              <a:latin typeface="PMingLiU" panose="02020500000000000000" charset="-120"/>
              <a:cs typeface="PMingLiU" panose="02020500000000000000" charset="-120"/>
              <a:sym typeface="+mn-ea"/>
            </a:endParaRPr>
          </a:p>
          <a:p>
            <a:r>
              <a:rPr lang="zh-CN" sz="2400" dirty="0">
                <a:solidFill>
                  <a:srgbClr val="1F1716"/>
                </a:solidFill>
                <a:latin typeface="PMingLiU" panose="02020500000000000000" charset="-120"/>
                <a:cs typeface="PMingLiU" panose="02020500000000000000" charset="-120"/>
                <a:sym typeface="+mn-ea"/>
              </a:rPr>
              <a:t>                                                                           </a:t>
            </a:r>
            <a:r>
              <a:rPr lang="zh-CN" altLang="en-US" sz="3600" dirty="0">
                <a:solidFill>
                  <a:srgbClr val="1F1716"/>
                </a:solidFill>
                <a:latin typeface="PMingLiU" panose="02020500000000000000" charset="-120"/>
                <a:cs typeface="PMingLiU" panose="02020500000000000000" charset="-120"/>
                <a:sym typeface="+mn-ea"/>
              </a:rPr>
              <a:t>邓小平</a:t>
            </a:r>
          </a:p>
        </p:txBody>
      </p:sp>
    </p:spTree>
  </p:cSld>
  <p:clrMapOvr>
    <a:masterClrMapping/>
  </p:clrMapOvr>
  <p:transition>
    <p:zoom/>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3" name="Line 189"/>
          <p:cNvSpPr/>
          <p:nvPr/>
        </p:nvSpPr>
        <p:spPr>
          <a:xfrm>
            <a:off x="2879725" y="797561"/>
            <a:ext cx="0" cy="0"/>
          </a:xfrm>
          <a:prstGeom prst="line">
            <a:avLst/>
          </a:prstGeom>
          <a:ln w="12700" cap="rnd" cmpd="sng">
            <a:solidFill>
              <a:srgbClr val="000000"/>
            </a:solidFill>
            <a:prstDash val="solid"/>
            <a:round/>
            <a:headEnd type="none" w="med" len="med"/>
            <a:tailEnd type="none" w="med" len="med"/>
          </a:ln>
        </p:spPr>
      </p:sp>
      <p:sp>
        <p:nvSpPr>
          <p:cNvPr id="28674" name="Line 215"/>
          <p:cNvSpPr/>
          <p:nvPr/>
        </p:nvSpPr>
        <p:spPr>
          <a:xfrm>
            <a:off x="4041775" y="1340486"/>
            <a:ext cx="0" cy="0"/>
          </a:xfrm>
          <a:prstGeom prst="line">
            <a:avLst/>
          </a:prstGeom>
          <a:ln w="12700" cap="rnd" cmpd="sng">
            <a:solidFill>
              <a:srgbClr val="000000"/>
            </a:solidFill>
            <a:prstDash val="solid"/>
            <a:round/>
            <a:headEnd type="none" w="med" len="med"/>
            <a:tailEnd type="none" w="med" len="med"/>
          </a:ln>
        </p:spPr>
      </p:sp>
      <p:sp>
        <p:nvSpPr>
          <p:cNvPr id="28675" name="Line 228"/>
          <p:cNvSpPr/>
          <p:nvPr/>
        </p:nvSpPr>
        <p:spPr>
          <a:xfrm>
            <a:off x="4041775" y="1205548"/>
            <a:ext cx="0" cy="0"/>
          </a:xfrm>
          <a:prstGeom prst="line">
            <a:avLst/>
          </a:prstGeom>
          <a:ln w="12700" cap="rnd" cmpd="sng">
            <a:solidFill>
              <a:srgbClr val="000000"/>
            </a:solidFill>
            <a:prstDash val="solid"/>
            <a:round/>
            <a:headEnd type="none" w="med" len="med"/>
            <a:tailEnd type="none" w="med" len="med"/>
          </a:ln>
        </p:spPr>
      </p:sp>
      <p:sp>
        <p:nvSpPr>
          <p:cNvPr id="28676" name="Line 229"/>
          <p:cNvSpPr/>
          <p:nvPr/>
        </p:nvSpPr>
        <p:spPr>
          <a:xfrm>
            <a:off x="4041775" y="1340486"/>
            <a:ext cx="0" cy="0"/>
          </a:xfrm>
          <a:prstGeom prst="line">
            <a:avLst/>
          </a:prstGeom>
          <a:ln w="12700" cap="rnd" cmpd="sng">
            <a:solidFill>
              <a:srgbClr val="000000"/>
            </a:solidFill>
            <a:prstDash val="solid"/>
            <a:round/>
            <a:headEnd type="none" w="med" len="med"/>
            <a:tailEnd type="none" w="med" len="med"/>
          </a:ln>
        </p:spPr>
      </p:sp>
      <p:sp>
        <p:nvSpPr>
          <p:cNvPr id="28677" name="Text Box 669"/>
          <p:cNvSpPr txBox="1"/>
          <p:nvPr/>
        </p:nvSpPr>
        <p:spPr>
          <a:xfrm>
            <a:off x="-1143000" y="1770698"/>
            <a:ext cx="1524000" cy="368300"/>
          </a:xfrm>
          <a:prstGeom prst="rect">
            <a:avLst/>
          </a:prstGeom>
          <a:noFill/>
          <a:ln w="9525">
            <a:noFill/>
          </a:ln>
        </p:spPr>
        <p:txBody>
          <a:bodyPr anchor="t">
            <a:spAutoFit/>
          </a:bodyPr>
          <a:lstStyle/>
          <a:p>
            <a:pPr>
              <a:spcBef>
                <a:spcPct val="50000"/>
              </a:spcBef>
            </a:pPr>
            <a:endParaRPr lang="zh-CN" altLang="en-US" dirty="0">
              <a:latin typeface="Arial" panose="020B0604020202020204" pitchFamily="34" charset="0"/>
              <a:ea typeface="宋体" panose="02010600030101010101" pitchFamily="2" charset="-122"/>
            </a:endParaRPr>
          </a:p>
        </p:txBody>
      </p:sp>
      <p:sp>
        <p:nvSpPr>
          <p:cNvPr id="12" name="Text Box 7"/>
          <p:cNvSpPr txBox="1"/>
          <p:nvPr/>
        </p:nvSpPr>
        <p:spPr>
          <a:xfrm>
            <a:off x="271463" y="1905635"/>
            <a:ext cx="957262" cy="2676525"/>
          </a:xfrm>
          <a:prstGeom prst="rect">
            <a:avLst/>
          </a:prstGeom>
          <a:noFill/>
          <a:ln w="9525">
            <a:noFill/>
          </a:ln>
        </p:spPr>
        <p:txBody>
          <a:bodyPr wrap="square" anchor="t">
            <a:spAutoFit/>
          </a:bodyPr>
          <a:lstStyle/>
          <a:p>
            <a:r>
              <a:rPr lang="zh-CN" altLang="en-US" sz="2400" b="1" dirty="0">
                <a:solidFill>
                  <a:srgbClr val="1C1D1E"/>
                </a:solidFill>
                <a:latin typeface="Calibri" panose="020F0502020204030204" charset="0"/>
                <a:ea typeface="黑体" panose="02010609060101010101" pitchFamily="2" charset="-122"/>
              </a:rPr>
              <a:t>中国是</a:t>
            </a:r>
          </a:p>
          <a:p>
            <a:r>
              <a:rPr lang="zh-CN" altLang="en-US" sz="2400" b="1" dirty="0">
                <a:solidFill>
                  <a:srgbClr val="FF0000"/>
                </a:solidFill>
                <a:latin typeface="Calibri" panose="020F0502020204030204" charset="0"/>
                <a:ea typeface="黑体" panose="02010609060101010101" pitchFamily="2" charset="-122"/>
              </a:rPr>
              <a:t>讲原则</a:t>
            </a:r>
            <a:r>
              <a:rPr lang="zh-CN" altLang="en-US" sz="2400" b="1" dirty="0">
                <a:solidFill>
                  <a:srgbClr val="1C1D1E"/>
                </a:solidFill>
                <a:latin typeface="Calibri" panose="020F0502020204030204" charset="0"/>
                <a:ea typeface="黑体" panose="02010609060101010101" pitchFamily="2" charset="-122"/>
              </a:rPr>
              <a:t>、</a:t>
            </a:r>
            <a:r>
              <a:rPr lang="zh-CN" altLang="en-US" sz="2400" b="1" dirty="0">
                <a:solidFill>
                  <a:srgbClr val="FF0000"/>
                </a:solidFill>
                <a:latin typeface="Calibri" panose="020F0502020204030204" charset="0"/>
                <a:ea typeface="黑体" panose="02010609060101010101" pitchFamily="2" charset="-122"/>
              </a:rPr>
              <a:t>负责任</a:t>
            </a:r>
            <a:r>
              <a:rPr lang="zh-CN" altLang="en-US" sz="2400" b="1" dirty="0">
                <a:solidFill>
                  <a:srgbClr val="1C1D1E"/>
                </a:solidFill>
                <a:latin typeface="Calibri" panose="020F0502020204030204" charset="0"/>
                <a:ea typeface="黑体" panose="02010609060101010101" pitchFamily="2" charset="-122"/>
              </a:rPr>
              <a:t>的国家</a:t>
            </a:r>
          </a:p>
        </p:txBody>
      </p:sp>
      <p:sp>
        <p:nvSpPr>
          <p:cNvPr id="13" name="AutoShape 2"/>
          <p:cNvSpPr/>
          <p:nvPr/>
        </p:nvSpPr>
        <p:spPr>
          <a:xfrm>
            <a:off x="915988" y="1630998"/>
            <a:ext cx="228600" cy="3429000"/>
          </a:xfrm>
          <a:prstGeom prst="leftBrace">
            <a:avLst>
              <a:gd name="adj1" fmla="val 101180"/>
              <a:gd name="adj2" fmla="val 50648"/>
            </a:avLst>
          </a:prstGeom>
          <a:noFill/>
          <a:ln w="28575" cap="flat" cmpd="sng">
            <a:solidFill>
              <a:schemeClr val="tx1"/>
            </a:solidFill>
            <a:prstDash val="solid"/>
            <a:round/>
            <a:headEnd type="none" w="med" len="med"/>
            <a:tailEnd type="none" w="med" len="med"/>
          </a:ln>
        </p:spPr>
        <p:txBody>
          <a:bodyPr anchor="t"/>
          <a:lstStyle/>
          <a:p>
            <a:endParaRPr lang="zh-CN" altLang="en-US" dirty="0">
              <a:latin typeface="Tahoma" panose="020B0604030504040204" pitchFamily="34" charset="0"/>
              <a:ea typeface="宋体" panose="02010600030101010101" pitchFamily="2" charset="-122"/>
            </a:endParaRPr>
          </a:p>
        </p:txBody>
      </p:sp>
      <p:sp>
        <p:nvSpPr>
          <p:cNvPr id="14" name="Text Box 6"/>
          <p:cNvSpPr txBox="1"/>
          <p:nvPr/>
        </p:nvSpPr>
        <p:spPr>
          <a:xfrm>
            <a:off x="1055688" y="2631123"/>
            <a:ext cx="2519362" cy="460375"/>
          </a:xfrm>
          <a:prstGeom prst="rect">
            <a:avLst/>
          </a:prstGeom>
          <a:noFill/>
          <a:ln w="9525">
            <a:noFill/>
          </a:ln>
        </p:spPr>
        <p:txBody>
          <a:bodyPr anchor="t">
            <a:spAutoFit/>
          </a:bodyPr>
          <a:lstStyle/>
          <a:p>
            <a:r>
              <a:rPr lang="en-US" altLang="zh-CN" sz="2400" b="1" dirty="0">
                <a:solidFill>
                  <a:srgbClr val="0000FF"/>
                </a:solidFill>
                <a:latin typeface="Calibri" panose="020F0502020204030204" charset="0"/>
                <a:ea typeface="黑体" panose="02010609060101010101" pitchFamily="2" charset="-122"/>
              </a:rPr>
              <a:t>2</a:t>
            </a:r>
            <a:r>
              <a:rPr lang="zh-CN" altLang="en-US" sz="2400" b="1" dirty="0">
                <a:solidFill>
                  <a:srgbClr val="0000FF"/>
                </a:solidFill>
                <a:latin typeface="Calibri" panose="020F0502020204030204" charset="0"/>
                <a:ea typeface="黑体" panose="02010609060101010101" pitchFamily="2" charset="-122"/>
              </a:rPr>
              <a:t>维护世界和平</a:t>
            </a:r>
          </a:p>
        </p:txBody>
      </p:sp>
      <p:sp>
        <p:nvSpPr>
          <p:cNvPr id="15" name="Text Box 8"/>
          <p:cNvSpPr txBox="1"/>
          <p:nvPr/>
        </p:nvSpPr>
        <p:spPr>
          <a:xfrm>
            <a:off x="1028700" y="3994786"/>
            <a:ext cx="3703955" cy="460375"/>
          </a:xfrm>
          <a:prstGeom prst="rect">
            <a:avLst/>
          </a:prstGeom>
          <a:noFill/>
          <a:ln w="9525">
            <a:noFill/>
          </a:ln>
        </p:spPr>
        <p:txBody>
          <a:bodyPr wrap="none" anchor="t">
            <a:spAutoFit/>
          </a:bodyPr>
          <a:lstStyle/>
          <a:p>
            <a:r>
              <a:rPr lang="en-US" altLang="zh-CN" sz="2400" b="1" dirty="0">
                <a:solidFill>
                  <a:srgbClr val="0000FF"/>
                </a:solidFill>
                <a:latin typeface="Calibri" panose="020F0502020204030204" charset="0"/>
                <a:ea typeface="黑体" panose="02010609060101010101" pitchFamily="2" charset="-122"/>
              </a:rPr>
              <a:t>3</a:t>
            </a:r>
            <a:r>
              <a:rPr lang="zh-CN" altLang="en-US" sz="2400" b="1" dirty="0">
                <a:solidFill>
                  <a:srgbClr val="0000FF"/>
                </a:solidFill>
                <a:latin typeface="Calibri" panose="020F0502020204030204" charset="0"/>
                <a:ea typeface="黑体" panose="02010609060101010101" pitchFamily="2" charset="-122"/>
              </a:rPr>
              <a:t>推动世界经济和社会发展</a:t>
            </a:r>
          </a:p>
        </p:txBody>
      </p:sp>
      <p:sp>
        <p:nvSpPr>
          <p:cNvPr id="16" name="Text Box 16"/>
          <p:cNvSpPr txBox="1"/>
          <p:nvPr/>
        </p:nvSpPr>
        <p:spPr>
          <a:xfrm>
            <a:off x="1047750" y="4925061"/>
            <a:ext cx="2785745" cy="460375"/>
          </a:xfrm>
          <a:prstGeom prst="rect">
            <a:avLst/>
          </a:prstGeom>
          <a:noFill/>
          <a:ln w="9525">
            <a:noFill/>
          </a:ln>
        </p:spPr>
        <p:txBody>
          <a:bodyPr wrap="none" anchor="t">
            <a:spAutoFit/>
          </a:bodyPr>
          <a:lstStyle/>
          <a:p>
            <a:r>
              <a:rPr lang="en-US" altLang="zh-CN" sz="2400" b="1" dirty="0">
                <a:solidFill>
                  <a:srgbClr val="0000FF"/>
                </a:solidFill>
                <a:latin typeface="Calibri" panose="020F0502020204030204" charset="0"/>
                <a:ea typeface="黑体" panose="02010609060101010101" pitchFamily="2" charset="-122"/>
              </a:rPr>
              <a:t>4</a:t>
            </a:r>
            <a:r>
              <a:rPr lang="zh-CN" altLang="en-US" sz="2400" b="1" dirty="0">
                <a:solidFill>
                  <a:srgbClr val="0000FF"/>
                </a:solidFill>
                <a:latin typeface="Calibri" panose="020F0502020204030204" charset="0"/>
                <a:ea typeface="黑体" panose="02010609060101010101" pitchFamily="2" charset="-122"/>
              </a:rPr>
              <a:t>对自己的行为负责</a:t>
            </a:r>
          </a:p>
        </p:txBody>
      </p:sp>
      <p:sp>
        <p:nvSpPr>
          <p:cNvPr id="17" name="AutoShape 14"/>
          <p:cNvSpPr/>
          <p:nvPr/>
        </p:nvSpPr>
        <p:spPr>
          <a:xfrm>
            <a:off x="3413125" y="2545398"/>
            <a:ext cx="153988" cy="846138"/>
          </a:xfrm>
          <a:prstGeom prst="leftBrace">
            <a:avLst>
              <a:gd name="adj1" fmla="val 64564"/>
              <a:gd name="adj2" fmla="val 42194"/>
            </a:avLst>
          </a:prstGeom>
          <a:noFill/>
          <a:ln w="28575" cap="flat" cmpd="sng">
            <a:solidFill>
              <a:schemeClr val="tx1"/>
            </a:solidFill>
            <a:prstDash val="solid"/>
            <a:round/>
            <a:headEnd type="none" w="med" len="med"/>
            <a:tailEnd type="none" w="med" len="med"/>
          </a:ln>
        </p:spPr>
        <p:txBody>
          <a:bodyPr anchor="t"/>
          <a:lstStyle/>
          <a:p>
            <a:endParaRPr lang="zh-CN" altLang="en-US" dirty="0">
              <a:latin typeface="Calibri" panose="020F0502020204030204" charset="0"/>
              <a:ea typeface="宋体" panose="02010600030101010101" pitchFamily="2" charset="-122"/>
            </a:endParaRPr>
          </a:p>
        </p:txBody>
      </p:sp>
      <p:sp>
        <p:nvSpPr>
          <p:cNvPr id="28684" name="Rectangle 5"/>
          <p:cNvSpPr/>
          <p:nvPr/>
        </p:nvSpPr>
        <p:spPr>
          <a:xfrm>
            <a:off x="1055688" y="1631157"/>
            <a:ext cx="3270250" cy="829945"/>
          </a:xfrm>
          <a:prstGeom prst="rect">
            <a:avLst/>
          </a:prstGeom>
          <a:noFill/>
          <a:ln w="9525">
            <a:noFill/>
          </a:ln>
        </p:spPr>
        <p:txBody>
          <a:bodyPr wrap="square" anchor="ctr">
            <a:spAutoFit/>
          </a:bodyPr>
          <a:lstStyle/>
          <a:p>
            <a:r>
              <a:rPr lang="en-US" altLang="zh-CN" sz="2400" b="1" dirty="0">
                <a:latin typeface="宋体" panose="02010600030101010101" pitchFamily="2" charset="-122"/>
                <a:ea typeface="宋体" panose="02010600030101010101" pitchFamily="2" charset="-122"/>
              </a:rPr>
              <a:t>    </a:t>
            </a:r>
            <a:endParaRPr lang="zh-CN" altLang="en-US" sz="2400" b="1" dirty="0">
              <a:latin typeface="Calibri" panose="020F0502020204030204" charset="0"/>
              <a:ea typeface="黑体" panose="02010609060101010101" pitchFamily="2" charset="-122"/>
            </a:endParaRPr>
          </a:p>
          <a:p>
            <a:pPr eaLnBrk="0" hangingPunct="0"/>
            <a:endParaRPr lang="zh-CN" altLang="en-US" sz="2400" b="1" dirty="0">
              <a:solidFill>
                <a:srgbClr val="0000FF"/>
              </a:solidFill>
              <a:latin typeface="Calibri" panose="020F0502020204030204" charset="0"/>
              <a:ea typeface="黑体" panose="02010609060101010101" pitchFamily="2" charset="-122"/>
            </a:endParaRPr>
          </a:p>
        </p:txBody>
      </p:sp>
      <p:sp>
        <p:nvSpPr>
          <p:cNvPr id="21" name="Text Box 10"/>
          <p:cNvSpPr txBox="1"/>
          <p:nvPr/>
        </p:nvSpPr>
        <p:spPr>
          <a:xfrm>
            <a:off x="4716463" y="4455161"/>
            <a:ext cx="263652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力所能及地援助发展中国家</a:t>
            </a:r>
            <a:endParaRPr lang="zh-CN" altLang="en-US" sz="2400" b="1" dirty="0">
              <a:latin typeface="Calibri" panose="020F0502020204030204" charset="0"/>
              <a:ea typeface="黑体" panose="02010609060101010101" pitchFamily="2" charset="-122"/>
            </a:endParaRPr>
          </a:p>
        </p:txBody>
      </p:sp>
      <p:sp>
        <p:nvSpPr>
          <p:cNvPr id="22" name="Text Box 9"/>
          <p:cNvSpPr txBox="1"/>
          <p:nvPr/>
        </p:nvSpPr>
        <p:spPr>
          <a:xfrm>
            <a:off x="4732338" y="3923348"/>
            <a:ext cx="202311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推动世界经济全球化</a:t>
            </a:r>
            <a:endParaRPr lang="zh-CN" altLang="en-US" sz="2400" b="1" dirty="0">
              <a:latin typeface="Calibri" panose="020F0502020204030204" charset="0"/>
              <a:ea typeface="黑体" panose="02010609060101010101" pitchFamily="2" charset="-122"/>
            </a:endParaRPr>
          </a:p>
        </p:txBody>
      </p:sp>
      <p:sp>
        <p:nvSpPr>
          <p:cNvPr id="23" name="Text Box 11"/>
          <p:cNvSpPr txBox="1"/>
          <p:nvPr/>
        </p:nvSpPr>
        <p:spPr>
          <a:xfrm>
            <a:off x="4716463" y="4159886"/>
            <a:ext cx="2840990" cy="337185"/>
          </a:xfrm>
          <a:prstGeom prst="rect">
            <a:avLst/>
          </a:prstGeom>
          <a:noFill/>
          <a:ln w="9525">
            <a:noFill/>
          </a:ln>
        </p:spPr>
        <p:txBody>
          <a:bodyPr wrap="none" anchor="t">
            <a:spAutoFit/>
          </a:bodyPr>
          <a:lstStyle/>
          <a:p>
            <a:pPr eaLnBrk="0" hangingPunct="0"/>
            <a:r>
              <a:rPr lang="zh-CN" altLang="en-US" sz="1600" b="1" dirty="0">
                <a:latin typeface="Calibri" panose="020F0502020204030204" charset="0"/>
                <a:ea typeface="黑体" panose="02010609060101010101" pitchFamily="2" charset="-122"/>
              </a:rPr>
              <a:t>为稳定世界经济作出必要牺牲</a:t>
            </a:r>
          </a:p>
        </p:txBody>
      </p:sp>
      <p:sp>
        <p:nvSpPr>
          <p:cNvPr id="24" name="AutoShape 3"/>
          <p:cNvSpPr/>
          <p:nvPr/>
        </p:nvSpPr>
        <p:spPr>
          <a:xfrm>
            <a:off x="4665663" y="3767773"/>
            <a:ext cx="150812" cy="963613"/>
          </a:xfrm>
          <a:prstGeom prst="leftBrace">
            <a:avLst>
              <a:gd name="adj1" fmla="val 64930"/>
              <a:gd name="adj2" fmla="val 50000"/>
            </a:avLst>
          </a:prstGeom>
          <a:noFill/>
          <a:ln w="28575" cap="flat" cmpd="sng">
            <a:solidFill>
              <a:schemeClr val="tx1"/>
            </a:solidFill>
            <a:prstDash val="solid"/>
            <a:round/>
            <a:headEnd type="none" w="med" len="med"/>
            <a:tailEnd type="none" w="med" len="med"/>
          </a:ln>
        </p:spPr>
        <p:txBody>
          <a:bodyPr anchor="t"/>
          <a:lstStyle/>
          <a:p>
            <a:endParaRPr lang="zh-CN" altLang="en-US" dirty="0">
              <a:latin typeface="Calibri" panose="020F0502020204030204" charset="0"/>
              <a:ea typeface="宋体" panose="02010600030101010101" pitchFamily="2" charset="-122"/>
            </a:endParaRPr>
          </a:p>
        </p:txBody>
      </p:sp>
      <p:sp>
        <p:nvSpPr>
          <p:cNvPr id="25" name="AutoShape 17"/>
          <p:cNvSpPr/>
          <p:nvPr/>
        </p:nvSpPr>
        <p:spPr>
          <a:xfrm>
            <a:off x="3714750" y="4691698"/>
            <a:ext cx="117475" cy="782638"/>
          </a:xfrm>
          <a:prstGeom prst="leftBrace">
            <a:avLst>
              <a:gd name="adj1" fmla="val 127444"/>
              <a:gd name="adj2" fmla="val 50000"/>
            </a:avLst>
          </a:prstGeom>
          <a:noFill/>
          <a:ln w="28575" cap="flat" cmpd="sng">
            <a:solidFill>
              <a:schemeClr val="tx1"/>
            </a:solidFill>
            <a:prstDash val="solid"/>
            <a:round/>
            <a:headEnd type="none" w="med" len="med"/>
            <a:tailEnd type="none" w="med" len="med"/>
          </a:ln>
        </p:spPr>
        <p:txBody>
          <a:bodyPr anchor="t"/>
          <a:lstStyle/>
          <a:p>
            <a:endParaRPr lang="zh-CN" altLang="en-US" dirty="0">
              <a:latin typeface="Calibri" panose="020F0502020204030204" charset="0"/>
              <a:ea typeface="宋体" panose="02010600030101010101" pitchFamily="2" charset="-122"/>
            </a:endParaRPr>
          </a:p>
        </p:txBody>
      </p:sp>
      <p:sp>
        <p:nvSpPr>
          <p:cNvPr id="26" name="Text Box 18"/>
          <p:cNvSpPr txBox="1"/>
          <p:nvPr/>
        </p:nvSpPr>
        <p:spPr>
          <a:xfrm>
            <a:off x="3765550" y="4648836"/>
            <a:ext cx="140970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不搞军备竞赛</a:t>
            </a:r>
          </a:p>
        </p:txBody>
      </p:sp>
      <p:sp>
        <p:nvSpPr>
          <p:cNvPr id="27" name="Text Box 19"/>
          <p:cNvSpPr txBox="1"/>
          <p:nvPr/>
        </p:nvSpPr>
        <p:spPr>
          <a:xfrm>
            <a:off x="3714750" y="4925061"/>
            <a:ext cx="181864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共同呵护地球家园</a:t>
            </a:r>
            <a:endParaRPr lang="zh-CN" altLang="en-US" sz="2400" b="1" dirty="0">
              <a:latin typeface="Calibri" panose="020F0502020204030204" charset="0"/>
              <a:ea typeface="黑体" panose="02010609060101010101" pitchFamily="2" charset="-122"/>
            </a:endParaRPr>
          </a:p>
        </p:txBody>
      </p:sp>
      <p:sp>
        <p:nvSpPr>
          <p:cNvPr id="28" name="Text Box 20"/>
          <p:cNvSpPr txBox="1"/>
          <p:nvPr/>
        </p:nvSpPr>
        <p:spPr>
          <a:xfrm>
            <a:off x="3714750" y="5210811"/>
            <a:ext cx="202311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促进人权事业的发展</a:t>
            </a:r>
            <a:endParaRPr lang="zh-CN" altLang="en-US" sz="2400" b="1" dirty="0">
              <a:latin typeface="Calibri" panose="020F0502020204030204" charset="0"/>
              <a:ea typeface="黑体" panose="02010609060101010101" pitchFamily="2" charset="-122"/>
            </a:endParaRPr>
          </a:p>
        </p:txBody>
      </p:sp>
      <p:sp>
        <p:nvSpPr>
          <p:cNvPr id="28693" name="矩形 29"/>
          <p:cNvSpPr/>
          <p:nvPr/>
        </p:nvSpPr>
        <p:spPr>
          <a:xfrm>
            <a:off x="12700" y="862648"/>
            <a:ext cx="1760538" cy="583565"/>
          </a:xfrm>
          <a:prstGeom prst="rect">
            <a:avLst/>
          </a:prstGeom>
          <a:solidFill>
            <a:srgbClr val="0000FF"/>
          </a:solidFill>
          <a:ln w="9525">
            <a:noFill/>
          </a:ln>
        </p:spPr>
        <p:txBody>
          <a:bodyPr wrap="square" anchor="t">
            <a:spAutoFit/>
          </a:bodyPr>
          <a:lstStyle/>
          <a:p>
            <a:r>
              <a:rPr lang="zh-CN" altLang="en-US" sz="2800" b="1" dirty="0">
                <a:solidFill>
                  <a:schemeClr val="bg1"/>
                </a:solidFill>
                <a:latin typeface="楷体" panose="02010609060101010101" charset="-122"/>
                <a:ea typeface="楷体" panose="02010609060101010101" charset="-122"/>
              </a:rPr>
              <a:t>知识梳理</a:t>
            </a:r>
            <a:r>
              <a:rPr lang="zh-CN" altLang="en-US" sz="3200" b="1" dirty="0">
                <a:solidFill>
                  <a:schemeClr val="bg1"/>
                </a:solidFill>
                <a:latin typeface="楷体" panose="02010609060101010101" charset="-122"/>
                <a:ea typeface="楷体" panose="02010609060101010101" charset="-122"/>
              </a:rPr>
              <a:t>： </a:t>
            </a:r>
          </a:p>
        </p:txBody>
      </p:sp>
      <p:sp>
        <p:nvSpPr>
          <p:cNvPr id="2" name="Text Box 9"/>
          <p:cNvSpPr txBox="1"/>
          <p:nvPr/>
        </p:nvSpPr>
        <p:spPr>
          <a:xfrm>
            <a:off x="4716463" y="3656648"/>
            <a:ext cx="3249930" cy="337185"/>
          </a:xfrm>
          <a:prstGeom prst="rect">
            <a:avLst/>
          </a:prstGeom>
          <a:noFill/>
          <a:ln w="9525">
            <a:noFill/>
          </a:ln>
        </p:spPr>
        <p:txBody>
          <a:bodyPr wrap="none" anchor="t">
            <a:spAutoFit/>
          </a:bodyPr>
          <a:lstStyle/>
          <a:p>
            <a:r>
              <a:rPr lang="zh-CN" altLang="en-US" sz="1600" b="1" dirty="0">
                <a:latin typeface="Calibri" panose="020F0502020204030204" charset="0"/>
                <a:ea typeface="黑体" panose="02010609060101010101" pitchFamily="2" charset="-122"/>
              </a:rPr>
              <a:t>中国是世界经济增长的重要贡献者</a:t>
            </a:r>
          </a:p>
        </p:txBody>
      </p:sp>
      <p:sp>
        <p:nvSpPr>
          <p:cNvPr id="28695" name="文本框 2"/>
          <p:cNvSpPr txBox="1"/>
          <p:nvPr/>
        </p:nvSpPr>
        <p:spPr>
          <a:xfrm>
            <a:off x="3294063" y="2396173"/>
            <a:ext cx="3970337" cy="337185"/>
          </a:xfrm>
          <a:prstGeom prst="rect">
            <a:avLst/>
          </a:prstGeom>
          <a:noFill/>
          <a:ln w="9525">
            <a:noFill/>
          </a:ln>
        </p:spPr>
        <p:txBody>
          <a:bodyPr wrap="square" anchor="t">
            <a:spAutoFit/>
          </a:bodyPr>
          <a:lstStyle/>
          <a:p>
            <a:pPr indent="266700" eaLnBrk="0" hangingPunct="0"/>
            <a:r>
              <a:rPr lang="zh-CN" altLang="en-US" sz="1600" b="1" dirty="0">
                <a:latin typeface="Calibri" panose="020F0502020204030204" charset="0"/>
                <a:ea typeface="黑体" panose="02010609060101010101" pitchFamily="2" charset="-122"/>
                <a:sym typeface="黑体" panose="02010609060101010101" pitchFamily="2" charset="-122"/>
              </a:rPr>
              <a:t>反对各种形式的霸权主义、强权政</a:t>
            </a:r>
            <a:r>
              <a:rPr lang="zh-CN" altLang="en-US" sz="1600" b="1" dirty="0">
                <a:latin typeface="Calibri" panose="020F0502020204030204" charset="0"/>
                <a:ea typeface="黑体" panose="02010609060101010101" pitchFamily="2" charset="-122"/>
              </a:rPr>
              <a:t>治</a:t>
            </a:r>
            <a:endParaRPr lang="zh-CN" altLang="en-US" sz="2400" b="1" dirty="0">
              <a:latin typeface="Calibri" panose="020F0502020204030204" charset="0"/>
              <a:ea typeface="黑体" panose="02010609060101010101" pitchFamily="2" charset="-122"/>
            </a:endParaRPr>
          </a:p>
        </p:txBody>
      </p:sp>
      <p:sp>
        <p:nvSpPr>
          <p:cNvPr id="28696" name="文本框 3"/>
          <p:cNvSpPr txBox="1"/>
          <p:nvPr/>
        </p:nvSpPr>
        <p:spPr>
          <a:xfrm>
            <a:off x="3249613" y="2839086"/>
            <a:ext cx="3107690" cy="337185"/>
          </a:xfrm>
          <a:prstGeom prst="rect">
            <a:avLst/>
          </a:prstGeom>
          <a:noFill/>
          <a:ln w="9525">
            <a:noFill/>
          </a:ln>
        </p:spPr>
        <p:txBody>
          <a:bodyPr wrap="none" anchor="t">
            <a:spAutoFit/>
          </a:bodyPr>
          <a:lstStyle/>
          <a:p>
            <a:pPr indent="266700" eaLnBrk="0" hangingPunct="0"/>
            <a:r>
              <a:rPr lang="zh-CN" altLang="en-US" sz="1600" b="1" dirty="0">
                <a:latin typeface="Calibri" panose="020F0502020204030204" charset="0"/>
                <a:ea typeface="黑体" panose="02010609060101010101" pitchFamily="2" charset="-122"/>
                <a:sym typeface="黑体" panose="02010609060101010101" pitchFamily="2" charset="-122"/>
              </a:rPr>
              <a:t>加大参与国际反恐合作的力度</a:t>
            </a:r>
          </a:p>
        </p:txBody>
      </p:sp>
      <p:sp>
        <p:nvSpPr>
          <p:cNvPr id="28697" name="文本框 4"/>
          <p:cNvSpPr txBox="1"/>
          <p:nvPr/>
        </p:nvSpPr>
        <p:spPr>
          <a:xfrm>
            <a:off x="3294063" y="3177223"/>
            <a:ext cx="2494280" cy="337185"/>
          </a:xfrm>
          <a:prstGeom prst="rect">
            <a:avLst/>
          </a:prstGeom>
          <a:noFill/>
          <a:ln w="9525">
            <a:noFill/>
          </a:ln>
        </p:spPr>
        <p:txBody>
          <a:bodyPr wrap="none" anchor="t">
            <a:spAutoFit/>
          </a:bodyPr>
          <a:lstStyle/>
          <a:p>
            <a:pPr indent="266700" eaLnBrk="0" hangingPunct="0"/>
            <a:r>
              <a:rPr lang="zh-CN" altLang="en-US" sz="1600" b="1" dirty="0">
                <a:latin typeface="宋体" panose="02010600030101010101" pitchFamily="2" charset="-122"/>
                <a:ea typeface="黑体" panose="02010609060101010101" pitchFamily="2" charset="-122"/>
                <a:sym typeface="黑体" panose="02010609060101010101" pitchFamily="2" charset="-122"/>
              </a:rPr>
              <a:t>支持联合国的维和行动</a:t>
            </a:r>
          </a:p>
        </p:txBody>
      </p:sp>
      <p:sp>
        <p:nvSpPr>
          <p:cNvPr id="28698" name="文本框 5"/>
          <p:cNvSpPr txBox="1"/>
          <p:nvPr/>
        </p:nvSpPr>
        <p:spPr>
          <a:xfrm>
            <a:off x="4081463" y="1702435"/>
            <a:ext cx="3107690" cy="337185"/>
          </a:xfrm>
          <a:prstGeom prst="rect">
            <a:avLst/>
          </a:prstGeom>
          <a:noFill/>
          <a:ln w="9525">
            <a:noFill/>
          </a:ln>
        </p:spPr>
        <p:txBody>
          <a:bodyPr wrap="none" anchor="t">
            <a:spAutoFit/>
          </a:bodyPr>
          <a:lstStyle/>
          <a:p>
            <a:pPr indent="266700" eaLnBrk="0" hangingPunct="0"/>
            <a:r>
              <a:rPr lang="zh-CN" altLang="en-US" sz="1600" b="1" dirty="0">
                <a:latin typeface="Calibri" panose="020F0502020204030204" charset="0"/>
                <a:ea typeface="黑体" panose="02010609060101010101" pitchFamily="2" charset="-122"/>
                <a:sym typeface="黑体" panose="02010609060101010101" pitchFamily="2" charset="-122"/>
              </a:rPr>
              <a:t>是联合国安理会的常任理事国</a:t>
            </a:r>
          </a:p>
        </p:txBody>
      </p:sp>
      <p:sp>
        <p:nvSpPr>
          <p:cNvPr id="28699" name="文本框 6"/>
          <p:cNvSpPr txBox="1"/>
          <p:nvPr/>
        </p:nvSpPr>
        <p:spPr>
          <a:xfrm>
            <a:off x="1144588" y="1630998"/>
            <a:ext cx="3091815" cy="460375"/>
          </a:xfrm>
          <a:prstGeom prst="rect">
            <a:avLst/>
          </a:prstGeom>
          <a:noFill/>
          <a:ln w="9525">
            <a:noFill/>
          </a:ln>
        </p:spPr>
        <p:txBody>
          <a:bodyPr wrap="none" anchor="t">
            <a:spAutoFit/>
          </a:bodyPr>
          <a:lstStyle/>
          <a:p>
            <a:pPr eaLnBrk="0" hangingPunct="0"/>
            <a:r>
              <a:rPr lang="zh-CN" altLang="en-US" sz="2400" b="1" dirty="0">
                <a:solidFill>
                  <a:srgbClr val="0000FF"/>
                </a:solidFill>
                <a:latin typeface="Calibri" panose="020F0502020204030204" charset="0"/>
                <a:ea typeface="黑体" panose="02010609060101010101" pitchFamily="2" charset="-122"/>
              </a:rPr>
              <a:t>1在国际社会秉持公道</a:t>
            </a:r>
          </a:p>
        </p:txBody>
      </p:sp>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869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28698"/>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869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869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869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22"/>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1"/>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25"/>
                                        </p:tgtEl>
                                        <p:attrNameLst>
                                          <p:attrName>style.visibility</p:attrName>
                                        </p:attrNameLst>
                                      </p:cBhvr>
                                      <p:to>
                                        <p:strVal val="visible"/>
                                      </p:to>
                                    </p:set>
                                    <p:anim calcmode="lin" valueType="num">
                                      <p:cBhvr>
                                        <p:cTn id="80" dur="500" fill="hold"/>
                                        <p:tgtEl>
                                          <p:spTgt spid="25"/>
                                        </p:tgtEl>
                                        <p:attrNameLst>
                                          <p:attrName>ppt_w</p:attrName>
                                        </p:attrNameLst>
                                      </p:cBhvr>
                                      <p:tavLst>
                                        <p:tav tm="0">
                                          <p:val>
                                            <p:fltVal val="0"/>
                                          </p:val>
                                        </p:tav>
                                        <p:tav tm="100000">
                                          <p:val>
                                            <p:strVal val="#ppt_w"/>
                                          </p:val>
                                        </p:tav>
                                      </p:tavLst>
                                    </p:anim>
                                    <p:anim calcmode="lin" valueType="num">
                                      <p:cBhvr>
                                        <p:cTn id="81" dur="500" fill="hold"/>
                                        <p:tgtEl>
                                          <p:spTgt spid="25"/>
                                        </p:tgtEl>
                                        <p:attrNameLst>
                                          <p:attrName>ppt_h</p:attrName>
                                        </p:attrNameLst>
                                      </p:cBhvr>
                                      <p:tavLst>
                                        <p:tav tm="0">
                                          <p:val>
                                            <p:fltVal val="0"/>
                                          </p:val>
                                        </p:tav>
                                        <p:tav tm="100000">
                                          <p:val>
                                            <p:strVal val="#ppt_h"/>
                                          </p:val>
                                        </p:tav>
                                      </p:tavLst>
                                    </p:anim>
                                    <p:animEffect transition="in" filter="fade">
                                      <p:cBhvr>
                                        <p:cTn id="82" dur="500"/>
                                        <p:tgtEl>
                                          <p:spTgt spid="25"/>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27"/>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ldLvl="0" animBg="1"/>
      <p:bldP spid="14" grpId="0"/>
      <p:bldP spid="16" grpId="0"/>
      <p:bldP spid="17" grpId="0" bldLvl="0" animBg="1"/>
      <p:bldP spid="21" grpId="0"/>
      <p:bldP spid="22" grpId="0"/>
      <p:bldP spid="23" grpId="0"/>
      <p:bldP spid="24" grpId="0" bldLvl="0" animBg="1"/>
      <p:bldP spid="25" grpId="0" bldLvl="0" animBg="1"/>
      <p:bldP spid="26" grpId="0"/>
      <p:bldP spid="27" grpId="0"/>
      <p:bldP spid="28" grpId="0"/>
      <p:bldP spid="2" grpId="0"/>
      <p:bldP spid="28695" grpId="0"/>
      <p:bldP spid="28696" grpId="0"/>
      <p:bldP spid="28697" grpId="0"/>
      <p:bldP spid="28698" grpId="0"/>
      <p:bldP spid="2869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r>
              <a:rPr lang="zh-CN" altLang="zh-CN" smtClean="0">
                <a:sym typeface="宋体" panose="02010600030101010101" pitchFamily="2" charset="-122"/>
              </a:rPr>
              <a:t>典例精析</a:t>
            </a:r>
            <a:br>
              <a:rPr lang="zh-CN" altLang="zh-CN" smtClean="0">
                <a:sym typeface="宋体" panose="02010600030101010101" pitchFamily="2" charset="-122"/>
              </a:rPr>
            </a:br>
            <a:endParaRPr lang="zh-CN" altLang="en-US" smtClean="0"/>
          </a:p>
        </p:txBody>
      </p:sp>
      <p:sp>
        <p:nvSpPr>
          <p:cNvPr id="23554" name="内容占位符 2"/>
          <p:cNvSpPr>
            <a:spLocks noGrp="1"/>
          </p:cNvSpPr>
          <p:nvPr>
            <p:ph idx="1"/>
          </p:nvPr>
        </p:nvSpPr>
        <p:spPr>
          <a:xfrm>
            <a:off x="23813" y="1517809"/>
            <a:ext cx="9096851" cy="3428048"/>
          </a:xfrm>
        </p:spPr>
        <p:txBody>
          <a:bodyPr/>
          <a:lstStyle/>
          <a:p>
            <a:pPr>
              <a:buFont typeface="Webdings" panose="05030102010509060703" pitchFamily="18" charset="2"/>
              <a:buChar char=""/>
            </a:pPr>
            <a:r>
              <a:rPr lang="zh-CN" altLang="en-US" sz="2700" b="1" smtClean="0">
                <a:solidFill>
                  <a:srgbClr val="150B03"/>
                </a:solidFill>
              </a:rPr>
              <a:t>例</a:t>
            </a:r>
            <a:r>
              <a:rPr lang="en-US" altLang="zh-CN" sz="2700" b="1" smtClean="0">
                <a:solidFill>
                  <a:srgbClr val="150B03"/>
                </a:solidFill>
              </a:rPr>
              <a:t>1</a:t>
            </a:r>
            <a:r>
              <a:rPr lang="zh-CN" altLang="en-US" sz="2700" b="1" smtClean="0">
                <a:solidFill>
                  <a:srgbClr val="150B03"/>
                </a:solidFill>
              </a:rPr>
              <a:t>、（</a:t>
            </a:r>
            <a:r>
              <a:rPr lang="en-US" altLang="zh-CN" sz="2700" b="1" smtClean="0">
                <a:solidFill>
                  <a:srgbClr val="150B03"/>
                </a:solidFill>
              </a:rPr>
              <a:t>2018</a:t>
            </a:r>
            <a:r>
              <a:rPr lang="zh-CN" altLang="en-US" sz="2700" b="1" smtClean="0">
                <a:solidFill>
                  <a:srgbClr val="150B03"/>
                </a:solidFill>
              </a:rPr>
              <a:t>年重庆</a:t>
            </a:r>
            <a:r>
              <a:rPr lang="en-US" altLang="zh-CN" sz="2700" b="1" smtClean="0">
                <a:solidFill>
                  <a:srgbClr val="150B03"/>
                </a:solidFill>
              </a:rPr>
              <a:t>A</a:t>
            </a:r>
            <a:r>
              <a:rPr lang="zh-CN" altLang="en-US" sz="2700" b="1" smtClean="0">
                <a:solidFill>
                  <a:srgbClr val="150B03"/>
                </a:solidFill>
              </a:rPr>
              <a:t>卷）当前国际形势发生深刻复杂变化，经济环境的不确定性、恶怖主义等全球性挑战不断增加。</a:t>
            </a:r>
            <a:r>
              <a:rPr lang="zh-CN" altLang="en-US" sz="2700" b="1" smtClean="0">
                <a:solidFill>
                  <a:srgbClr val="F72DE9"/>
                </a:solidFill>
              </a:rPr>
              <a:t>中国倡导构建“人类命运共同体”</a:t>
            </a:r>
            <a:r>
              <a:rPr lang="zh-CN" altLang="en-US" sz="2700" b="1" smtClean="0">
                <a:solidFill>
                  <a:srgbClr val="150B03"/>
                </a:solidFill>
              </a:rPr>
              <a:t>，为人类应对全球化挑战提供了中国智慧和方案。截止</a:t>
            </a:r>
            <a:r>
              <a:rPr lang="en-US" altLang="zh-CN" sz="2700" b="1" smtClean="0">
                <a:solidFill>
                  <a:srgbClr val="150B03"/>
                </a:solidFill>
              </a:rPr>
              <a:t>2018</a:t>
            </a:r>
            <a:r>
              <a:rPr lang="zh-CN" altLang="en-US" sz="2700" b="1" smtClean="0">
                <a:solidFill>
                  <a:srgbClr val="150B03"/>
                </a:solidFill>
              </a:rPr>
              <a:t>年</a:t>
            </a:r>
            <a:r>
              <a:rPr lang="en-US" altLang="zh-CN" sz="2700" b="1" smtClean="0">
                <a:solidFill>
                  <a:srgbClr val="150B03"/>
                </a:solidFill>
              </a:rPr>
              <a:t>1</a:t>
            </a:r>
            <a:r>
              <a:rPr lang="zh-CN" altLang="en-US" sz="2700" b="1" smtClean="0">
                <a:solidFill>
                  <a:srgbClr val="150B03"/>
                </a:solidFill>
              </a:rPr>
              <a:t>月，</a:t>
            </a:r>
            <a:r>
              <a:rPr lang="zh-CN" altLang="en-US" sz="2700" b="1" smtClean="0">
                <a:solidFill>
                  <a:srgbClr val="F72DE9"/>
                </a:solidFill>
              </a:rPr>
              <a:t>中国同</a:t>
            </a:r>
            <a:r>
              <a:rPr lang="en-US" altLang="zh-CN" sz="2700" b="1" smtClean="0">
                <a:solidFill>
                  <a:srgbClr val="F72DE9"/>
                </a:solidFill>
              </a:rPr>
              <a:t>80</a:t>
            </a:r>
            <a:r>
              <a:rPr lang="zh-CN" altLang="en-US" sz="2700" b="1" smtClean="0">
                <a:solidFill>
                  <a:srgbClr val="F72DE9"/>
                </a:solidFill>
              </a:rPr>
              <a:t>多个国家和组织签署了共建“一带一路”</a:t>
            </a:r>
            <a:r>
              <a:rPr lang="zh-CN" altLang="en-US" sz="2700" b="1" smtClean="0">
                <a:solidFill>
                  <a:srgbClr val="150B03"/>
                </a:solidFill>
              </a:rPr>
              <a:t>致府间协议，创造了近</a:t>
            </a:r>
            <a:r>
              <a:rPr lang="en-US" altLang="zh-CN" sz="2700" b="1" smtClean="0">
                <a:solidFill>
                  <a:srgbClr val="150B03"/>
                </a:solidFill>
              </a:rPr>
              <a:t>20</a:t>
            </a:r>
            <a:r>
              <a:rPr lang="zh-CN" altLang="en-US" sz="2700" b="1" smtClean="0">
                <a:solidFill>
                  <a:srgbClr val="150B03"/>
                </a:solidFill>
              </a:rPr>
              <a:t>万个就业岗位；</a:t>
            </a:r>
            <a:r>
              <a:rPr lang="zh-CN" altLang="en-US" sz="2700" b="1" smtClean="0">
                <a:solidFill>
                  <a:srgbClr val="F72DE9"/>
                </a:solidFill>
              </a:rPr>
              <a:t>累计派出近</a:t>
            </a:r>
            <a:r>
              <a:rPr lang="en-US" altLang="zh-CN" sz="2700" b="1" smtClean="0">
                <a:solidFill>
                  <a:srgbClr val="F72DE9"/>
                </a:solidFill>
              </a:rPr>
              <a:t>4</a:t>
            </a:r>
            <a:r>
              <a:rPr lang="zh-CN" altLang="en-US" sz="2700" b="1" smtClean="0">
                <a:solidFill>
                  <a:srgbClr val="F72DE9"/>
                </a:solidFill>
              </a:rPr>
              <a:t>万人次参与联合国维和行</a:t>
            </a:r>
            <a:r>
              <a:rPr lang="zh-CN" altLang="en-US" sz="2700" b="1" smtClean="0">
                <a:solidFill>
                  <a:srgbClr val="150B03"/>
                </a:solidFill>
              </a:rPr>
              <a:t>动</a:t>
            </a:r>
            <a:r>
              <a:rPr lang="en-US" altLang="zh-CN" sz="2700" b="1" smtClean="0">
                <a:solidFill>
                  <a:srgbClr val="150B03"/>
                </a:solidFill>
              </a:rPr>
              <a:t>……</a:t>
            </a:r>
            <a:r>
              <a:rPr lang="zh-CN" altLang="en-US" sz="2700" b="1" smtClean="0">
                <a:solidFill>
                  <a:srgbClr val="150B03"/>
                </a:solidFill>
              </a:rPr>
              <a:t>这说明了（   ）</a:t>
            </a:r>
          </a:p>
          <a:p>
            <a:pPr>
              <a:buFont typeface="Webdings" panose="05030102010509060703" pitchFamily="18" charset="2"/>
              <a:buChar char=""/>
            </a:pPr>
            <a:r>
              <a:rPr lang="en-US" altLang="zh-CN" sz="2700" b="1" smtClean="0">
                <a:solidFill>
                  <a:srgbClr val="150B03"/>
                </a:solidFill>
              </a:rPr>
              <a:t>A.</a:t>
            </a:r>
            <a:r>
              <a:rPr lang="zh-CN" altLang="en-US" sz="2700" b="1" smtClean="0">
                <a:solidFill>
                  <a:srgbClr val="150B03"/>
                </a:solidFill>
              </a:rPr>
              <a:t>中国是一个爱和平、负责任的现代化强国</a:t>
            </a:r>
          </a:p>
          <a:p>
            <a:pPr>
              <a:buFont typeface="Webdings" panose="05030102010509060703" pitchFamily="18" charset="2"/>
              <a:buChar char=""/>
            </a:pPr>
            <a:r>
              <a:rPr lang="en-US" altLang="zh-CN" sz="2700" b="1" smtClean="0">
                <a:solidFill>
                  <a:srgbClr val="150B03"/>
                </a:solidFill>
              </a:rPr>
              <a:t>B.</a:t>
            </a:r>
            <a:r>
              <a:rPr lang="zh-CN" altLang="en-US" sz="2700" b="1" smtClean="0">
                <a:solidFill>
                  <a:srgbClr val="150B03"/>
                </a:solidFill>
              </a:rPr>
              <a:t>中国已成功取得世界经济发展的主导权</a:t>
            </a:r>
          </a:p>
          <a:p>
            <a:pPr>
              <a:buFont typeface="Webdings" panose="05030102010509060703" pitchFamily="18" charset="2"/>
              <a:buChar char=""/>
            </a:pPr>
            <a:r>
              <a:rPr lang="en-US" altLang="zh-CN" sz="2700" b="1" smtClean="0">
                <a:solidFill>
                  <a:srgbClr val="150B03"/>
                </a:solidFill>
              </a:rPr>
              <a:t>C.</a:t>
            </a:r>
            <a:r>
              <a:rPr lang="zh-CN" altLang="en-US" sz="2700" b="1" smtClean="0">
                <a:solidFill>
                  <a:srgbClr val="150B03"/>
                </a:solidFill>
              </a:rPr>
              <a:t>当今世界和平与发展大势已经发生了逆转</a:t>
            </a:r>
          </a:p>
          <a:p>
            <a:pPr>
              <a:buFont typeface="Webdings" panose="05030102010509060703" pitchFamily="18" charset="2"/>
              <a:buChar char=""/>
            </a:pPr>
            <a:r>
              <a:rPr lang="en-US" altLang="zh-CN" sz="2700" b="1" smtClean="0">
                <a:solidFill>
                  <a:srgbClr val="150B03"/>
                </a:solidFill>
              </a:rPr>
              <a:t>D.</a:t>
            </a:r>
            <a:r>
              <a:rPr lang="zh-CN" altLang="en-US" sz="2700" b="1" smtClean="0">
                <a:solidFill>
                  <a:srgbClr val="150B03"/>
                </a:solidFill>
              </a:rPr>
              <a:t>中国面对全球化挑战必须增强忧患意识</a:t>
            </a:r>
          </a:p>
        </p:txBody>
      </p:sp>
    </p:spTree>
    <p:custDataLst>
      <p:tags r:id="rId1"/>
    </p:custDataLst>
  </p:cSld>
  <p:clrMapOvr>
    <a:masterClrMapping/>
  </p:clrMapOvr>
  <p:transition>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p:cNvSpPr>
          <p:nvPr>
            <p:ph type="title"/>
          </p:nvPr>
        </p:nvSpPr>
        <p:spPr/>
        <p:txBody>
          <a:bodyPr/>
          <a:lstStyle/>
          <a:p>
            <a:r>
              <a:rPr lang="zh-CN" altLang="en-US" smtClean="0"/>
              <a:t>答案解析</a:t>
            </a:r>
          </a:p>
        </p:txBody>
      </p:sp>
      <p:sp>
        <p:nvSpPr>
          <p:cNvPr id="41987" name="Rectangle 3"/>
          <p:cNvSpPr>
            <a:spLocks noGrp="1"/>
          </p:cNvSpPr>
          <p:nvPr>
            <p:ph idx="1"/>
          </p:nvPr>
        </p:nvSpPr>
        <p:spPr>
          <a:xfrm>
            <a:off x="628650" y="2062163"/>
            <a:ext cx="7886700" cy="3427810"/>
          </a:xfrm>
        </p:spPr>
        <p:txBody>
          <a:bodyPr/>
          <a:lstStyle/>
          <a:p>
            <a:pPr marL="342900" indent="-342900">
              <a:buFont typeface="Webdings" panose="05030102010509060703" pitchFamily="18" charset="2"/>
              <a:buChar char=""/>
            </a:pPr>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】D</a:t>
            </a:r>
          </a:p>
          <a:p>
            <a:pPr marL="342900" indent="-342900">
              <a:buFont typeface="Webdings" panose="05030102010509060703" pitchFamily="18" charset="2"/>
              <a:buChar char=""/>
            </a:pPr>
            <a:r>
              <a:rPr lang="en-US" altLang="zh-CN" smtClean="0">
                <a:solidFill>
                  <a:srgbClr val="FF0000"/>
                </a:solidFill>
              </a:rPr>
              <a:t>【</a:t>
            </a:r>
            <a:r>
              <a:rPr lang="zh-CN" altLang="en-US" smtClean="0">
                <a:solidFill>
                  <a:srgbClr val="FF0000"/>
                </a:solidFill>
              </a:rPr>
              <a:t>解析</a:t>
            </a:r>
            <a:r>
              <a:rPr lang="en-US" altLang="zh-CN" smtClean="0">
                <a:solidFill>
                  <a:srgbClr val="FF0000"/>
                </a:solidFill>
              </a:rPr>
              <a:t>】</a:t>
            </a:r>
            <a:r>
              <a:rPr lang="zh-CN" altLang="en-US" sz="2700" smtClean="0">
                <a:solidFill>
                  <a:srgbClr val="FF0000"/>
                </a:solidFill>
              </a:rPr>
              <a:t>材料说明在世界的舞台上，中国发挥着越来越重要的作用。而面对复杂的国际形势，我国必须冷静面对，增强忧患意识。</a:t>
            </a:r>
            <a:r>
              <a:rPr lang="en-US" altLang="zh-CN" sz="2700" smtClean="0">
                <a:solidFill>
                  <a:srgbClr val="FF0000"/>
                </a:solidFill>
              </a:rPr>
              <a:t>D</a:t>
            </a:r>
            <a:r>
              <a:rPr lang="zh-CN" altLang="en-US" sz="2700" smtClean="0">
                <a:solidFill>
                  <a:srgbClr val="FF0000"/>
                </a:solidFill>
              </a:rPr>
              <a:t>的说法正确且符合题意，应入选。</a:t>
            </a:r>
            <a:r>
              <a:rPr lang="en-US" altLang="zh-CN" sz="2700" smtClean="0">
                <a:solidFill>
                  <a:srgbClr val="FF0000"/>
                </a:solidFill>
              </a:rPr>
              <a:t>A</a:t>
            </a:r>
            <a:r>
              <a:rPr lang="zh-CN" altLang="en-US" sz="2700" smtClean="0">
                <a:solidFill>
                  <a:srgbClr val="FF0000"/>
                </a:solidFill>
              </a:rPr>
              <a:t>的说法错误，我国仍然是世界上最大的发展中国家，还不是现代化强国；</a:t>
            </a:r>
            <a:r>
              <a:rPr lang="en-US" altLang="zh-CN" sz="2700" smtClean="0">
                <a:solidFill>
                  <a:srgbClr val="FF0000"/>
                </a:solidFill>
              </a:rPr>
              <a:t>B</a:t>
            </a:r>
            <a:r>
              <a:rPr lang="zh-CN" altLang="en-US" sz="2700" smtClean="0">
                <a:solidFill>
                  <a:srgbClr val="FF0000"/>
                </a:solidFill>
              </a:rPr>
              <a:t>的说法错误，我国在国际事务中发挥着越来越重要的作用，但没有掌握世界经济发展的主导权；</a:t>
            </a:r>
            <a:r>
              <a:rPr lang="en-US" altLang="zh-CN" sz="2700" smtClean="0">
                <a:solidFill>
                  <a:srgbClr val="FF0000"/>
                </a:solidFill>
              </a:rPr>
              <a:t>C</a:t>
            </a:r>
            <a:r>
              <a:rPr lang="zh-CN" altLang="en-US" sz="2700" smtClean="0">
                <a:solidFill>
                  <a:srgbClr val="FF0000"/>
                </a:solidFill>
              </a:rPr>
              <a:t>的说法错误，当今世界的两大主题依然是和平与发展。这三项应排除。故该题选</a:t>
            </a:r>
            <a:r>
              <a:rPr lang="en-US" altLang="zh-CN" sz="2700" smtClean="0">
                <a:solidFill>
                  <a:srgbClr val="FF0000"/>
                </a:solidFill>
              </a:rPr>
              <a:t>D</a:t>
            </a:r>
            <a:r>
              <a:rPr lang="zh-CN" altLang="en-US" sz="2700" smtClean="0">
                <a:solidFill>
                  <a:srgbClr val="FF0000"/>
                </a:solidFill>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87">
                                            <p:txEl>
                                              <p:pRg st="0" end="0"/>
                                            </p:txEl>
                                          </p:spTgt>
                                        </p:tgtEl>
                                        <p:attrNameLst>
                                          <p:attrName>style.visibility</p:attrName>
                                        </p:attrNameLst>
                                      </p:cBhvr>
                                      <p:to>
                                        <p:strVal val="visible"/>
                                      </p:to>
                                    </p:set>
                                    <p:anim calcmode="lin" valueType="num">
                                      <p:cBhvr additive="base">
                                        <p:cTn id="7" dur="500" fill="hold"/>
                                        <p:tgtEl>
                                          <p:spTgt spid="419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19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987">
                                            <p:txEl>
                                              <p:pRg st="1" end="1"/>
                                            </p:txEl>
                                          </p:spTgt>
                                        </p:tgtEl>
                                        <p:attrNameLst>
                                          <p:attrName>style.visibility</p:attrName>
                                        </p:attrNameLst>
                                      </p:cBhvr>
                                      <p:to>
                                        <p:strVal val="visible"/>
                                      </p:to>
                                    </p:set>
                                    <p:anim calcmode="lin" valueType="num">
                                      <p:cBhvr additive="base">
                                        <p:cTn id="13" dur="500" fill="hold"/>
                                        <p:tgtEl>
                                          <p:spTgt spid="4198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198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7" grpId="0" build="p"/>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3" name="Rectangle 3"/>
          <p:cNvSpPr>
            <a:spLocks noGrp="1"/>
          </p:cNvSpPr>
          <p:nvPr>
            <p:ph idx="1"/>
          </p:nvPr>
        </p:nvSpPr>
        <p:spPr>
          <a:xfrm>
            <a:off x="54293" y="1372076"/>
            <a:ext cx="9062085" cy="4113848"/>
          </a:xfrm>
        </p:spPr>
        <p:txBody>
          <a:bodyPr/>
          <a:lstStyle/>
          <a:p>
            <a:pPr marL="342900" indent="-342900">
              <a:buFont typeface="Webdings" panose="05030102010509060703" pitchFamily="18" charset="2"/>
              <a:buChar char=""/>
            </a:pPr>
            <a:r>
              <a:rPr lang="zh-CN" altLang="en-US" sz="3000" smtClean="0">
                <a:solidFill>
                  <a:srgbClr val="150B03"/>
                </a:solidFill>
              </a:rPr>
              <a:t>例</a:t>
            </a:r>
            <a:r>
              <a:rPr lang="en-US" altLang="zh-CN" sz="3000" smtClean="0">
                <a:solidFill>
                  <a:srgbClr val="150B03"/>
                </a:solidFill>
              </a:rPr>
              <a:t>2</a:t>
            </a:r>
            <a:r>
              <a:rPr lang="zh-CN" altLang="en-US" sz="3000" smtClean="0">
                <a:solidFill>
                  <a:srgbClr val="150B03"/>
                </a:solidFill>
              </a:rPr>
              <a:t>、</a:t>
            </a:r>
            <a:r>
              <a:rPr lang="en-US" altLang="zh-CN" sz="3000" smtClean="0">
                <a:solidFill>
                  <a:srgbClr val="150B03"/>
                </a:solidFill>
              </a:rPr>
              <a:t>2018</a:t>
            </a:r>
            <a:r>
              <a:rPr lang="zh-CN" altLang="en-US" sz="3000" smtClean="0">
                <a:solidFill>
                  <a:srgbClr val="150B03"/>
                </a:solidFill>
              </a:rPr>
              <a:t>年浙江绍兴中考）自</a:t>
            </a:r>
            <a:r>
              <a:rPr lang="en-US" altLang="zh-CN" sz="3000" smtClean="0">
                <a:solidFill>
                  <a:srgbClr val="150B03"/>
                </a:solidFill>
              </a:rPr>
              <a:t>2006</a:t>
            </a:r>
            <a:r>
              <a:rPr lang="zh-CN" altLang="en-US" sz="3000" smtClean="0">
                <a:solidFill>
                  <a:srgbClr val="150B03"/>
                </a:solidFill>
              </a:rPr>
              <a:t>年朝鲜首次核试验以来</a:t>
            </a:r>
            <a:r>
              <a:rPr lang="en-US" altLang="zh-CN" sz="3000" smtClean="0">
                <a:solidFill>
                  <a:srgbClr val="150B03"/>
                </a:solidFill>
              </a:rPr>
              <a:t>,</a:t>
            </a:r>
            <a:r>
              <a:rPr lang="zh-CN" altLang="en-US" sz="3000" smtClean="0">
                <a:solidFill>
                  <a:srgbClr val="F72DE9"/>
                </a:solidFill>
              </a:rPr>
              <a:t>中国和国际社会为推动朝鲜半岛无核化而不懈努力</a:t>
            </a:r>
            <a:r>
              <a:rPr lang="zh-CN" altLang="en-US" sz="3000" smtClean="0">
                <a:solidFill>
                  <a:srgbClr val="150B03"/>
                </a:solidFill>
              </a:rPr>
              <a:t>，</a:t>
            </a:r>
            <a:r>
              <a:rPr lang="en-US" altLang="zh-CN" sz="3000" smtClean="0">
                <a:solidFill>
                  <a:srgbClr val="150B03"/>
                </a:solidFill>
              </a:rPr>
              <a:t>2018</a:t>
            </a:r>
            <a:r>
              <a:rPr lang="zh-CN" altLang="en-US" sz="3000" smtClean="0">
                <a:solidFill>
                  <a:srgbClr val="150B03"/>
                </a:solidFill>
              </a:rPr>
              <a:t>年朝核问题历经波折迎来曙光。这说明（     ）</a:t>
            </a:r>
            <a:br>
              <a:rPr lang="zh-CN" altLang="en-US" sz="3000" smtClean="0">
                <a:solidFill>
                  <a:srgbClr val="150B03"/>
                </a:solidFill>
              </a:rPr>
            </a:br>
            <a:r>
              <a:rPr lang="zh-CN" altLang="en-US" sz="3000" smtClean="0">
                <a:solidFill>
                  <a:srgbClr val="150B03"/>
                </a:solidFill>
              </a:rPr>
              <a:t>①和平与发展是当今世界的时代主题</a:t>
            </a:r>
          </a:p>
          <a:p>
            <a:pPr marL="342900" indent="-342900">
              <a:buFont typeface="Webdings" panose="05030102010509060703" pitchFamily="18" charset="2"/>
              <a:buChar char=""/>
            </a:pPr>
            <a:r>
              <a:rPr lang="zh-CN" altLang="en-US" sz="3000" smtClean="0">
                <a:solidFill>
                  <a:srgbClr val="150B03"/>
                </a:solidFill>
              </a:rPr>
              <a:t>②多极世界格局已经形成</a:t>
            </a:r>
          </a:p>
          <a:p>
            <a:pPr marL="342900" indent="-342900">
              <a:buFont typeface="Webdings" panose="05030102010509060703" pitchFamily="18" charset="2"/>
              <a:buChar char=""/>
            </a:pPr>
            <a:r>
              <a:rPr lang="zh-CN" altLang="en-US" sz="3000" smtClean="0">
                <a:solidFill>
                  <a:srgbClr val="150B03"/>
                </a:solidFill>
              </a:rPr>
              <a:t>③中国是一个负责任的发展中大国</a:t>
            </a:r>
          </a:p>
          <a:p>
            <a:pPr marL="342900" indent="-342900">
              <a:buFont typeface="Webdings" panose="05030102010509060703" pitchFamily="18" charset="2"/>
              <a:buChar char=""/>
            </a:pPr>
            <a:r>
              <a:rPr lang="zh-CN" altLang="en-US" sz="3000" smtClean="0">
                <a:solidFill>
                  <a:srgbClr val="150B03"/>
                </a:solidFill>
              </a:rPr>
              <a:t>④经济全球化已成为现实</a:t>
            </a:r>
            <a:br>
              <a:rPr lang="zh-CN" altLang="en-US" sz="3000" smtClean="0">
                <a:solidFill>
                  <a:srgbClr val="150B03"/>
                </a:solidFill>
              </a:rPr>
            </a:br>
            <a:r>
              <a:rPr lang="en-US" altLang="zh-CN" sz="3000" smtClean="0">
                <a:solidFill>
                  <a:srgbClr val="150B03"/>
                </a:solidFill>
              </a:rPr>
              <a:t>A.①③B.①④C.②③D.②④</a:t>
            </a:r>
          </a:p>
        </p:txBody>
      </p:sp>
    </p:spTree>
  </p:cSld>
  <p:clrMapOvr>
    <a:masterClrMapping/>
  </p:clrMapOvr>
  <p:transition>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r>
              <a:rPr lang="zh-CN" altLang="en-US" smtClean="0"/>
              <a:t>答案解析</a:t>
            </a:r>
          </a:p>
        </p:txBody>
      </p:sp>
      <p:sp>
        <p:nvSpPr>
          <p:cNvPr id="24578" name="内容占位符 2"/>
          <p:cNvSpPr>
            <a:spLocks noGrp="1"/>
          </p:cNvSpPr>
          <p:nvPr>
            <p:ph idx="1"/>
          </p:nvPr>
        </p:nvSpPr>
        <p:spPr>
          <a:xfrm>
            <a:off x="628650" y="2062163"/>
            <a:ext cx="7886700" cy="3427810"/>
          </a:xfrm>
        </p:spPr>
        <p:txBody>
          <a:bodyPr/>
          <a:lstStyle/>
          <a:p>
            <a:pPr>
              <a:buFont typeface="Webdings" panose="05030102010509060703" pitchFamily="18" charset="2"/>
              <a:buChar char=""/>
            </a:pPr>
            <a:r>
              <a:rPr lang="en-US" altLang="zh-CN" smtClean="0">
                <a:solidFill>
                  <a:srgbClr val="FF0000"/>
                </a:solidFill>
              </a:rPr>
              <a:t>【</a:t>
            </a:r>
            <a:r>
              <a:rPr lang="zh-CN" altLang="en-US" smtClean="0">
                <a:solidFill>
                  <a:srgbClr val="FF0000"/>
                </a:solidFill>
              </a:rPr>
              <a:t>答案</a:t>
            </a:r>
            <a:r>
              <a:rPr lang="en-US" altLang="zh-CN" smtClean="0">
                <a:solidFill>
                  <a:srgbClr val="FF0000"/>
                </a:solidFill>
              </a:rPr>
              <a:t>】A</a:t>
            </a:r>
          </a:p>
          <a:p>
            <a:pPr>
              <a:buFont typeface="Webdings" panose="05030102010509060703" pitchFamily="18" charset="2"/>
              <a:buChar char=""/>
            </a:pPr>
            <a:r>
              <a:rPr lang="en-US" altLang="zh-CN" smtClean="0">
                <a:solidFill>
                  <a:srgbClr val="FF0000"/>
                </a:solidFill>
              </a:rPr>
              <a:t>【</a:t>
            </a:r>
            <a:r>
              <a:rPr lang="zh-CN" altLang="en-US" smtClean="0">
                <a:solidFill>
                  <a:srgbClr val="FF0000"/>
                </a:solidFill>
              </a:rPr>
              <a:t>解答</a:t>
            </a:r>
            <a:r>
              <a:rPr lang="en-US" altLang="zh-CN" smtClean="0">
                <a:solidFill>
                  <a:srgbClr val="FF0000"/>
                </a:solidFill>
              </a:rPr>
              <a:t>】</a:t>
            </a:r>
            <a:r>
              <a:rPr lang="zh-CN" altLang="en-US" sz="3000" smtClean="0">
                <a:solidFill>
                  <a:srgbClr val="FF0000"/>
                </a:solidFill>
              </a:rPr>
              <a:t>本题考查国际政治关系。“中国和国际社会为推动朝鲜半岛无核化而不懈努力”说明和平与发展是当今世界的时代主题，表明中国是一个负责任的发展中大国，一个和平、合作、负责任的大国形象已被国际社会所认可，故①③符合题意；②④表述错误，经济全球化和世界政治格局多极化是当今世界的发展趋势，还没有成为现实。故选</a:t>
            </a:r>
            <a:r>
              <a:rPr lang="en-US" altLang="zh-CN" sz="3000" smtClean="0">
                <a:solidFill>
                  <a:srgbClr val="FF0000"/>
                </a:solidFill>
              </a:rPr>
              <a:t>A</a:t>
            </a:r>
            <a:r>
              <a:rPr lang="zh-CN" altLang="en-US" sz="3000" smtClean="0">
                <a:solidFill>
                  <a:srgbClr val="FF0000"/>
                </a:solidFill>
              </a:rPr>
              <a:t>。</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r>
              <a:rPr lang="zh-CN" altLang="en-US" smtClean="0">
                <a:sym typeface="+mn-ea"/>
              </a:rPr>
              <a:t>课后训练</a:t>
            </a:r>
            <a:r>
              <a:rPr lang="zh-CN" altLang="en-US" smtClean="0"/>
              <a:t/>
            </a:r>
            <a:br>
              <a:rPr lang="zh-CN" altLang="en-US" smtClean="0"/>
            </a:br>
            <a:endParaRPr lang="zh-CN" altLang="en-US" smtClean="0"/>
          </a:p>
        </p:txBody>
      </p:sp>
      <p:sp>
        <p:nvSpPr>
          <p:cNvPr id="25602" name="内容占位符 2"/>
          <p:cNvSpPr>
            <a:spLocks noGrp="1"/>
          </p:cNvSpPr>
          <p:nvPr>
            <p:ph idx="1"/>
          </p:nvPr>
        </p:nvSpPr>
        <p:spPr>
          <a:xfrm>
            <a:off x="412909" y="1894523"/>
            <a:ext cx="7886700" cy="3427810"/>
          </a:xfrm>
        </p:spPr>
        <p:txBody>
          <a:bodyPr/>
          <a:lstStyle/>
          <a:p>
            <a:pPr marL="457200" indent="-457200">
              <a:buFont typeface="Webdings" panose="05030102010509060703" pitchFamily="18" charset="2"/>
              <a:buChar char=""/>
            </a:pPr>
            <a:r>
              <a:rPr lang="en-US" altLang="zh-CN" sz="2700" b="1" smtClean="0">
                <a:solidFill>
                  <a:srgbClr val="150B03"/>
                </a:solidFill>
              </a:rPr>
              <a:t>1</a:t>
            </a:r>
            <a:r>
              <a:rPr lang="zh-CN" altLang="en-US" sz="2700" b="1" smtClean="0">
                <a:solidFill>
                  <a:srgbClr val="150B03"/>
                </a:solidFill>
              </a:rPr>
              <a:t>、在当今国际关系和国际事务中扮演着日益重要的角色。中国（     ）</a:t>
            </a:r>
          </a:p>
          <a:p>
            <a:pPr marL="457200" indent="-457200">
              <a:buFont typeface="Webdings" panose="05030102010509060703" pitchFamily="18" charset="2"/>
              <a:buChar char=""/>
            </a:pPr>
            <a:r>
              <a:rPr lang="zh-CN" altLang="en-US" sz="2700" b="1" smtClean="0">
                <a:solidFill>
                  <a:srgbClr val="150B03"/>
                </a:solidFill>
              </a:rPr>
              <a:t>①遵循</a:t>
            </a:r>
            <a:r>
              <a:rPr lang="en-US" altLang="zh-CN" sz="2700" b="1" smtClean="0">
                <a:solidFill>
                  <a:srgbClr val="150B03"/>
                </a:solidFill>
              </a:rPr>
              <a:t>《</a:t>
            </a:r>
            <a:r>
              <a:rPr lang="zh-CN" altLang="en-US" sz="2700" b="1" smtClean="0">
                <a:solidFill>
                  <a:srgbClr val="150B03"/>
                </a:solidFill>
              </a:rPr>
              <a:t>联合国宪章</a:t>
            </a:r>
            <a:r>
              <a:rPr lang="en-US" altLang="zh-CN" sz="2700" b="1" smtClean="0">
                <a:solidFill>
                  <a:srgbClr val="150B03"/>
                </a:solidFill>
              </a:rPr>
              <a:t>》</a:t>
            </a:r>
            <a:r>
              <a:rPr lang="zh-CN" altLang="en-US" sz="2700" b="1" smtClean="0">
                <a:solidFill>
                  <a:srgbClr val="150B03"/>
                </a:solidFill>
              </a:rPr>
              <a:t>的宗旨和原则</a:t>
            </a:r>
          </a:p>
          <a:p>
            <a:pPr marL="457200" indent="-457200">
              <a:buFont typeface="Webdings" panose="05030102010509060703" pitchFamily="18" charset="2"/>
              <a:buChar char=""/>
            </a:pPr>
            <a:r>
              <a:rPr lang="zh-CN" altLang="en-US" sz="2700" b="1" smtClean="0">
                <a:solidFill>
                  <a:srgbClr val="150B03"/>
                </a:solidFill>
              </a:rPr>
              <a:t>②高举和平、发展、合作、共赢的旗帜</a:t>
            </a:r>
          </a:p>
          <a:p>
            <a:pPr marL="457200" indent="-457200">
              <a:buFont typeface="Webdings" panose="05030102010509060703" pitchFamily="18" charset="2"/>
              <a:buChar char=""/>
            </a:pPr>
            <a:r>
              <a:rPr lang="zh-CN" altLang="en-US" sz="2700" b="1" smtClean="0">
                <a:solidFill>
                  <a:srgbClr val="150B03"/>
                </a:solidFill>
              </a:rPr>
              <a:t>③推动建设相互尊重、公平正义、合作共赢的新型国际关系</a:t>
            </a:r>
          </a:p>
          <a:p>
            <a:pPr marL="457200" indent="-457200">
              <a:buFont typeface="Webdings" panose="05030102010509060703" pitchFamily="18" charset="2"/>
              <a:buChar char=""/>
            </a:pPr>
            <a:r>
              <a:rPr lang="zh-CN" altLang="en-US" sz="2700" b="1" smtClean="0">
                <a:solidFill>
                  <a:srgbClr val="150B03"/>
                </a:solidFill>
              </a:rPr>
              <a:t>④秉持公道，伸张正义</a:t>
            </a:r>
          </a:p>
          <a:p>
            <a:pPr marL="457200" indent="-457200">
              <a:buFont typeface="Webdings" panose="05030102010509060703" pitchFamily="18" charset="2"/>
              <a:buChar char=""/>
            </a:pPr>
            <a:r>
              <a:rPr lang="zh-CN" altLang="en-US" sz="2700" b="1" smtClean="0">
                <a:solidFill>
                  <a:srgbClr val="150B03"/>
                </a:solidFill>
              </a:rPr>
              <a:t>①②③④</a:t>
            </a:r>
            <a:r>
              <a:rPr lang="en-US" altLang="zh-CN" sz="2700" b="1" smtClean="0">
                <a:solidFill>
                  <a:srgbClr val="150B03"/>
                </a:solidFill>
              </a:rPr>
              <a:t>B</a:t>
            </a:r>
            <a:r>
              <a:rPr lang="zh-CN" altLang="en-US" sz="2700" b="1" smtClean="0">
                <a:solidFill>
                  <a:srgbClr val="150B03"/>
                </a:solidFill>
              </a:rPr>
              <a:t>．①②④</a:t>
            </a:r>
          </a:p>
          <a:p>
            <a:pPr marL="457200" indent="-457200">
              <a:buFont typeface="Webdings" panose="05030102010509060703" pitchFamily="18" charset="2"/>
              <a:buChar char=""/>
            </a:pPr>
            <a:r>
              <a:rPr lang="en-US" altLang="zh-CN" sz="2700" b="1" smtClean="0">
                <a:solidFill>
                  <a:srgbClr val="150B03"/>
                </a:solidFill>
              </a:rPr>
              <a:t>C</a:t>
            </a:r>
            <a:r>
              <a:rPr lang="zh-CN" altLang="en-US" sz="2700" b="1" smtClean="0">
                <a:solidFill>
                  <a:srgbClr val="150B03"/>
                </a:solidFill>
              </a:rPr>
              <a:t>．①③④  </a:t>
            </a:r>
            <a:r>
              <a:rPr lang="en-US" altLang="zh-CN" sz="2700" b="1" smtClean="0">
                <a:solidFill>
                  <a:srgbClr val="150B03"/>
                </a:solidFill>
              </a:rPr>
              <a:t>D</a:t>
            </a:r>
            <a:r>
              <a:rPr lang="zh-CN" altLang="en-US" sz="2700" b="1" smtClean="0">
                <a:solidFill>
                  <a:srgbClr val="150B03"/>
                </a:solidFill>
              </a:rPr>
              <a:t>．②③④</a:t>
            </a:r>
          </a:p>
        </p:txBody>
      </p:sp>
      <p:sp>
        <p:nvSpPr>
          <p:cNvPr id="25604" name="Text Box 4"/>
          <p:cNvSpPr txBox="1">
            <a:spLocks noChangeArrowheads="1"/>
          </p:cNvSpPr>
          <p:nvPr/>
        </p:nvSpPr>
        <p:spPr bwMode="auto">
          <a:xfrm>
            <a:off x="7474744" y="1953816"/>
            <a:ext cx="583406" cy="553085"/>
          </a:xfrm>
          <a:prstGeom prst="rect">
            <a:avLst/>
          </a:prstGeom>
          <a:noFill/>
          <a:ln w="9525">
            <a:noFill/>
            <a:miter lim="800000"/>
          </a:ln>
          <a:effectLst/>
        </p:spPr>
        <p:txBody>
          <a:bodyPr>
            <a:spAutoFit/>
          </a:bodyPr>
          <a:lstStyle/>
          <a:p>
            <a:pPr>
              <a:spcBef>
                <a:spcPct val="50000"/>
              </a:spcBef>
            </a:pPr>
            <a:r>
              <a:rPr lang="en-US" altLang="zh-CN" sz="3000">
                <a:solidFill>
                  <a:srgbClr val="FF0000"/>
                </a:solidFill>
              </a:rPr>
              <a:t>A</a:t>
            </a:r>
          </a:p>
        </p:txBody>
      </p:sp>
    </p:spTree>
    <p:custDataLst>
      <p:tags r:id="rId1"/>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additive="base">
                                        <p:cTn id="7" dur="500" fill="hold"/>
                                        <p:tgtEl>
                                          <p:spTgt spid="25604"/>
                                        </p:tgtEl>
                                        <p:attrNameLst>
                                          <p:attrName>ppt_x</p:attrName>
                                        </p:attrNameLst>
                                      </p:cBhvr>
                                      <p:tavLst>
                                        <p:tav tm="0">
                                          <p:val>
                                            <p:strVal val="#ppt_x"/>
                                          </p:val>
                                        </p:tav>
                                        <p:tav tm="100000">
                                          <p:val>
                                            <p:strVal val="#ppt_x"/>
                                          </p:val>
                                        </p:tav>
                                      </p:tavLst>
                                    </p:anim>
                                    <p:anim calcmode="lin" valueType="num">
                                      <p:cBhvr additive="base">
                                        <p:cTn id="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3011" name="Rectangle 3"/>
          <p:cNvSpPr>
            <a:spLocks noGrp="1"/>
          </p:cNvSpPr>
          <p:nvPr>
            <p:ph idx="1"/>
          </p:nvPr>
        </p:nvSpPr>
        <p:spPr>
          <a:xfrm>
            <a:off x="74295" y="474640"/>
            <a:ext cx="9069705" cy="3428048"/>
          </a:xfrm>
        </p:spPr>
        <p:txBody>
          <a:bodyPr/>
          <a:lstStyle/>
          <a:p>
            <a:pPr marL="342900" indent="-342900">
              <a:buFont typeface="Webdings" panose="05030102010509060703" pitchFamily="18" charset="2"/>
              <a:buChar char=""/>
            </a:pPr>
            <a:r>
              <a:rPr lang="en-US" altLang="zh-CN" sz="2800" b="1" dirty="0" smtClean="0">
                <a:solidFill>
                  <a:srgbClr val="150B03"/>
                </a:solidFill>
              </a:rPr>
              <a:t>2</a:t>
            </a:r>
            <a:r>
              <a:rPr lang="zh-CN" altLang="en-US" sz="2800" b="1" dirty="0" smtClean="0">
                <a:solidFill>
                  <a:srgbClr val="150B03"/>
                </a:solidFill>
              </a:rPr>
              <a:t>、</a:t>
            </a:r>
            <a:r>
              <a:rPr lang="en-US" altLang="zh-CN" sz="2800" b="1" dirty="0" smtClean="0">
                <a:solidFill>
                  <a:srgbClr val="150B03"/>
                </a:solidFill>
              </a:rPr>
              <a:t>9</a:t>
            </a:r>
            <a:r>
              <a:rPr lang="zh-CN" altLang="en-US" sz="2800" b="1" dirty="0" smtClean="0">
                <a:solidFill>
                  <a:srgbClr val="150B03"/>
                </a:solidFill>
              </a:rPr>
              <a:t>月</a:t>
            </a:r>
            <a:r>
              <a:rPr lang="en-US" altLang="zh-CN" sz="2800" b="1" dirty="0" smtClean="0">
                <a:solidFill>
                  <a:srgbClr val="150B03"/>
                </a:solidFill>
              </a:rPr>
              <a:t>21</a:t>
            </a:r>
            <a:r>
              <a:rPr lang="zh-CN" altLang="en-US" sz="2800" b="1" dirty="0" smtClean="0">
                <a:solidFill>
                  <a:srgbClr val="150B03"/>
                </a:solidFill>
              </a:rPr>
              <a:t>日是一个神圣的日子</a:t>
            </a:r>
            <a:r>
              <a:rPr lang="en-US" altLang="zh-CN" sz="2800" b="1" dirty="0" smtClean="0">
                <a:solidFill>
                  <a:srgbClr val="150B03"/>
                </a:solidFill>
              </a:rPr>
              <a:t>——</a:t>
            </a:r>
            <a:r>
              <a:rPr lang="zh-CN" altLang="en-US" sz="2800" b="1" dirty="0" smtClean="0">
                <a:solidFill>
                  <a:srgbClr val="150B03"/>
                </a:solidFill>
              </a:rPr>
              <a:t>国际和平日。然而目前在全世界范围内，战争、恐怖袭击、地区冲突等多种形式的暴力活动依然存在，从而使得“国际和平日”这一美好的愿望很难真正实现。这说明（     ）</a:t>
            </a:r>
          </a:p>
          <a:p>
            <a:pPr marL="342900" indent="-342900">
              <a:buFont typeface="Webdings" panose="05030102010509060703" pitchFamily="18" charset="2"/>
              <a:buChar char=""/>
            </a:pPr>
            <a:r>
              <a:rPr lang="zh-CN" altLang="en-US" sz="2800" b="1" dirty="0" smtClean="0">
                <a:solidFill>
                  <a:srgbClr val="150B03"/>
                </a:solidFill>
              </a:rPr>
              <a:t>①世界上大多数人在享受和平的同时，局部战争一直没有停止</a:t>
            </a:r>
          </a:p>
          <a:p>
            <a:pPr marL="342900" indent="-342900">
              <a:buFont typeface="Webdings" panose="05030102010509060703" pitchFamily="18" charset="2"/>
              <a:buChar char=""/>
            </a:pPr>
            <a:r>
              <a:rPr lang="zh-CN" altLang="en-US" sz="2800" b="1" dirty="0" smtClean="0">
                <a:solidFill>
                  <a:srgbClr val="150B03"/>
                </a:solidFill>
              </a:rPr>
              <a:t>②威胁、破坏世界和平的因素依然存在</a:t>
            </a:r>
          </a:p>
          <a:p>
            <a:pPr marL="342900" indent="-342900">
              <a:buFont typeface="Webdings" panose="05030102010509060703" pitchFamily="18" charset="2"/>
              <a:buChar char=""/>
            </a:pPr>
            <a:r>
              <a:rPr lang="zh-CN" altLang="en-US" sz="2800" b="1" dirty="0" smtClean="0">
                <a:solidFill>
                  <a:srgbClr val="150B03"/>
                </a:solidFill>
              </a:rPr>
              <a:t>③核武器扩散、恐怖主义、霸权主义依然威胁着世界的和平</a:t>
            </a:r>
          </a:p>
          <a:p>
            <a:pPr marL="342900" indent="-342900">
              <a:buFont typeface="Webdings" panose="05030102010509060703" pitchFamily="18" charset="2"/>
              <a:buChar char=""/>
            </a:pPr>
            <a:r>
              <a:rPr lang="zh-CN" altLang="en-US" sz="2800" b="1" dirty="0" smtClean="0">
                <a:solidFill>
                  <a:srgbClr val="150B03"/>
                </a:solidFill>
              </a:rPr>
              <a:t>④争取和维护世界和平仍需要世界人民的共同努力</a:t>
            </a:r>
          </a:p>
          <a:p>
            <a:pPr marL="342900" indent="-342900">
              <a:buFont typeface="Webdings" panose="05030102010509060703" pitchFamily="18" charset="2"/>
              <a:buChar char=""/>
            </a:pPr>
            <a:r>
              <a:rPr lang="en-US" altLang="zh-CN" sz="2800" b="1" dirty="0" smtClean="0">
                <a:solidFill>
                  <a:srgbClr val="150B03"/>
                </a:solidFill>
              </a:rPr>
              <a:t>A </a:t>
            </a:r>
            <a:r>
              <a:rPr lang="zh-CN" altLang="en-US" sz="2800" b="1" dirty="0" smtClean="0">
                <a:solidFill>
                  <a:srgbClr val="150B03"/>
                </a:solidFill>
              </a:rPr>
              <a:t>．</a:t>
            </a:r>
            <a:r>
              <a:rPr lang="en-US" altLang="zh-CN" sz="2800" b="1" dirty="0" smtClean="0">
                <a:solidFill>
                  <a:srgbClr val="150B03"/>
                </a:solidFill>
              </a:rPr>
              <a:t> ①②③       B</a:t>
            </a:r>
            <a:r>
              <a:rPr lang="zh-CN" altLang="en-US" sz="2800" b="1" dirty="0" smtClean="0">
                <a:solidFill>
                  <a:srgbClr val="150B03"/>
                </a:solidFill>
              </a:rPr>
              <a:t>．②③④</a:t>
            </a:r>
          </a:p>
          <a:p>
            <a:pPr marL="342900" indent="-342900">
              <a:buFont typeface="Webdings" panose="05030102010509060703" pitchFamily="18" charset="2"/>
              <a:buChar char=""/>
            </a:pPr>
            <a:r>
              <a:rPr lang="en-US" altLang="zh-CN" sz="2800" b="1" dirty="0" smtClean="0">
                <a:solidFill>
                  <a:srgbClr val="150B03"/>
                </a:solidFill>
              </a:rPr>
              <a:t>C</a:t>
            </a:r>
            <a:r>
              <a:rPr lang="zh-CN" altLang="en-US" sz="2800" b="1" dirty="0" smtClean="0">
                <a:solidFill>
                  <a:srgbClr val="150B03"/>
                </a:solidFill>
              </a:rPr>
              <a:t>．①③④       </a:t>
            </a:r>
            <a:r>
              <a:rPr lang="en-US" altLang="zh-CN" sz="2800" b="1" dirty="0" smtClean="0">
                <a:solidFill>
                  <a:srgbClr val="150B03"/>
                </a:solidFill>
              </a:rPr>
              <a:t>D</a:t>
            </a:r>
            <a:r>
              <a:rPr lang="zh-CN" altLang="en-US" sz="2800" b="1" dirty="0" smtClean="0">
                <a:solidFill>
                  <a:srgbClr val="150B03"/>
                </a:solidFill>
              </a:rPr>
              <a:t>．①②③④</a:t>
            </a:r>
          </a:p>
        </p:txBody>
      </p:sp>
      <p:sp>
        <p:nvSpPr>
          <p:cNvPr id="43012" name="Text Box 4"/>
          <p:cNvSpPr txBox="1">
            <a:spLocks noChangeArrowheads="1"/>
          </p:cNvSpPr>
          <p:nvPr/>
        </p:nvSpPr>
        <p:spPr bwMode="auto">
          <a:xfrm>
            <a:off x="7624594" y="1844959"/>
            <a:ext cx="583406" cy="523220"/>
          </a:xfrm>
          <a:prstGeom prst="rect">
            <a:avLst/>
          </a:prstGeom>
          <a:noFill/>
          <a:ln w="9525">
            <a:noFill/>
            <a:miter lim="800000"/>
          </a:ln>
          <a:effectLst/>
        </p:spPr>
        <p:txBody>
          <a:bodyPr>
            <a:spAutoFit/>
          </a:bodyPr>
          <a:lstStyle/>
          <a:p>
            <a:pPr>
              <a:spcBef>
                <a:spcPct val="50000"/>
              </a:spcBef>
            </a:pPr>
            <a:r>
              <a:rPr lang="en-US" altLang="zh-CN" sz="2800" dirty="0">
                <a:solidFill>
                  <a:srgbClr val="FF0000"/>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2"/>
                                        </p:tgtEl>
                                        <p:attrNameLst>
                                          <p:attrName>style.visibility</p:attrName>
                                        </p:attrNameLst>
                                      </p:cBhvr>
                                      <p:to>
                                        <p:strVal val="visible"/>
                                      </p:to>
                                    </p:set>
                                    <p:anim calcmode="lin" valueType="num">
                                      <p:cBhvr additive="base">
                                        <p:cTn id="7" dur="500" fill="hold"/>
                                        <p:tgtEl>
                                          <p:spTgt spid="43012"/>
                                        </p:tgtEl>
                                        <p:attrNameLst>
                                          <p:attrName>ppt_x</p:attrName>
                                        </p:attrNameLst>
                                      </p:cBhvr>
                                      <p:tavLst>
                                        <p:tav tm="0">
                                          <p:val>
                                            <p:strVal val="#ppt_x"/>
                                          </p:val>
                                        </p:tav>
                                        <p:tav tm="100000">
                                          <p:val>
                                            <p:strVal val="#ppt_x"/>
                                          </p:val>
                                        </p:tav>
                                      </p:tavLst>
                                    </p:anim>
                                    <p:anim calcmode="lin" valueType="num">
                                      <p:cBhvr additive="base">
                                        <p:cTn id="8"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5" name="Rectangle 3"/>
          <p:cNvSpPr>
            <a:spLocks noGrp="1"/>
          </p:cNvSpPr>
          <p:nvPr>
            <p:ph idx="1"/>
          </p:nvPr>
        </p:nvSpPr>
        <p:spPr>
          <a:xfrm>
            <a:off x="328136" y="1461135"/>
            <a:ext cx="7886700" cy="3427810"/>
          </a:xfrm>
        </p:spPr>
        <p:txBody>
          <a:bodyPr/>
          <a:lstStyle/>
          <a:p>
            <a:pPr marL="342900" indent="-342900">
              <a:buFont typeface="Webdings" panose="05030102010509060703" pitchFamily="18" charset="2"/>
              <a:buChar char=""/>
            </a:pPr>
            <a:r>
              <a:rPr lang="en-US" altLang="zh-CN" sz="3000" smtClean="0">
                <a:solidFill>
                  <a:srgbClr val="150B03"/>
                </a:solidFill>
              </a:rPr>
              <a:t>3</a:t>
            </a:r>
            <a:r>
              <a:rPr lang="zh-CN" altLang="en-US" sz="3000" smtClean="0">
                <a:solidFill>
                  <a:srgbClr val="150B03"/>
                </a:solidFill>
              </a:rPr>
              <a:t>、中国作为联合国安理会常任理事国，对安理会关于战争与和平、制裁及维和行动等方面的决议拥有（     ）</a:t>
            </a:r>
          </a:p>
          <a:p>
            <a:pPr marL="342900" indent="-342900">
              <a:buFont typeface="Webdings" panose="05030102010509060703" pitchFamily="18" charset="2"/>
              <a:buChar char=""/>
            </a:pPr>
            <a:r>
              <a:rPr lang="en-US" altLang="zh-CN" sz="3000" smtClean="0">
                <a:solidFill>
                  <a:srgbClr val="150B03"/>
                </a:solidFill>
              </a:rPr>
              <a:t>A</a:t>
            </a:r>
            <a:r>
              <a:rPr lang="zh-CN" altLang="en-US" sz="3000" smtClean="0">
                <a:solidFill>
                  <a:srgbClr val="150B03"/>
                </a:solidFill>
              </a:rPr>
              <a:t>．投票权</a:t>
            </a:r>
          </a:p>
          <a:p>
            <a:pPr marL="342900" indent="-342900">
              <a:buFont typeface="Webdings" panose="05030102010509060703" pitchFamily="18" charset="2"/>
              <a:buChar char=""/>
            </a:pPr>
            <a:r>
              <a:rPr lang="en-US" altLang="zh-CN" sz="3000" smtClean="0">
                <a:solidFill>
                  <a:srgbClr val="150B03"/>
                </a:solidFill>
              </a:rPr>
              <a:t>B</a:t>
            </a:r>
            <a:r>
              <a:rPr lang="zh-CN" altLang="en-US" sz="3000" smtClean="0">
                <a:solidFill>
                  <a:srgbClr val="150B03"/>
                </a:solidFill>
              </a:rPr>
              <a:t>．决定权</a:t>
            </a:r>
          </a:p>
          <a:p>
            <a:pPr marL="342900" indent="-342900">
              <a:buFont typeface="Webdings" panose="05030102010509060703" pitchFamily="18" charset="2"/>
              <a:buChar char=""/>
            </a:pPr>
            <a:r>
              <a:rPr lang="en-US" altLang="zh-CN" sz="3000" smtClean="0">
                <a:solidFill>
                  <a:srgbClr val="150B03"/>
                </a:solidFill>
              </a:rPr>
              <a:t>C</a:t>
            </a:r>
            <a:r>
              <a:rPr lang="zh-CN" altLang="en-US" sz="3000" smtClean="0">
                <a:solidFill>
                  <a:srgbClr val="150B03"/>
                </a:solidFill>
              </a:rPr>
              <a:t>．否决权</a:t>
            </a:r>
          </a:p>
          <a:p>
            <a:pPr marL="342900" indent="-342900">
              <a:buFont typeface="Webdings" panose="05030102010509060703" pitchFamily="18" charset="2"/>
              <a:buChar char=""/>
            </a:pPr>
            <a:r>
              <a:rPr lang="en-US" altLang="zh-CN" sz="3000" smtClean="0">
                <a:solidFill>
                  <a:srgbClr val="150B03"/>
                </a:solidFill>
              </a:rPr>
              <a:t>D</a:t>
            </a:r>
            <a:r>
              <a:rPr lang="zh-CN" altLang="en-US" sz="3000" smtClean="0">
                <a:solidFill>
                  <a:srgbClr val="150B03"/>
                </a:solidFill>
              </a:rPr>
              <a:t>．同意权</a:t>
            </a:r>
          </a:p>
        </p:txBody>
      </p:sp>
      <p:sp>
        <p:nvSpPr>
          <p:cNvPr id="44036" name="Text Box 4"/>
          <p:cNvSpPr txBox="1">
            <a:spLocks noChangeArrowheads="1"/>
          </p:cNvSpPr>
          <p:nvPr/>
        </p:nvSpPr>
        <p:spPr bwMode="auto">
          <a:xfrm>
            <a:off x="3829050" y="2205038"/>
            <a:ext cx="583406" cy="553085"/>
          </a:xfrm>
          <a:prstGeom prst="rect">
            <a:avLst/>
          </a:prstGeom>
          <a:noFill/>
          <a:ln w="9525">
            <a:noFill/>
            <a:miter lim="800000"/>
          </a:ln>
          <a:effectLst/>
        </p:spPr>
        <p:txBody>
          <a:bodyPr>
            <a:spAutoFit/>
          </a:bodyPr>
          <a:lstStyle/>
          <a:p>
            <a:pPr>
              <a:spcBef>
                <a:spcPct val="50000"/>
              </a:spcBef>
            </a:pPr>
            <a:r>
              <a:rPr lang="en-US" altLang="zh-CN" sz="3000">
                <a:solidFill>
                  <a:srgbClr val="FF0000"/>
                </a:solidFill>
              </a:rPr>
              <a:t>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6"/>
                                        </p:tgtEl>
                                        <p:attrNameLst>
                                          <p:attrName>style.visibility</p:attrName>
                                        </p:attrNameLst>
                                      </p:cBhvr>
                                      <p:to>
                                        <p:strVal val="visible"/>
                                      </p:to>
                                    </p:set>
                                    <p:anim calcmode="lin" valueType="num">
                                      <p:cBhvr additive="base">
                                        <p:cTn id="7" dur="500" fill="hold"/>
                                        <p:tgtEl>
                                          <p:spTgt spid="44036"/>
                                        </p:tgtEl>
                                        <p:attrNameLst>
                                          <p:attrName>ppt_x</p:attrName>
                                        </p:attrNameLst>
                                      </p:cBhvr>
                                      <p:tavLst>
                                        <p:tav tm="0">
                                          <p:val>
                                            <p:strVal val="#ppt_x"/>
                                          </p:val>
                                        </p:tav>
                                        <p:tav tm="100000">
                                          <p:val>
                                            <p:strVal val="#ppt_x"/>
                                          </p:val>
                                        </p:tav>
                                      </p:tavLst>
                                    </p:anim>
                                    <p:anim calcmode="lin" valueType="num">
                                      <p:cBhvr additive="base">
                                        <p:cTn id="8"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6"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9" name="Rectangle 3"/>
          <p:cNvSpPr>
            <a:spLocks noGrp="1"/>
          </p:cNvSpPr>
          <p:nvPr>
            <p:ph idx="1"/>
          </p:nvPr>
        </p:nvSpPr>
        <p:spPr>
          <a:xfrm>
            <a:off x="56198" y="1057275"/>
            <a:ext cx="7886700" cy="3427810"/>
          </a:xfrm>
        </p:spPr>
        <p:txBody>
          <a:bodyPr/>
          <a:lstStyle/>
          <a:p>
            <a:pPr marL="342900" indent="-342900">
              <a:buFont typeface="Webdings" panose="05030102010509060703" pitchFamily="18" charset="2"/>
              <a:buChar char=""/>
            </a:pPr>
            <a:r>
              <a:rPr lang="en-US" altLang="zh-CN" sz="2700" b="1" smtClean="0">
                <a:solidFill>
                  <a:srgbClr val="150B03"/>
                </a:solidFill>
              </a:rPr>
              <a:t>4</a:t>
            </a:r>
            <a:r>
              <a:rPr lang="zh-CN" altLang="en-US" sz="2700" b="1" smtClean="0">
                <a:solidFill>
                  <a:srgbClr val="150B03"/>
                </a:solidFill>
              </a:rPr>
              <a:t>、中国在国际事务中坚守自己的原则，正日益成为一个成熟的大国，具有（      ）</a:t>
            </a:r>
          </a:p>
          <a:p>
            <a:pPr marL="342900" indent="-342900">
              <a:buFont typeface="Webdings" panose="05030102010509060703" pitchFamily="18" charset="2"/>
              <a:buChar char=""/>
            </a:pPr>
            <a:r>
              <a:rPr lang="zh-CN" altLang="en-US" sz="2700" b="1" smtClean="0">
                <a:solidFill>
                  <a:srgbClr val="150B03"/>
                </a:solidFill>
              </a:rPr>
              <a:t>①影响力</a:t>
            </a:r>
          </a:p>
          <a:p>
            <a:pPr marL="342900" indent="-342900">
              <a:buFont typeface="Webdings" panose="05030102010509060703" pitchFamily="18" charset="2"/>
              <a:buChar char=""/>
            </a:pPr>
            <a:r>
              <a:rPr lang="zh-CN" altLang="en-US" sz="2700" b="1" smtClean="0">
                <a:solidFill>
                  <a:srgbClr val="150B03"/>
                </a:solidFill>
              </a:rPr>
              <a:t>②控制力</a:t>
            </a:r>
          </a:p>
          <a:p>
            <a:pPr marL="342900" indent="-342900">
              <a:buFont typeface="Webdings" panose="05030102010509060703" pitchFamily="18" charset="2"/>
              <a:buChar char=""/>
            </a:pPr>
            <a:r>
              <a:rPr lang="zh-CN" altLang="en-US" sz="2700" b="1" smtClean="0">
                <a:solidFill>
                  <a:srgbClr val="150B03"/>
                </a:solidFill>
              </a:rPr>
              <a:t>③感召力</a:t>
            </a:r>
          </a:p>
          <a:p>
            <a:pPr marL="342900" indent="-342900">
              <a:buFont typeface="Webdings" panose="05030102010509060703" pitchFamily="18" charset="2"/>
              <a:buChar char=""/>
            </a:pPr>
            <a:r>
              <a:rPr lang="zh-CN" altLang="en-US" sz="2700" b="1" smtClean="0">
                <a:solidFill>
                  <a:srgbClr val="150B03"/>
                </a:solidFill>
              </a:rPr>
              <a:t>④塑造力</a:t>
            </a:r>
          </a:p>
          <a:p>
            <a:pPr marL="342900" indent="-342900">
              <a:buFont typeface="Webdings" panose="05030102010509060703" pitchFamily="18" charset="2"/>
              <a:buChar char=""/>
            </a:pPr>
            <a:r>
              <a:rPr lang="zh-CN" altLang="en-US" sz="2700" b="1" smtClean="0">
                <a:solidFill>
                  <a:srgbClr val="150B03"/>
                </a:solidFill>
              </a:rPr>
              <a:t>①②③④</a:t>
            </a:r>
            <a:r>
              <a:rPr lang="en-US" altLang="zh-CN" sz="2700" b="1" smtClean="0">
                <a:solidFill>
                  <a:srgbClr val="150B03"/>
                </a:solidFill>
              </a:rPr>
              <a:t>B</a:t>
            </a:r>
            <a:r>
              <a:rPr lang="zh-CN" altLang="en-US" sz="2700" b="1" smtClean="0">
                <a:solidFill>
                  <a:srgbClr val="150B03"/>
                </a:solidFill>
              </a:rPr>
              <a:t>．①②④</a:t>
            </a:r>
          </a:p>
          <a:p>
            <a:pPr marL="342900" indent="-342900">
              <a:buFont typeface="Webdings" panose="05030102010509060703" pitchFamily="18" charset="2"/>
              <a:buChar char=""/>
            </a:pPr>
            <a:r>
              <a:rPr lang="en-US" altLang="zh-CN" sz="2700" b="1" smtClean="0">
                <a:solidFill>
                  <a:srgbClr val="150B03"/>
                </a:solidFill>
              </a:rPr>
              <a:t>C</a:t>
            </a:r>
            <a:r>
              <a:rPr lang="zh-CN" altLang="en-US" sz="2700" b="1" smtClean="0">
                <a:solidFill>
                  <a:srgbClr val="150B03"/>
                </a:solidFill>
              </a:rPr>
              <a:t>．①③④  </a:t>
            </a:r>
            <a:r>
              <a:rPr lang="en-US" altLang="zh-CN" sz="2700" b="1" smtClean="0">
                <a:solidFill>
                  <a:srgbClr val="150B03"/>
                </a:solidFill>
              </a:rPr>
              <a:t>D</a:t>
            </a:r>
            <a:r>
              <a:rPr lang="zh-CN" altLang="en-US" sz="2700" b="1" smtClean="0">
                <a:solidFill>
                  <a:srgbClr val="150B03"/>
                </a:solidFill>
              </a:rPr>
              <a:t>．②③④</a:t>
            </a:r>
          </a:p>
        </p:txBody>
      </p:sp>
      <p:sp>
        <p:nvSpPr>
          <p:cNvPr id="45060" name="Text Box 4"/>
          <p:cNvSpPr txBox="1">
            <a:spLocks noChangeArrowheads="1"/>
          </p:cNvSpPr>
          <p:nvPr/>
        </p:nvSpPr>
        <p:spPr bwMode="auto">
          <a:xfrm>
            <a:off x="4897994" y="1881188"/>
            <a:ext cx="583406" cy="553085"/>
          </a:xfrm>
          <a:prstGeom prst="rect">
            <a:avLst/>
          </a:prstGeom>
          <a:noFill/>
          <a:ln w="9525">
            <a:noFill/>
            <a:miter lim="800000"/>
          </a:ln>
          <a:effectLst/>
        </p:spPr>
        <p:txBody>
          <a:bodyPr>
            <a:spAutoFit/>
          </a:bodyPr>
          <a:lstStyle/>
          <a:p>
            <a:pPr>
              <a:spcBef>
                <a:spcPct val="50000"/>
              </a:spcBef>
            </a:pPr>
            <a:r>
              <a:rPr lang="en-US" altLang="zh-CN" sz="3000">
                <a:solidFill>
                  <a:srgbClr val="FF0000"/>
                </a:solidFill>
              </a:rPr>
              <a:t>C</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23" name="Rectangle 3"/>
          <p:cNvSpPr>
            <a:spLocks noGrp="1"/>
          </p:cNvSpPr>
          <p:nvPr>
            <p:ph idx="1"/>
          </p:nvPr>
        </p:nvSpPr>
        <p:spPr>
          <a:xfrm>
            <a:off x="284480" y="314960"/>
            <a:ext cx="8606155" cy="5467350"/>
          </a:xfrm>
        </p:spPr>
        <p:txBody>
          <a:bodyPr/>
          <a:lstStyle/>
          <a:p>
            <a:pPr marL="342900" algn="l" eaLnBrk="1" latinLnBrk="0" hangingPunct="1">
              <a:lnSpc>
                <a:spcPts val="2880"/>
              </a:lnSpc>
            </a:pPr>
            <a:r>
              <a:rPr lang="en-US" altLang="zh-CN" sz="2000" b="1" smtClean="0">
                <a:solidFill>
                  <a:srgbClr val="FF0000"/>
                </a:solidFill>
              </a:rPr>
              <a:t>4.</a:t>
            </a:r>
            <a:r>
              <a:rPr lang="zh-CN" altLang="en-US" sz="2000" b="1" smtClean="0">
                <a:solidFill>
                  <a:srgbClr val="0D13F7"/>
                </a:solidFill>
              </a:rPr>
              <a:t>和平是当今世界的</a:t>
            </a:r>
            <a:r>
              <a:rPr lang="en-US" altLang="zh-CN" sz="2000" b="1" smtClean="0">
                <a:solidFill>
                  <a:srgbClr val="0D13F7"/>
                </a:solidFill>
              </a:rPr>
              <a:t>______</a:t>
            </a:r>
            <a:r>
              <a:rPr lang="zh-CN" altLang="en-US" sz="2000" b="1" smtClean="0">
                <a:solidFill>
                  <a:srgbClr val="0D13F7"/>
                </a:solidFill>
              </a:rPr>
              <a:t>之一，人类社会的存在和发展必须以和平为</a:t>
            </a:r>
            <a:r>
              <a:rPr lang="en-US" altLang="zh-CN" sz="2000" b="1" smtClean="0">
                <a:solidFill>
                  <a:srgbClr val="0D13F7"/>
                </a:solidFill>
              </a:rPr>
              <a:t>_____</a:t>
            </a:r>
            <a:r>
              <a:rPr lang="zh-CN" altLang="en-US" sz="2000" b="1" smtClean="0">
                <a:solidFill>
                  <a:srgbClr val="0D13F7"/>
                </a:solidFill>
              </a:rPr>
              <a:t>，冲突和战乱给世界带来的只能是痛苦、灾难和不幸。作为联合国安理会常任理事国之一，中国高举</a:t>
            </a:r>
            <a:r>
              <a:rPr lang="en-US" altLang="zh-CN" sz="2000" b="1" smtClean="0">
                <a:solidFill>
                  <a:srgbClr val="0D13F7"/>
                </a:solidFill>
              </a:rPr>
              <a:t>________</a:t>
            </a:r>
            <a:r>
              <a:rPr lang="zh-CN" altLang="en-US" sz="2000" b="1" smtClean="0">
                <a:solidFill>
                  <a:srgbClr val="0D13F7"/>
                </a:solidFill>
              </a:rPr>
              <a:t>的旗帜，坚定奉行独立自主的</a:t>
            </a:r>
            <a:r>
              <a:rPr lang="en-US" altLang="zh-CN" sz="2000" b="1" smtClean="0">
                <a:solidFill>
                  <a:srgbClr val="0D13F7"/>
                </a:solidFill>
              </a:rPr>
              <a:t>______</a:t>
            </a:r>
            <a:r>
              <a:rPr lang="zh-CN" altLang="en-US" sz="2000" b="1" smtClean="0">
                <a:solidFill>
                  <a:srgbClr val="0D13F7"/>
                </a:solidFill>
              </a:rPr>
              <a:t>，始终不渝地走和平发展道路，对维护世界和平发展发挥着</a:t>
            </a:r>
            <a:r>
              <a:rPr lang="en-US" altLang="zh-CN" sz="2000" b="1" smtClean="0">
                <a:solidFill>
                  <a:srgbClr val="0D13F7"/>
                </a:solidFill>
              </a:rPr>
              <a:t>_______</a:t>
            </a:r>
            <a:r>
              <a:rPr lang="zh-CN" altLang="en-US" sz="2000" b="1" smtClean="0">
                <a:solidFill>
                  <a:srgbClr val="0D13F7"/>
                </a:solidFill>
              </a:rPr>
              <a:t>的作用。</a:t>
            </a:r>
          </a:p>
          <a:p>
            <a:pPr algn="l" eaLnBrk="1" latinLnBrk="0" hangingPunct="1">
              <a:lnSpc>
                <a:spcPts val="2880"/>
              </a:lnSpc>
              <a:buFont typeface="Webdings" panose="05030102010509060703" pitchFamily="18" charset="2"/>
            </a:pPr>
            <a:r>
              <a:rPr lang="en-US" altLang="zh-CN" sz="2000" b="1" smtClean="0">
                <a:solidFill>
                  <a:srgbClr val="FF0000"/>
                </a:solidFill>
              </a:rPr>
              <a:t> 5.</a:t>
            </a:r>
            <a:r>
              <a:rPr lang="en-US" altLang="zh-CN" sz="2000" b="1" smtClean="0">
                <a:solidFill>
                  <a:srgbClr val="0D13F7"/>
                </a:solidFill>
              </a:rPr>
              <a:t>______</a:t>
            </a:r>
            <a:r>
              <a:rPr lang="zh-CN" altLang="en-US" sz="2000" b="1" smtClean="0">
                <a:solidFill>
                  <a:srgbClr val="0D13F7"/>
                </a:solidFill>
              </a:rPr>
              <a:t>是当今世界的又一主题。谋求发展与繁荣是人类社会永恒的</a:t>
            </a:r>
            <a:r>
              <a:rPr lang="en-US" altLang="zh-CN" sz="2000" b="1" smtClean="0">
                <a:solidFill>
                  <a:srgbClr val="0D13F7"/>
                </a:solidFill>
              </a:rPr>
              <a:t>_____</a:t>
            </a:r>
            <a:r>
              <a:rPr lang="zh-CN" altLang="en-US" sz="2000" b="1" smtClean="0">
                <a:solidFill>
                  <a:srgbClr val="0D13F7"/>
                </a:solidFill>
              </a:rPr>
              <a:t>，更是当代世界的</a:t>
            </a:r>
            <a:r>
              <a:rPr lang="en-US" altLang="zh-CN" sz="2000" b="1" smtClean="0">
                <a:solidFill>
                  <a:srgbClr val="0D13F7"/>
                </a:solidFill>
              </a:rPr>
              <a:t>_______</a:t>
            </a:r>
            <a:r>
              <a:rPr lang="zh-CN" altLang="en-US" sz="2000" b="1" smtClean="0">
                <a:solidFill>
                  <a:srgbClr val="0D13F7"/>
                </a:solidFill>
              </a:rPr>
              <a:t>。当今世界国与国之间存在的</a:t>
            </a:r>
            <a:r>
              <a:rPr lang="en-US" altLang="zh-CN" sz="2000" b="1" smtClean="0">
                <a:solidFill>
                  <a:srgbClr val="0D13F7"/>
                </a:solidFill>
              </a:rPr>
              <a:t>_______</a:t>
            </a:r>
            <a:r>
              <a:rPr lang="zh-CN" altLang="en-US" sz="2000" b="1" smtClean="0">
                <a:solidFill>
                  <a:srgbClr val="0D13F7"/>
                </a:solidFill>
              </a:rPr>
              <a:t>，影响着世界的和平与稳定。发展经济是维护世界和平的</a:t>
            </a:r>
            <a:r>
              <a:rPr lang="en-US" altLang="zh-CN" sz="2000" b="1" smtClean="0">
                <a:solidFill>
                  <a:srgbClr val="0D13F7"/>
                </a:solidFill>
              </a:rPr>
              <a:t>______</a:t>
            </a:r>
            <a:r>
              <a:rPr lang="zh-CN" altLang="en-US" sz="2000" b="1" smtClean="0">
                <a:solidFill>
                  <a:srgbClr val="0D13F7"/>
                </a:solidFill>
              </a:rPr>
              <a:t>。中国作为最大的发展中国家和经济大国、贸易大国，坚持对外开放的基本国策，积极发展全球伙伴关系，</a:t>
            </a:r>
            <a:r>
              <a:rPr lang="en-US" altLang="zh-CN" sz="2000" b="1" smtClean="0">
                <a:solidFill>
                  <a:srgbClr val="0D13F7"/>
                </a:solidFill>
              </a:rPr>
              <a:t>________</a:t>
            </a:r>
            <a:r>
              <a:rPr lang="zh-CN" altLang="en-US" sz="2000" b="1" smtClean="0">
                <a:solidFill>
                  <a:srgbClr val="0D13F7"/>
                </a:solidFill>
              </a:rPr>
              <a:t>着世界经济和社会的发展。</a:t>
            </a:r>
          </a:p>
          <a:p>
            <a:pPr algn="l" eaLnBrk="1" latinLnBrk="0" hangingPunct="1">
              <a:lnSpc>
                <a:spcPts val="2880"/>
              </a:lnSpc>
              <a:buFont typeface="Webdings" panose="05030102010509060703" pitchFamily="18" charset="2"/>
            </a:pPr>
            <a:r>
              <a:rPr lang="en-US" altLang="zh-CN" sz="2000" b="1" smtClean="0">
                <a:solidFill>
                  <a:srgbClr val="FF0000"/>
                </a:solidFill>
              </a:rPr>
              <a:t>6.</a:t>
            </a:r>
            <a:r>
              <a:rPr lang="zh-CN" altLang="en-US" sz="2000" b="1" smtClean="0">
                <a:solidFill>
                  <a:srgbClr val="0D13F7"/>
                </a:solidFill>
              </a:rPr>
              <a:t>中国政府历来以一个大国应承担的</a:t>
            </a:r>
            <a:r>
              <a:rPr lang="en-US" altLang="zh-CN" sz="2000" b="1" smtClean="0">
                <a:solidFill>
                  <a:srgbClr val="0D13F7"/>
                </a:solidFill>
              </a:rPr>
              <a:t>_____</a:t>
            </a:r>
            <a:r>
              <a:rPr lang="zh-CN" altLang="en-US" sz="2000" b="1" smtClean="0">
                <a:solidFill>
                  <a:srgbClr val="0D13F7"/>
                </a:solidFill>
              </a:rPr>
              <a:t>向国际社会作出承诺，并严格</a:t>
            </a:r>
            <a:r>
              <a:rPr lang="en-US" altLang="zh-CN" sz="2000" b="1" smtClean="0">
                <a:solidFill>
                  <a:srgbClr val="0D13F7"/>
                </a:solidFill>
              </a:rPr>
              <a:t>_____</a:t>
            </a:r>
            <a:r>
              <a:rPr lang="zh-CN" altLang="en-US" sz="2000" b="1" smtClean="0">
                <a:solidFill>
                  <a:srgbClr val="0D13F7"/>
                </a:solidFill>
              </a:rPr>
              <a:t>自己的承诺。中国的</a:t>
            </a:r>
            <a:r>
              <a:rPr lang="en-US" altLang="zh-CN" sz="2000" b="1" smtClean="0">
                <a:solidFill>
                  <a:srgbClr val="0D13F7"/>
                </a:solidFill>
              </a:rPr>
              <a:t>______</a:t>
            </a:r>
            <a:r>
              <a:rPr lang="zh-CN" altLang="en-US" sz="2000" b="1" smtClean="0">
                <a:solidFill>
                  <a:srgbClr val="0D13F7"/>
                </a:solidFill>
              </a:rPr>
              <a:t>赢得了越来越多国家的</a:t>
            </a:r>
            <a:r>
              <a:rPr lang="en-US" altLang="zh-CN" sz="2000" b="1" smtClean="0">
                <a:solidFill>
                  <a:srgbClr val="0D13F7"/>
                </a:solidFill>
              </a:rPr>
              <a:t>_________</a:t>
            </a:r>
            <a:r>
              <a:rPr lang="zh-CN" altLang="en-US" sz="2000" b="1" smtClean="0">
                <a:solidFill>
                  <a:srgbClr val="0D13F7"/>
                </a:solidFill>
              </a:rPr>
              <a:t>，这使得中国在国际事务中发挥着</a:t>
            </a:r>
            <a:r>
              <a:rPr lang="en-US" altLang="zh-CN" sz="2000" b="1" smtClean="0">
                <a:solidFill>
                  <a:srgbClr val="0D13F7"/>
                </a:solidFill>
              </a:rPr>
              <a:t>______</a:t>
            </a:r>
            <a:r>
              <a:rPr lang="zh-CN" altLang="en-US" sz="2000" b="1" smtClean="0">
                <a:solidFill>
                  <a:srgbClr val="0D13F7"/>
                </a:solidFill>
              </a:rPr>
              <a:t>的作用。</a:t>
            </a:r>
          </a:p>
        </p:txBody>
      </p:sp>
    </p:spTree>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3" name="Rectangle 3"/>
          <p:cNvSpPr>
            <a:spLocks noGrp="1"/>
          </p:cNvSpPr>
          <p:nvPr>
            <p:ph idx="1"/>
          </p:nvPr>
        </p:nvSpPr>
        <p:spPr>
          <a:xfrm>
            <a:off x="92869" y="994410"/>
            <a:ext cx="9097804" cy="3428048"/>
          </a:xfrm>
        </p:spPr>
        <p:txBody>
          <a:bodyPr/>
          <a:lstStyle/>
          <a:p>
            <a:pPr marL="342900" indent="-342900">
              <a:buFont typeface="Webdings" panose="05030102010509060703" pitchFamily="18" charset="2"/>
              <a:buChar char=""/>
            </a:pPr>
            <a:r>
              <a:rPr lang="en-US" altLang="zh-CN" sz="3000" b="1" smtClean="0">
                <a:solidFill>
                  <a:srgbClr val="150B03"/>
                </a:solidFill>
              </a:rPr>
              <a:t>5</a:t>
            </a:r>
            <a:r>
              <a:rPr lang="zh-CN" altLang="en-US" sz="3000" b="1" smtClean="0">
                <a:solidFill>
                  <a:srgbClr val="150B03"/>
                </a:solidFill>
              </a:rPr>
              <a:t>、推动实施“一带一路”战略、筹建亚洲基础设施投资银行、促成巴黎气候大会达成协议、倡导共建亚洲命运共同体</a:t>
            </a:r>
            <a:r>
              <a:rPr lang="en-US" altLang="zh-CN" sz="3000" b="1" smtClean="0">
                <a:solidFill>
                  <a:srgbClr val="150B03"/>
                </a:solidFill>
              </a:rPr>
              <a:t>……</a:t>
            </a:r>
            <a:r>
              <a:rPr lang="zh-CN" altLang="en-US" sz="3000" b="1" smtClean="0">
                <a:solidFill>
                  <a:srgbClr val="150B03"/>
                </a:solidFill>
              </a:rPr>
              <a:t>党的十八大以来，中国积极参与全球治理，发挥着建设性的引领作用，成果丰硕。这说明中国（      ）</a:t>
            </a:r>
          </a:p>
          <a:p>
            <a:pPr marL="342900" indent="-342900">
              <a:buFont typeface="Webdings" panose="05030102010509060703" pitchFamily="18" charset="2"/>
              <a:buChar char=""/>
            </a:pPr>
            <a:r>
              <a:rPr lang="zh-CN" altLang="en-US" sz="3000" b="1" smtClean="0">
                <a:solidFill>
                  <a:srgbClr val="150B03"/>
                </a:solidFill>
              </a:rPr>
              <a:t>①整体实力已赶超世界发达国家</a:t>
            </a:r>
          </a:p>
          <a:p>
            <a:pPr marL="342900" indent="-342900">
              <a:buFont typeface="Webdings" panose="05030102010509060703" pitchFamily="18" charset="2"/>
              <a:buChar char=""/>
            </a:pPr>
            <a:r>
              <a:rPr lang="zh-CN" altLang="en-US" sz="3000" b="1" smtClean="0">
                <a:solidFill>
                  <a:srgbClr val="150B03"/>
                </a:solidFill>
              </a:rPr>
              <a:t>②坚持独立自主的和平外交政策</a:t>
            </a:r>
          </a:p>
          <a:p>
            <a:pPr marL="342900" indent="-342900">
              <a:buFont typeface="Webdings" panose="05030102010509060703" pitchFamily="18" charset="2"/>
              <a:buChar char=""/>
            </a:pPr>
            <a:r>
              <a:rPr lang="zh-CN" altLang="en-US" sz="3000" b="1" smtClean="0">
                <a:solidFill>
                  <a:srgbClr val="150B03"/>
                </a:solidFill>
              </a:rPr>
              <a:t>③是一个和平合作负责任的大国</a:t>
            </a:r>
          </a:p>
          <a:p>
            <a:pPr marL="342900" indent="-342900">
              <a:buFont typeface="Webdings" panose="05030102010509060703" pitchFamily="18" charset="2"/>
              <a:buChar char=""/>
            </a:pPr>
            <a:r>
              <a:rPr lang="zh-CN" altLang="en-US" sz="3000" b="1" smtClean="0">
                <a:solidFill>
                  <a:srgbClr val="150B03"/>
                </a:solidFill>
              </a:rPr>
              <a:t>④努力构建合作共赢的国际关系</a:t>
            </a:r>
          </a:p>
          <a:p>
            <a:pPr marL="342900" indent="-342900">
              <a:buFont typeface="Webdings" panose="05030102010509060703" pitchFamily="18" charset="2"/>
              <a:buChar char=""/>
            </a:pPr>
            <a:r>
              <a:rPr lang="en-US" altLang="zh-CN" sz="3000" b="1" smtClean="0">
                <a:solidFill>
                  <a:srgbClr val="150B03"/>
                </a:solidFill>
              </a:rPr>
              <a:t>A</a:t>
            </a:r>
            <a:r>
              <a:rPr lang="zh-CN" altLang="en-US" sz="3000" b="1" smtClean="0">
                <a:solidFill>
                  <a:srgbClr val="150B03"/>
                </a:solidFill>
              </a:rPr>
              <a:t>．①②③</a:t>
            </a:r>
            <a:r>
              <a:rPr lang="en-US" altLang="zh-CN" sz="3000" b="1" smtClean="0">
                <a:solidFill>
                  <a:srgbClr val="150B03"/>
                </a:solidFill>
              </a:rPr>
              <a:t>B</a:t>
            </a:r>
            <a:r>
              <a:rPr lang="zh-CN" altLang="en-US" sz="3000" b="1" smtClean="0">
                <a:solidFill>
                  <a:srgbClr val="150B03"/>
                </a:solidFill>
              </a:rPr>
              <a:t>．①②④</a:t>
            </a:r>
            <a:r>
              <a:rPr lang="en-US" altLang="zh-CN" sz="3000" b="1" smtClean="0">
                <a:solidFill>
                  <a:srgbClr val="150B03"/>
                </a:solidFill>
              </a:rPr>
              <a:t>C</a:t>
            </a:r>
            <a:r>
              <a:rPr lang="zh-CN" altLang="en-US" sz="3000" b="1" smtClean="0">
                <a:solidFill>
                  <a:srgbClr val="150B03"/>
                </a:solidFill>
              </a:rPr>
              <a:t>．①③④</a:t>
            </a:r>
            <a:r>
              <a:rPr lang="en-US" altLang="zh-CN" sz="3000" b="1" smtClean="0">
                <a:solidFill>
                  <a:srgbClr val="150B03"/>
                </a:solidFill>
              </a:rPr>
              <a:t>D</a:t>
            </a:r>
            <a:r>
              <a:rPr lang="zh-CN" altLang="en-US" sz="3000" b="1" smtClean="0">
                <a:solidFill>
                  <a:srgbClr val="150B03"/>
                </a:solidFill>
              </a:rPr>
              <a:t>．②③④</a:t>
            </a:r>
          </a:p>
        </p:txBody>
      </p:sp>
      <p:sp>
        <p:nvSpPr>
          <p:cNvPr id="46084" name="Text Box 4"/>
          <p:cNvSpPr txBox="1">
            <a:spLocks noChangeArrowheads="1"/>
          </p:cNvSpPr>
          <p:nvPr/>
        </p:nvSpPr>
        <p:spPr bwMode="auto">
          <a:xfrm>
            <a:off x="7703344" y="2445544"/>
            <a:ext cx="583406" cy="553085"/>
          </a:xfrm>
          <a:prstGeom prst="rect">
            <a:avLst/>
          </a:prstGeom>
          <a:noFill/>
          <a:ln w="9525">
            <a:noFill/>
            <a:miter lim="800000"/>
          </a:ln>
          <a:effectLst/>
        </p:spPr>
        <p:txBody>
          <a:bodyPr>
            <a:spAutoFit/>
          </a:bodyPr>
          <a:lstStyle/>
          <a:p>
            <a:pPr>
              <a:spcBef>
                <a:spcPct val="50000"/>
              </a:spcBef>
            </a:pPr>
            <a:endParaRPr lang="en-US" altLang="zh-CN" sz="3000">
              <a:solidFill>
                <a:srgbClr val="FF0000"/>
              </a:solidFill>
            </a:endParaRPr>
          </a:p>
        </p:txBody>
      </p:sp>
      <p:sp>
        <p:nvSpPr>
          <p:cNvPr id="46085" name="Text Box 5"/>
          <p:cNvSpPr txBox="1">
            <a:spLocks noChangeArrowheads="1"/>
          </p:cNvSpPr>
          <p:nvPr/>
        </p:nvSpPr>
        <p:spPr bwMode="auto">
          <a:xfrm>
            <a:off x="3859043" y="2878364"/>
            <a:ext cx="583406" cy="553085"/>
          </a:xfrm>
          <a:prstGeom prst="rect">
            <a:avLst/>
          </a:prstGeom>
          <a:noFill/>
          <a:ln w="9525">
            <a:noFill/>
            <a:miter lim="800000"/>
          </a:ln>
          <a:effectLst/>
        </p:spPr>
        <p:txBody>
          <a:bodyPr>
            <a:spAutoFit/>
          </a:bodyPr>
          <a:lstStyle/>
          <a:p>
            <a:pPr>
              <a:spcBef>
                <a:spcPct val="50000"/>
              </a:spcBef>
            </a:pPr>
            <a:r>
              <a:rPr lang="en-US" altLang="zh-CN" sz="3000" dirty="0">
                <a:solidFill>
                  <a:srgbClr val="FF0000"/>
                </a:solidFill>
              </a:rPr>
              <a:t>D</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5"/>
                                        </p:tgtEl>
                                        <p:attrNameLst>
                                          <p:attrName>style.visibility</p:attrName>
                                        </p:attrNameLst>
                                      </p:cBhvr>
                                      <p:to>
                                        <p:strVal val="visible"/>
                                      </p:to>
                                    </p:set>
                                    <p:anim calcmode="lin" valueType="num">
                                      <p:cBhvr additive="base">
                                        <p:cTn id="7" dur="500" fill="hold"/>
                                        <p:tgtEl>
                                          <p:spTgt spid="46085"/>
                                        </p:tgtEl>
                                        <p:attrNameLst>
                                          <p:attrName>ppt_x</p:attrName>
                                        </p:attrNameLst>
                                      </p:cBhvr>
                                      <p:tavLst>
                                        <p:tav tm="0">
                                          <p:val>
                                            <p:strVal val="#ppt_x"/>
                                          </p:val>
                                        </p:tav>
                                        <p:tav tm="100000">
                                          <p:val>
                                            <p:strVal val="#ppt_x"/>
                                          </p:val>
                                        </p:tav>
                                      </p:tavLst>
                                    </p:anim>
                                    <p:anim calcmode="lin" valueType="num">
                                      <p:cBhvr additive="base">
                                        <p:cTn id="8"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7107" name="Rectangle 3"/>
          <p:cNvSpPr>
            <a:spLocks noGrp="1"/>
          </p:cNvSpPr>
          <p:nvPr>
            <p:ph idx="1"/>
          </p:nvPr>
        </p:nvSpPr>
        <p:spPr>
          <a:xfrm>
            <a:off x="122396" y="2062163"/>
            <a:ext cx="8899684" cy="3428048"/>
          </a:xfrm>
        </p:spPr>
        <p:txBody>
          <a:bodyPr/>
          <a:lstStyle/>
          <a:p>
            <a:pPr marL="342900" indent="-342900">
              <a:buFont typeface="Webdings" panose="05030102010509060703" pitchFamily="18" charset="2"/>
              <a:buChar char=""/>
            </a:pPr>
            <a:r>
              <a:rPr lang="en-US" altLang="zh-CN" sz="3000" b="1" smtClean="0">
                <a:solidFill>
                  <a:srgbClr val="150B03"/>
                </a:solidFill>
              </a:rPr>
              <a:t>6</a:t>
            </a:r>
            <a:r>
              <a:rPr lang="zh-CN" altLang="en-US" sz="3000" b="1" smtClean="0">
                <a:solidFill>
                  <a:srgbClr val="150B03"/>
                </a:solidFill>
              </a:rPr>
              <a:t>、</a:t>
            </a:r>
            <a:r>
              <a:rPr lang="en-US" altLang="zh-CN" sz="3000" b="1" smtClean="0">
                <a:solidFill>
                  <a:srgbClr val="150B03"/>
                </a:solidFill>
              </a:rPr>
              <a:t>2018</a:t>
            </a:r>
            <a:r>
              <a:rPr lang="zh-CN" altLang="en-US" sz="3000" b="1" smtClean="0">
                <a:solidFill>
                  <a:srgbClr val="150B03"/>
                </a:solidFill>
              </a:rPr>
              <a:t>年</a:t>
            </a:r>
            <a:r>
              <a:rPr lang="en-US" altLang="zh-CN" sz="3000" b="1" smtClean="0">
                <a:solidFill>
                  <a:srgbClr val="150B03"/>
                </a:solidFill>
              </a:rPr>
              <a:t>4</a:t>
            </a:r>
            <a:r>
              <a:rPr lang="zh-CN" altLang="en-US" sz="3000" b="1" smtClean="0">
                <a:solidFill>
                  <a:srgbClr val="150B03"/>
                </a:solidFill>
              </a:rPr>
              <a:t>月</a:t>
            </a:r>
            <a:r>
              <a:rPr lang="en-US" altLang="zh-CN" sz="3000" b="1" smtClean="0">
                <a:solidFill>
                  <a:srgbClr val="150B03"/>
                </a:solidFill>
              </a:rPr>
              <a:t>l6</a:t>
            </a:r>
            <a:r>
              <a:rPr lang="zh-CN" altLang="en-US" sz="3000" b="1" smtClean="0">
                <a:solidFill>
                  <a:srgbClr val="150B03"/>
                </a:solidFill>
              </a:rPr>
              <a:t>日，美国商务部宣布立即重启对中兴通讯的制裁禁令，中兴通讯将被禁止以任何形式从美国进口商品。这对于严重依赖从美国进口芯片等元器件的中兴通讯来说，无疑是一场灾难。此禁令，引发国人广泛关注，同时也让国人充分认识到树立忧患意识的重要性。</a:t>
            </a:r>
          </a:p>
          <a:p>
            <a:pPr marL="342900" indent="-342900">
              <a:buFont typeface="Webdings" panose="05030102010509060703" pitchFamily="18" charset="2"/>
              <a:buChar char=""/>
            </a:pPr>
            <a:r>
              <a:rPr lang="zh-CN" altLang="en-US" sz="3000" b="1" smtClean="0">
                <a:solidFill>
                  <a:srgbClr val="150B03"/>
                </a:solidFill>
              </a:rPr>
              <a:t>结合教材，谈谈我们为什么要树立</a:t>
            </a:r>
            <a:r>
              <a:rPr lang="zh-CN" altLang="en-US" sz="3000" b="1" u="sng" smtClean="0">
                <a:solidFill>
                  <a:srgbClr val="FF0000"/>
                </a:solidFill>
              </a:rPr>
              <a:t>忧患意识</a:t>
            </a:r>
            <a:r>
              <a:rPr lang="en-US" altLang="zh-CN" sz="3000" b="1" smtClean="0">
                <a:solidFill>
                  <a:srgbClr val="150B03"/>
                </a:solidFill>
              </a:rPr>
              <a:t>?</a:t>
            </a:r>
          </a:p>
        </p:txBody>
      </p:sp>
    </p:spTree>
  </p:cSld>
  <p:clrMapOvr>
    <a:masterClrMapping/>
  </p:clrMapOvr>
  <p:transition>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p:cNvSpPr>
            <a:spLocks noGrp="1"/>
          </p:cNvSpPr>
          <p:nvPr>
            <p:ph type="title"/>
          </p:nvPr>
        </p:nvSpPr>
        <p:spPr/>
        <p:txBody>
          <a:bodyPr/>
          <a:lstStyle/>
          <a:p>
            <a:r>
              <a:rPr lang="zh-CN" altLang="en-US" smtClean="0"/>
              <a:t>答案</a:t>
            </a:r>
          </a:p>
        </p:txBody>
      </p:sp>
      <p:sp>
        <p:nvSpPr>
          <p:cNvPr id="48131" name="Rectangle 3"/>
          <p:cNvSpPr>
            <a:spLocks noGrp="1"/>
          </p:cNvSpPr>
          <p:nvPr>
            <p:ph idx="1"/>
          </p:nvPr>
        </p:nvSpPr>
        <p:spPr>
          <a:xfrm>
            <a:off x="263129" y="1799035"/>
            <a:ext cx="8880872" cy="3983831"/>
          </a:xfrm>
        </p:spPr>
        <p:txBody>
          <a:bodyPr/>
          <a:lstStyle/>
          <a:p>
            <a:pPr marL="342900" indent="-342900">
              <a:buFont typeface="Webdings" panose="05030102010509060703" pitchFamily="18" charset="2"/>
              <a:buChar char=""/>
            </a:pPr>
            <a:r>
              <a:rPr lang="en-US" altLang="zh-CN" sz="2700" b="1" smtClean="0">
                <a:solidFill>
                  <a:srgbClr val="FF0000"/>
                </a:solidFill>
              </a:rPr>
              <a:t>6. ①</a:t>
            </a:r>
            <a:r>
              <a:rPr lang="zh-CN" altLang="en-US" sz="2700" b="1" smtClean="0">
                <a:solidFill>
                  <a:srgbClr val="FF0000"/>
                </a:solidFill>
              </a:rPr>
              <a:t>当祖国的发展兴旺时，忧患可以促使我们保持警惕，居安思危；当祖国的发展处于低潮时，忧患会使我们卧薪尝胆，励精图治，迎头赶上。（历史的经验教训证明：忧劳可以兴国，逸豫可以亡身）</a:t>
            </a:r>
            <a:r>
              <a:rPr lang="zh-CN" altLang="en-US" sz="2700" b="1" smtClean="0">
                <a:solidFill>
                  <a:schemeClr val="tx1">
                    <a:lumMod val="50000"/>
                  </a:schemeClr>
                </a:solidFill>
              </a:rPr>
              <a:t>（忧患意识的作用）</a:t>
            </a:r>
          </a:p>
          <a:p>
            <a:pPr marL="342900" indent="-342900">
              <a:buFont typeface="Webdings" panose="05030102010509060703" pitchFamily="18" charset="2"/>
              <a:buChar char=""/>
            </a:pPr>
            <a:r>
              <a:rPr lang="zh-CN" altLang="en-US" sz="2700" b="1" smtClean="0">
                <a:solidFill>
                  <a:srgbClr val="FF0000"/>
                </a:solidFill>
              </a:rPr>
              <a:t>②当前我国还处于社会主义初级阶段，生产力水平较低，科技水平和民族文化素质还不高，社会主义制度还不完善。</a:t>
            </a:r>
            <a:r>
              <a:rPr lang="zh-CN" altLang="en-US" sz="2700" b="1" smtClean="0">
                <a:solidFill>
                  <a:schemeClr val="tx1">
                    <a:lumMod val="50000"/>
                  </a:schemeClr>
                </a:solidFill>
                <a:sym typeface="+mn-ea"/>
              </a:rPr>
              <a:t>（我国的国情）</a:t>
            </a:r>
            <a:endParaRPr lang="zh-CN" altLang="en-US" sz="2700" b="1" smtClean="0">
              <a:solidFill>
                <a:srgbClr val="FF0000"/>
              </a:solidFill>
            </a:endParaRPr>
          </a:p>
          <a:p>
            <a:pPr marL="342900" indent="-342900">
              <a:buFont typeface="Webdings" panose="05030102010509060703" pitchFamily="18" charset="2"/>
              <a:buChar char=""/>
            </a:pPr>
            <a:r>
              <a:rPr lang="zh-CN" altLang="en-US" sz="2700" b="1" smtClean="0">
                <a:solidFill>
                  <a:srgbClr val="FF0000"/>
                </a:solidFill>
              </a:rPr>
              <a:t>③与世界主要发达国家相比，我国在高科技领域、教育文化、综合国力等方面依然处于劣势。</a:t>
            </a:r>
            <a:r>
              <a:rPr lang="zh-CN" altLang="en-US" sz="2700" b="1" smtClean="0">
                <a:solidFill>
                  <a:schemeClr val="tx1">
                    <a:lumMod val="50000"/>
                  </a:schemeClr>
                </a:solidFill>
                <a:sym typeface="+mn-ea"/>
              </a:rPr>
              <a:t>（国际形势）</a:t>
            </a:r>
            <a:endParaRPr lang="zh-CN" altLang="en-US" sz="2700" b="1" smtClean="0">
              <a:solidFill>
                <a:srgbClr val="FF0000"/>
              </a:solidFill>
            </a:endParaRPr>
          </a:p>
          <a:p>
            <a:pPr marL="342900" indent="-342900"/>
            <a:endParaRPr lang="zh-CN" altLang="en-US" sz="2700" b="1" smtClean="0">
              <a:solidFill>
                <a:srgbClr val="FF0000"/>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 calcmode="lin" valueType="num">
                                      <p:cBhvr additive="base">
                                        <p:cTn id="7" dur="500" fill="hold"/>
                                        <p:tgtEl>
                                          <p:spTgt spid="481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131">
                                            <p:txEl>
                                              <p:pRg st="1" end="1"/>
                                            </p:txEl>
                                          </p:spTgt>
                                        </p:tgtEl>
                                        <p:attrNameLst>
                                          <p:attrName>style.visibility</p:attrName>
                                        </p:attrNameLst>
                                      </p:cBhvr>
                                      <p:to>
                                        <p:strVal val="visible"/>
                                      </p:to>
                                    </p:set>
                                    <p:anim calcmode="lin" valueType="num">
                                      <p:cBhvr additive="base">
                                        <p:cTn id="13" dur="500" fill="hold"/>
                                        <p:tgtEl>
                                          <p:spTgt spid="481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8131">
                                            <p:txEl>
                                              <p:pRg st="2" end="2"/>
                                            </p:txEl>
                                          </p:spTgt>
                                        </p:tgtEl>
                                        <p:attrNameLst>
                                          <p:attrName>style.visibility</p:attrName>
                                        </p:attrNameLst>
                                      </p:cBhvr>
                                      <p:to>
                                        <p:strVal val="visible"/>
                                      </p:to>
                                    </p:set>
                                    <p:anim calcmode="lin" valueType="num">
                                      <p:cBhvr additive="base">
                                        <p:cTn id="19" dur="500" fill="hold"/>
                                        <p:tgtEl>
                                          <p:spTgt spid="481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691515" y="2317750"/>
            <a:ext cx="7886700" cy="1017588"/>
          </a:xfrm>
        </p:spPr>
        <p:txBody>
          <a:bodyPr/>
          <a:lstStyle/>
          <a:p>
            <a:r>
              <a:rPr lang="en-US" b="1" spc="20" dirty="0">
                <a:solidFill>
                  <a:srgbClr val="FF0000"/>
                </a:solidFill>
                <a:latin typeface="宋体" panose="02010600030101010101" pitchFamily="2" charset="-122"/>
                <a:cs typeface="宋体" panose="02010600030101010101" pitchFamily="2" charset="-122"/>
                <a:sym typeface="+mn-ea"/>
              </a:rPr>
              <a:t>   </a:t>
            </a:r>
            <a:r>
              <a:rPr b="1" spc="20" dirty="0">
                <a:solidFill>
                  <a:srgbClr val="FF0000"/>
                </a:solidFill>
                <a:latin typeface="宋体" panose="02010600030101010101" pitchFamily="2" charset="-122"/>
                <a:cs typeface="宋体" panose="02010600030101010101" pitchFamily="2" charset="-122"/>
                <a:sym typeface="+mn-ea"/>
              </a:rPr>
              <a:t>中国在国际事务中的声音不仅响</a:t>
            </a:r>
            <a:r>
              <a:rPr b="1" dirty="0">
                <a:solidFill>
                  <a:srgbClr val="FF0000"/>
                </a:solidFill>
                <a:latin typeface="宋体" panose="02010600030101010101" pitchFamily="2" charset="-122"/>
                <a:cs typeface="宋体" panose="02010600030101010101" pitchFamily="2" charset="-122"/>
                <a:sym typeface="+mn-ea"/>
              </a:rPr>
              <a:t>亮</a:t>
            </a:r>
            <a:r>
              <a:rPr b="1" spc="20" dirty="0">
                <a:solidFill>
                  <a:srgbClr val="FF0000"/>
                </a:solidFill>
                <a:latin typeface="宋体" panose="02010600030101010101" pitchFamily="2" charset="-122"/>
                <a:cs typeface="宋体" panose="02010600030101010101" pitchFamily="2" charset="-122"/>
                <a:sym typeface="+mn-ea"/>
              </a:rPr>
              <a:t>，而且很有原</a:t>
            </a:r>
            <a:r>
              <a:rPr b="1" dirty="0">
                <a:solidFill>
                  <a:srgbClr val="FF0000"/>
                </a:solidFill>
                <a:latin typeface="宋体" panose="02010600030101010101" pitchFamily="2" charset="-122"/>
                <a:cs typeface="宋体" panose="02010600030101010101" pitchFamily="2" charset="-122"/>
                <a:sym typeface="+mn-ea"/>
              </a:rPr>
              <a:t>则</a:t>
            </a:r>
            <a:r>
              <a:rPr b="1" spc="20" dirty="0">
                <a:solidFill>
                  <a:srgbClr val="FF0000"/>
                </a:solidFill>
                <a:latin typeface="宋体" panose="02010600030101010101" pitchFamily="2" charset="-122"/>
                <a:cs typeface="宋体" panose="02010600030101010101" pitchFamily="2" charset="-122"/>
                <a:sym typeface="+mn-ea"/>
              </a:rPr>
              <a:t>，展示了中</a:t>
            </a:r>
            <a:r>
              <a:rPr b="1" dirty="0">
                <a:solidFill>
                  <a:srgbClr val="FF0000"/>
                </a:solidFill>
                <a:latin typeface="宋体" panose="02010600030101010101" pitchFamily="2" charset="-122"/>
                <a:cs typeface="宋体" panose="02010600030101010101" pitchFamily="2" charset="-122"/>
                <a:sym typeface="+mn-ea"/>
              </a:rPr>
              <a:t>国始终是世界和平的建设者</a:t>
            </a:r>
            <a:r>
              <a:rPr b="1" spc="-585" dirty="0">
                <a:solidFill>
                  <a:srgbClr val="FF0000"/>
                </a:solidFill>
                <a:latin typeface="宋体" panose="02010600030101010101" pitchFamily="2" charset="-122"/>
                <a:cs typeface="宋体" panose="02010600030101010101" pitchFamily="2" charset="-122"/>
                <a:sym typeface="+mn-ea"/>
              </a:rPr>
              <a:t>、</a:t>
            </a:r>
            <a:r>
              <a:rPr b="1" dirty="0">
                <a:solidFill>
                  <a:srgbClr val="FF0000"/>
                </a:solidFill>
                <a:latin typeface="宋体" panose="02010600030101010101" pitchFamily="2" charset="-122"/>
                <a:cs typeface="宋体" panose="02010600030101010101" pitchFamily="2" charset="-122"/>
                <a:sym typeface="+mn-ea"/>
              </a:rPr>
              <a:t>全球发展的贡献者</a:t>
            </a:r>
            <a:r>
              <a:rPr b="1" spc="-585" dirty="0">
                <a:solidFill>
                  <a:srgbClr val="FF0000"/>
                </a:solidFill>
                <a:latin typeface="宋体" panose="02010600030101010101" pitchFamily="2" charset="-122"/>
                <a:cs typeface="宋体" panose="02010600030101010101" pitchFamily="2" charset="-122"/>
                <a:sym typeface="+mn-ea"/>
              </a:rPr>
              <a:t>、</a:t>
            </a:r>
            <a:r>
              <a:rPr b="1" dirty="0">
                <a:solidFill>
                  <a:srgbClr val="FF0000"/>
                </a:solidFill>
                <a:latin typeface="宋体" panose="02010600030101010101" pitchFamily="2" charset="-122"/>
                <a:cs typeface="宋体" panose="02010600030101010101" pitchFamily="2" charset="-122"/>
                <a:sym typeface="+mn-ea"/>
              </a:rPr>
              <a:t>国际秩序的维护者</a:t>
            </a:r>
            <a:r>
              <a:rPr lang="zh-CN" b="1" dirty="0">
                <a:solidFill>
                  <a:srgbClr val="FF0000"/>
                </a:solidFill>
                <a:latin typeface="宋体" panose="02010600030101010101" pitchFamily="2" charset="-122"/>
                <a:cs typeface="宋体" panose="02010600030101010101" pitchFamily="2" charset="-122"/>
                <a:sym typeface="+mn-ea"/>
              </a:rPr>
              <a:t>。</a:t>
            </a:r>
          </a:p>
        </p:txBody>
      </p:sp>
    </p:spTree>
  </p:cSld>
  <p:clrMapOvr>
    <a:masterClrMapping/>
  </p:clrMapOvr>
  <p:transition>
    <p:zoom/>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a:t>在国际社会秉持公道</a:t>
            </a:r>
          </a:p>
        </p:txBody>
      </p:sp>
      <p:sp>
        <p:nvSpPr>
          <p:cNvPr id="3" name="内容占位符 2"/>
          <p:cNvSpPr>
            <a:spLocks noGrp="1"/>
          </p:cNvSpPr>
          <p:nvPr>
            <p:ph idx="1"/>
          </p:nvPr>
        </p:nvSpPr>
        <p:spPr>
          <a:xfrm>
            <a:off x="208280" y="1605915"/>
            <a:ext cx="8799830" cy="4571365"/>
          </a:xfrm>
        </p:spPr>
        <p:txBody>
          <a:bodyPr/>
          <a:lstStyle/>
          <a:p>
            <a:r>
              <a:rPr lang="en-US" sz="2000" spc="5" dirty="0">
                <a:solidFill>
                  <a:srgbClr val="231F20"/>
                </a:solidFill>
                <a:latin typeface="宋体" panose="02010600030101010101" pitchFamily="2" charset="-122"/>
                <a:cs typeface="宋体" panose="02010600030101010101" pitchFamily="2" charset="-122"/>
                <a:sym typeface="+mn-ea"/>
              </a:rPr>
              <a:t>     </a:t>
            </a:r>
            <a:r>
              <a:rPr sz="2800" b="1" spc="5" dirty="0">
                <a:solidFill>
                  <a:srgbClr val="231F20"/>
                </a:solidFill>
                <a:latin typeface="宋体" panose="02010600030101010101" pitchFamily="2" charset="-122"/>
                <a:cs typeface="宋体" panose="02010600030101010101" pitchFamily="2" charset="-122"/>
                <a:sym typeface="+mn-ea"/>
              </a:rPr>
              <a:t>1971</a:t>
            </a:r>
            <a:r>
              <a:rPr sz="2800" b="1" spc="-300" dirty="0">
                <a:solidFill>
                  <a:srgbClr val="231F20"/>
                </a:solidFill>
                <a:latin typeface="宋体" panose="02010600030101010101" pitchFamily="2" charset="-122"/>
                <a:cs typeface="宋体" panose="02010600030101010101" pitchFamily="2" charset="-122"/>
                <a:sym typeface="+mn-ea"/>
              </a:rPr>
              <a:t> </a:t>
            </a:r>
            <a:r>
              <a:rPr sz="2800" b="1" dirty="0">
                <a:solidFill>
                  <a:srgbClr val="231F20"/>
                </a:solidFill>
                <a:latin typeface="宋体" panose="02010600030101010101" pitchFamily="2" charset="-122"/>
                <a:cs typeface="宋体" panose="02010600030101010101" pitchFamily="2" charset="-122"/>
                <a:sym typeface="+mn-ea"/>
              </a:rPr>
              <a:t>年</a:t>
            </a:r>
            <a:r>
              <a:rPr sz="2800" b="1" spc="-295" dirty="0">
                <a:solidFill>
                  <a:srgbClr val="231F20"/>
                </a:solidFill>
                <a:latin typeface="宋体" panose="02010600030101010101" pitchFamily="2" charset="-122"/>
                <a:cs typeface="宋体" panose="02010600030101010101" pitchFamily="2" charset="-122"/>
                <a:sym typeface="+mn-ea"/>
              </a:rPr>
              <a:t> </a:t>
            </a:r>
            <a:r>
              <a:rPr sz="2800" b="1" dirty="0">
                <a:solidFill>
                  <a:srgbClr val="231F20"/>
                </a:solidFill>
                <a:latin typeface="宋体" panose="02010600030101010101" pitchFamily="2" charset="-122"/>
                <a:cs typeface="宋体" panose="02010600030101010101" pitchFamily="2" charset="-122"/>
                <a:sym typeface="+mn-ea"/>
              </a:rPr>
              <a:t>10</a:t>
            </a:r>
            <a:r>
              <a:rPr sz="2800" b="1" spc="-295" dirty="0">
                <a:solidFill>
                  <a:srgbClr val="231F20"/>
                </a:solidFill>
                <a:latin typeface="宋体" panose="02010600030101010101" pitchFamily="2" charset="-122"/>
                <a:cs typeface="宋体" panose="02010600030101010101" pitchFamily="2" charset="-122"/>
                <a:sym typeface="+mn-ea"/>
              </a:rPr>
              <a:t> </a:t>
            </a:r>
            <a:r>
              <a:rPr sz="2800" b="1" dirty="0">
                <a:solidFill>
                  <a:srgbClr val="231F20"/>
                </a:solidFill>
                <a:latin typeface="宋体" panose="02010600030101010101" pitchFamily="2" charset="-122"/>
                <a:cs typeface="宋体" panose="02010600030101010101" pitchFamily="2" charset="-122"/>
                <a:sym typeface="+mn-ea"/>
              </a:rPr>
              <a:t>月</a:t>
            </a:r>
            <a:r>
              <a:rPr sz="2800" b="1" spc="-295" dirty="0">
                <a:solidFill>
                  <a:srgbClr val="231F20"/>
                </a:solidFill>
                <a:latin typeface="宋体" panose="02010600030101010101" pitchFamily="2" charset="-122"/>
                <a:cs typeface="宋体" panose="02010600030101010101" pitchFamily="2" charset="-122"/>
                <a:sym typeface="+mn-ea"/>
              </a:rPr>
              <a:t> </a:t>
            </a:r>
            <a:r>
              <a:rPr sz="2800" b="1" spc="5" dirty="0">
                <a:solidFill>
                  <a:srgbClr val="231F20"/>
                </a:solidFill>
                <a:latin typeface="宋体" panose="02010600030101010101" pitchFamily="2" charset="-122"/>
                <a:cs typeface="宋体" panose="02010600030101010101" pitchFamily="2" charset="-122"/>
                <a:sym typeface="+mn-ea"/>
              </a:rPr>
              <a:t>25</a:t>
            </a:r>
            <a:r>
              <a:rPr sz="2800" b="1" spc="-295" dirty="0">
                <a:solidFill>
                  <a:srgbClr val="231F20"/>
                </a:solidFill>
                <a:latin typeface="宋体" panose="02010600030101010101" pitchFamily="2" charset="-122"/>
                <a:cs typeface="宋体" panose="02010600030101010101" pitchFamily="2" charset="-122"/>
                <a:sym typeface="+mn-ea"/>
              </a:rPr>
              <a:t> </a:t>
            </a:r>
            <a:r>
              <a:rPr sz="2800" b="1" spc="10" dirty="0">
                <a:solidFill>
                  <a:srgbClr val="231F20"/>
                </a:solidFill>
                <a:latin typeface="宋体" panose="02010600030101010101" pitchFamily="2" charset="-122"/>
                <a:cs typeface="宋体" panose="02010600030101010101" pitchFamily="2" charset="-122"/>
                <a:sym typeface="+mn-ea"/>
              </a:rPr>
              <a:t>日</a:t>
            </a:r>
            <a:r>
              <a:rPr sz="2800" b="1" spc="35" dirty="0">
                <a:solidFill>
                  <a:srgbClr val="231F20"/>
                </a:solidFill>
                <a:latin typeface="宋体" panose="02010600030101010101" pitchFamily="2" charset="-122"/>
                <a:cs typeface="宋体" panose="02010600030101010101" pitchFamily="2" charset="-122"/>
                <a:sym typeface="+mn-ea"/>
              </a:rPr>
              <a:t>，</a:t>
            </a:r>
            <a:r>
              <a:rPr sz="2800" b="1" spc="35" dirty="0">
                <a:solidFill>
                  <a:srgbClr val="231F20"/>
                </a:solidFill>
                <a:latin typeface="宋体" panose="02010600030101010101" pitchFamily="2" charset="-122"/>
                <a:cs typeface="宋体" panose="02010600030101010101" pitchFamily="2" charset="-122"/>
                <a:sym typeface="+mn-ea"/>
                <a:hlinkClick r:id="rId2" action="ppaction://hlinkfile"/>
              </a:rPr>
              <a:t>联合国</a:t>
            </a:r>
            <a:r>
              <a:rPr sz="2800" b="1" dirty="0">
                <a:solidFill>
                  <a:srgbClr val="231F20"/>
                </a:solidFill>
                <a:latin typeface="宋体" panose="02010600030101010101" pitchFamily="2" charset="-122"/>
                <a:cs typeface="宋体" panose="02010600030101010101" pitchFamily="2" charset="-122"/>
                <a:sym typeface="+mn-ea"/>
                <a:hlinkClick r:id="rId2" action="ppaction://hlinkfile"/>
              </a:rPr>
              <a:t>第</a:t>
            </a:r>
            <a:r>
              <a:rPr sz="2800" b="1" spc="-300" dirty="0">
                <a:solidFill>
                  <a:srgbClr val="231F20"/>
                </a:solidFill>
                <a:latin typeface="宋体" panose="02010600030101010101" pitchFamily="2" charset="-122"/>
                <a:cs typeface="宋体" panose="02010600030101010101" pitchFamily="2" charset="-122"/>
                <a:sym typeface="+mn-ea"/>
                <a:hlinkClick r:id="rId2" action="ppaction://hlinkfile"/>
              </a:rPr>
              <a:t> </a:t>
            </a:r>
            <a:r>
              <a:rPr sz="2800" b="1" spc="5" dirty="0">
                <a:solidFill>
                  <a:srgbClr val="231F20"/>
                </a:solidFill>
                <a:latin typeface="宋体" panose="02010600030101010101" pitchFamily="2" charset="-122"/>
                <a:cs typeface="宋体" panose="02010600030101010101" pitchFamily="2" charset="-122"/>
                <a:sym typeface="+mn-ea"/>
                <a:hlinkClick r:id="rId2" action="ppaction://hlinkfile"/>
              </a:rPr>
              <a:t>26</a:t>
            </a:r>
            <a:r>
              <a:rPr sz="2800" b="1" spc="-295" dirty="0">
                <a:solidFill>
                  <a:srgbClr val="231F20"/>
                </a:solidFill>
                <a:latin typeface="宋体" panose="02010600030101010101" pitchFamily="2" charset="-122"/>
                <a:cs typeface="宋体" panose="02010600030101010101" pitchFamily="2" charset="-122"/>
                <a:sym typeface="+mn-ea"/>
                <a:hlinkClick r:id="rId2" action="ppaction://hlinkfile"/>
              </a:rPr>
              <a:t> </a:t>
            </a:r>
            <a:r>
              <a:rPr sz="2800" b="1" spc="35" dirty="0">
                <a:solidFill>
                  <a:srgbClr val="231F20"/>
                </a:solidFill>
                <a:latin typeface="宋体" panose="02010600030101010101" pitchFamily="2" charset="-122"/>
                <a:cs typeface="宋体" panose="02010600030101010101" pitchFamily="2" charset="-122"/>
                <a:sym typeface="+mn-ea"/>
                <a:hlinkClick r:id="rId2" action="ppaction://hlinkfile"/>
              </a:rPr>
              <a:t>届大会通过决</a:t>
            </a:r>
            <a:r>
              <a:rPr sz="2800" b="1" spc="10" dirty="0">
                <a:solidFill>
                  <a:srgbClr val="231F20"/>
                </a:solidFill>
                <a:latin typeface="宋体" panose="02010600030101010101" pitchFamily="2" charset="-122"/>
                <a:cs typeface="宋体" panose="02010600030101010101" pitchFamily="2" charset="-122"/>
                <a:sym typeface="+mn-ea"/>
                <a:hlinkClick r:id="rId2" action="ppaction://hlinkfile"/>
              </a:rPr>
              <a:t>议</a:t>
            </a:r>
            <a:r>
              <a:rPr sz="2800" b="1" spc="35" dirty="0">
                <a:solidFill>
                  <a:srgbClr val="231F20"/>
                </a:solidFill>
                <a:latin typeface="宋体" panose="02010600030101010101" pitchFamily="2" charset="-122"/>
                <a:cs typeface="宋体" panose="02010600030101010101" pitchFamily="2" charset="-122"/>
                <a:sym typeface="+mn-ea"/>
              </a:rPr>
              <a:t>，恢复中华</a:t>
            </a:r>
            <a:r>
              <a:rPr sz="2800" b="1" spc="20" dirty="0">
                <a:solidFill>
                  <a:srgbClr val="231F20"/>
                </a:solidFill>
                <a:latin typeface="宋体" panose="02010600030101010101" pitchFamily="2" charset="-122"/>
                <a:cs typeface="宋体" panose="02010600030101010101" pitchFamily="2" charset="-122"/>
                <a:sym typeface="+mn-ea"/>
              </a:rPr>
              <a:t>人民共和国在联合国的合法席位和一切权利</a:t>
            </a:r>
            <a:r>
              <a:rPr sz="2800" b="1" dirty="0">
                <a:solidFill>
                  <a:srgbClr val="231F20"/>
                </a:solidFill>
                <a:latin typeface="宋体" panose="02010600030101010101" pitchFamily="2" charset="-122"/>
                <a:cs typeface="宋体" panose="02010600030101010101" pitchFamily="2" charset="-122"/>
                <a:sym typeface="+mn-ea"/>
              </a:rPr>
              <a:t>。</a:t>
            </a:r>
            <a:r>
              <a:rPr sz="2800" b="1" spc="20" dirty="0">
                <a:solidFill>
                  <a:srgbClr val="231F20"/>
                </a:solidFill>
                <a:latin typeface="宋体" panose="02010600030101010101" pitchFamily="2" charset="-122"/>
                <a:cs typeface="宋体" panose="02010600030101010101" pitchFamily="2" charset="-122"/>
                <a:sym typeface="+mn-ea"/>
              </a:rPr>
              <a:t>从此</a:t>
            </a:r>
            <a:r>
              <a:rPr sz="2800" b="1" dirty="0">
                <a:solidFill>
                  <a:srgbClr val="231F20"/>
                </a:solidFill>
                <a:latin typeface="宋体" panose="02010600030101010101" pitchFamily="2" charset="-122"/>
                <a:cs typeface="宋体" panose="02010600030101010101" pitchFamily="2" charset="-122"/>
                <a:sym typeface="+mn-ea"/>
              </a:rPr>
              <a:t>，</a:t>
            </a:r>
            <a:r>
              <a:rPr sz="2800" b="1" spc="20" dirty="0">
                <a:solidFill>
                  <a:srgbClr val="231F20"/>
                </a:solidFill>
                <a:latin typeface="宋体" panose="02010600030101010101" pitchFamily="2" charset="-122"/>
                <a:cs typeface="宋体" panose="02010600030101010101" pitchFamily="2" charset="-122"/>
                <a:sym typeface="+mn-ea"/>
              </a:rPr>
              <a:t>中国作为联合</a:t>
            </a:r>
            <a:r>
              <a:rPr sz="2800" b="1" spc="70" dirty="0">
                <a:solidFill>
                  <a:srgbClr val="231F20"/>
                </a:solidFill>
                <a:latin typeface="宋体" panose="02010600030101010101" pitchFamily="2" charset="-122"/>
                <a:cs typeface="宋体" panose="02010600030101010101" pitchFamily="2" charset="-122"/>
                <a:sym typeface="+mn-ea"/>
              </a:rPr>
              <a:t>国安理会常任理事</a:t>
            </a:r>
            <a:r>
              <a:rPr sz="2800" b="1" spc="30" dirty="0">
                <a:solidFill>
                  <a:srgbClr val="231F20"/>
                </a:solidFill>
                <a:latin typeface="宋体" panose="02010600030101010101" pitchFamily="2" charset="-122"/>
                <a:cs typeface="宋体" panose="02010600030101010101" pitchFamily="2" charset="-122"/>
                <a:sym typeface="+mn-ea"/>
              </a:rPr>
              <a:t>国</a:t>
            </a:r>
            <a:r>
              <a:rPr sz="2800" b="1" spc="70" dirty="0">
                <a:solidFill>
                  <a:srgbClr val="231F20"/>
                </a:solidFill>
                <a:latin typeface="宋体" panose="02010600030101010101" pitchFamily="2" charset="-122"/>
                <a:cs typeface="宋体" panose="02010600030101010101" pitchFamily="2" charset="-122"/>
                <a:sym typeface="+mn-ea"/>
              </a:rPr>
              <a:t>，对安理会关于国际战争与和</a:t>
            </a:r>
            <a:r>
              <a:rPr sz="2800" b="1" spc="30" dirty="0">
                <a:solidFill>
                  <a:srgbClr val="231F20"/>
                </a:solidFill>
                <a:latin typeface="宋体" panose="02010600030101010101" pitchFamily="2" charset="-122"/>
                <a:cs typeface="宋体" panose="02010600030101010101" pitchFamily="2" charset="-122"/>
                <a:sym typeface="+mn-ea"/>
              </a:rPr>
              <a:t>平</a:t>
            </a:r>
            <a:r>
              <a:rPr sz="2800" b="1" spc="70" dirty="0">
                <a:solidFill>
                  <a:srgbClr val="231F20"/>
                </a:solidFill>
                <a:latin typeface="宋体" panose="02010600030101010101" pitchFamily="2" charset="-122"/>
                <a:cs typeface="宋体" panose="02010600030101010101" pitchFamily="2" charset="-122"/>
                <a:sym typeface="+mn-ea"/>
              </a:rPr>
              <a:t>、制裁及维</a:t>
            </a:r>
            <a:r>
              <a:rPr sz="2800" b="1" spc="65" dirty="0">
                <a:solidFill>
                  <a:srgbClr val="231F20"/>
                </a:solidFill>
                <a:latin typeface="宋体" panose="02010600030101010101" pitchFamily="2" charset="-122"/>
                <a:cs typeface="宋体" panose="02010600030101010101" pitchFamily="2" charset="-122"/>
                <a:sym typeface="+mn-ea"/>
              </a:rPr>
              <a:t>和行动等方面的决议拥有否决</a:t>
            </a:r>
            <a:r>
              <a:rPr sz="2800" b="1" spc="30" dirty="0">
                <a:solidFill>
                  <a:srgbClr val="231F20"/>
                </a:solidFill>
                <a:latin typeface="宋体" panose="02010600030101010101" pitchFamily="2" charset="-122"/>
                <a:cs typeface="宋体" panose="02010600030101010101" pitchFamily="2" charset="-122"/>
                <a:sym typeface="+mn-ea"/>
              </a:rPr>
              <a:t>权</a:t>
            </a:r>
            <a:r>
              <a:rPr sz="2800" b="1" spc="65" dirty="0">
                <a:solidFill>
                  <a:srgbClr val="231F20"/>
                </a:solidFill>
                <a:latin typeface="宋体" panose="02010600030101010101" pitchFamily="2" charset="-122"/>
                <a:cs typeface="宋体" panose="02010600030101010101" pitchFamily="2" charset="-122"/>
                <a:sym typeface="+mn-ea"/>
              </a:rPr>
              <a:t>，为世界和平与发展作出了重要</a:t>
            </a:r>
            <a:r>
              <a:rPr sz="2800" b="1" spc="30" dirty="0">
                <a:solidFill>
                  <a:srgbClr val="231F20"/>
                </a:solidFill>
                <a:latin typeface="宋体" panose="02010600030101010101" pitchFamily="2" charset="-122"/>
                <a:cs typeface="宋体" panose="02010600030101010101" pitchFamily="2" charset="-122"/>
                <a:sym typeface="+mn-ea"/>
              </a:rPr>
              <a:t>贡献</a:t>
            </a:r>
            <a:r>
              <a:rPr lang="zh-CN" sz="2800" b="1" spc="30" dirty="0">
                <a:solidFill>
                  <a:srgbClr val="231F20"/>
                </a:solidFill>
                <a:latin typeface="宋体" panose="02010600030101010101" pitchFamily="2" charset="-122"/>
                <a:cs typeface="宋体" panose="02010600030101010101" pitchFamily="2" charset="-122"/>
                <a:sym typeface="+mn-ea"/>
              </a:rPr>
              <a:t>。</a:t>
            </a:r>
            <a:endParaRPr sz="2000">
              <a:latin typeface="宋体" panose="02010600030101010101" pitchFamily="2" charset="-122"/>
              <a:cs typeface="宋体" panose="02010600030101010101" pitchFamily="2" charset="-122"/>
            </a:endParaRPr>
          </a:p>
          <a:p>
            <a:endParaRPr sz="2000">
              <a:latin typeface="宋体" panose="02010600030101010101" pitchFamily="2" charset="-122"/>
              <a:cs typeface="宋体" panose="02010600030101010101" pitchFamily="2" charset="-122"/>
            </a:endParaRPr>
          </a:p>
          <a:p>
            <a:endParaRPr lang="zh-CN" altLang="en-US" sz="2000"/>
          </a:p>
        </p:txBody>
      </p:sp>
    </p:spTree>
  </p:cSld>
  <p:clrMapOvr>
    <a:masterClrMapping/>
  </p:clrMapOvr>
  <p:transition>
    <p:zoom/>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3" name="object 83"/>
          <p:cNvSpPr txBox="1"/>
          <p:nvPr/>
        </p:nvSpPr>
        <p:spPr>
          <a:xfrm>
            <a:off x="143510" y="494030"/>
            <a:ext cx="6043930" cy="5647699"/>
          </a:xfrm>
          <a:prstGeom prst="rect">
            <a:avLst/>
          </a:prstGeom>
        </p:spPr>
        <p:txBody>
          <a:bodyPr vert="horz" wrap="square" lIns="0" tIns="58419" rIns="0" bIns="0" rtlCol="0">
            <a:spAutoFit/>
          </a:bodyPr>
          <a:lstStyle/>
          <a:p>
            <a:pPr marL="380365">
              <a:lnSpc>
                <a:spcPct val="100000"/>
              </a:lnSpc>
              <a:spcBef>
                <a:spcPts val="460"/>
              </a:spcBef>
            </a:pPr>
            <a:r>
              <a:rPr b="1" spc="30" dirty="0">
                <a:solidFill>
                  <a:srgbClr val="00B0F0"/>
                </a:solidFill>
                <a:latin typeface="PMingLiU" panose="02020500000000000000" charset="-120"/>
                <a:cs typeface="PMingLiU" panose="02020500000000000000" charset="-120"/>
              </a:rPr>
              <a:t>联合国安全理事</a:t>
            </a:r>
            <a:r>
              <a:rPr b="1" dirty="0">
                <a:solidFill>
                  <a:srgbClr val="00B0F0"/>
                </a:solidFill>
                <a:latin typeface="PMingLiU" panose="02020500000000000000" charset="-120"/>
                <a:cs typeface="PMingLiU" panose="02020500000000000000" charset="-120"/>
              </a:rPr>
              <a:t>会</a:t>
            </a:r>
            <a:r>
              <a:rPr b="1" spc="30" dirty="0">
                <a:solidFill>
                  <a:srgbClr val="00B0F0"/>
                </a:solidFill>
                <a:latin typeface="PMingLiU" panose="02020500000000000000" charset="-120"/>
                <a:cs typeface="PMingLiU" panose="02020500000000000000" charset="-120"/>
              </a:rPr>
              <a:t>（简称安理</a:t>
            </a:r>
            <a:r>
              <a:rPr b="1" spc="15" dirty="0">
                <a:solidFill>
                  <a:srgbClr val="00B0F0"/>
                </a:solidFill>
                <a:latin typeface="PMingLiU" panose="02020500000000000000" charset="-120"/>
                <a:cs typeface="PMingLiU" panose="02020500000000000000" charset="-120"/>
              </a:rPr>
              <a:t>会</a:t>
            </a:r>
            <a:r>
              <a:rPr b="1" spc="30" dirty="0">
                <a:solidFill>
                  <a:srgbClr val="00B0F0"/>
                </a:solidFill>
                <a:latin typeface="PMingLiU" panose="02020500000000000000" charset="-120"/>
                <a:cs typeface="PMingLiU" panose="02020500000000000000" charset="-120"/>
              </a:rPr>
              <a:t>）由</a:t>
            </a:r>
            <a:r>
              <a:rPr b="1" dirty="0">
                <a:solidFill>
                  <a:srgbClr val="00B0F0"/>
                </a:solidFill>
                <a:latin typeface="PMingLiU" panose="02020500000000000000" charset="-120"/>
                <a:cs typeface="PMingLiU" panose="02020500000000000000" charset="-120"/>
              </a:rPr>
              <a:t>中</a:t>
            </a:r>
            <a:r>
              <a:rPr b="1" spc="30" dirty="0">
                <a:solidFill>
                  <a:srgbClr val="00B0F0"/>
                </a:solidFill>
                <a:latin typeface="PMingLiU" panose="02020500000000000000" charset="-120"/>
                <a:cs typeface="PMingLiU" panose="02020500000000000000" charset="-120"/>
              </a:rPr>
              <a:t>、</a:t>
            </a:r>
            <a:r>
              <a:rPr b="1" dirty="0">
                <a:solidFill>
                  <a:srgbClr val="00B0F0"/>
                </a:solidFill>
                <a:latin typeface="PMingLiU" panose="02020500000000000000" charset="-120"/>
                <a:cs typeface="PMingLiU" panose="02020500000000000000" charset="-120"/>
              </a:rPr>
              <a:t>法</a:t>
            </a:r>
            <a:r>
              <a:rPr b="1" spc="30" dirty="0">
                <a:solidFill>
                  <a:srgbClr val="00B0F0"/>
                </a:solidFill>
                <a:latin typeface="PMingLiU" panose="02020500000000000000" charset="-120"/>
                <a:cs typeface="PMingLiU" panose="02020500000000000000" charset="-120"/>
              </a:rPr>
              <a:t>、</a:t>
            </a:r>
            <a:r>
              <a:rPr b="1" dirty="0">
                <a:solidFill>
                  <a:srgbClr val="00B0F0"/>
                </a:solidFill>
                <a:latin typeface="PMingLiU" panose="02020500000000000000" charset="-120"/>
                <a:cs typeface="PMingLiU" panose="02020500000000000000" charset="-120"/>
              </a:rPr>
              <a:t>俄</a:t>
            </a:r>
            <a:r>
              <a:rPr b="1" spc="30" dirty="0">
                <a:solidFill>
                  <a:srgbClr val="00B0F0"/>
                </a:solidFill>
                <a:latin typeface="PMingLiU" panose="02020500000000000000" charset="-120"/>
                <a:cs typeface="PMingLiU" panose="02020500000000000000" charset="-120"/>
              </a:rPr>
              <a:t>、</a:t>
            </a:r>
            <a:r>
              <a:rPr b="1" dirty="0">
                <a:solidFill>
                  <a:srgbClr val="00B0F0"/>
                </a:solidFill>
                <a:latin typeface="PMingLiU" panose="02020500000000000000" charset="-120"/>
                <a:cs typeface="PMingLiU" panose="02020500000000000000" charset="-120"/>
              </a:rPr>
              <a:t>英</a:t>
            </a:r>
            <a:r>
              <a:rPr b="1" spc="30" dirty="0">
                <a:solidFill>
                  <a:srgbClr val="00B0F0"/>
                </a:solidFill>
                <a:latin typeface="PMingLiU" panose="02020500000000000000" charset="-120"/>
                <a:cs typeface="PMingLiU" panose="02020500000000000000" charset="-120"/>
              </a:rPr>
              <a:t>、</a:t>
            </a:r>
            <a:r>
              <a:rPr b="1" dirty="0">
                <a:solidFill>
                  <a:srgbClr val="00B0F0"/>
                </a:solidFill>
                <a:latin typeface="PMingLiU" panose="02020500000000000000" charset="-120"/>
                <a:cs typeface="PMingLiU" panose="02020500000000000000" charset="-120"/>
              </a:rPr>
              <a:t>美</a:t>
            </a:r>
            <a:r>
              <a:rPr b="1" spc="-5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5</a:t>
            </a:r>
            <a:r>
              <a:rPr b="1" spc="-55" dirty="0">
                <a:solidFill>
                  <a:srgbClr val="00B0F0"/>
                </a:solidFill>
                <a:latin typeface="PMingLiU" panose="02020500000000000000" charset="-120"/>
                <a:cs typeface="PMingLiU" panose="02020500000000000000" charset="-120"/>
              </a:rPr>
              <a:t> </a:t>
            </a:r>
            <a:r>
              <a:rPr b="1" spc="30" dirty="0">
                <a:solidFill>
                  <a:srgbClr val="00B0F0"/>
                </a:solidFill>
                <a:latin typeface="PMingLiU" panose="02020500000000000000" charset="-120"/>
                <a:cs typeface="PMingLiU" panose="02020500000000000000" charset="-120"/>
              </a:rPr>
              <a:t>个常任</a:t>
            </a:r>
            <a:r>
              <a:rPr b="1" spc="15" dirty="0">
                <a:solidFill>
                  <a:srgbClr val="00B0F0"/>
                </a:solidFill>
                <a:latin typeface="PMingLiU" panose="02020500000000000000" charset="-120"/>
                <a:cs typeface="PMingLiU" panose="02020500000000000000" charset="-120"/>
              </a:rPr>
              <a:t>理事国</a:t>
            </a:r>
            <a:r>
              <a:rPr b="1" dirty="0">
                <a:solidFill>
                  <a:srgbClr val="00B0F0"/>
                </a:solidFill>
                <a:latin typeface="PMingLiU" panose="02020500000000000000" charset="-120"/>
                <a:cs typeface="PMingLiU" panose="02020500000000000000" charset="-120"/>
              </a:rPr>
              <a:t>和</a:t>
            </a:r>
            <a:r>
              <a:rPr b="1" spc="-60"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10</a:t>
            </a:r>
            <a:r>
              <a:rPr b="1" spc="-60" dirty="0">
                <a:solidFill>
                  <a:srgbClr val="00B0F0"/>
                </a:solidFill>
                <a:latin typeface="PMingLiU" panose="02020500000000000000" charset="-120"/>
                <a:cs typeface="PMingLiU" panose="02020500000000000000" charset="-120"/>
              </a:rPr>
              <a:t> </a:t>
            </a:r>
            <a:r>
              <a:rPr b="1" spc="15" dirty="0">
                <a:solidFill>
                  <a:srgbClr val="00B0F0"/>
                </a:solidFill>
                <a:latin typeface="PMingLiU" panose="02020500000000000000" charset="-120"/>
                <a:cs typeface="PMingLiU" panose="02020500000000000000" charset="-120"/>
              </a:rPr>
              <a:t>个非常任理事国组</a:t>
            </a:r>
            <a:r>
              <a:rPr b="1" dirty="0">
                <a:solidFill>
                  <a:srgbClr val="00B0F0"/>
                </a:solidFill>
                <a:latin typeface="PMingLiU" panose="02020500000000000000" charset="-120"/>
                <a:cs typeface="PMingLiU" panose="02020500000000000000" charset="-120"/>
              </a:rPr>
              <a:t>成</a:t>
            </a:r>
            <a:r>
              <a:rPr b="1" spc="15" dirty="0">
                <a:solidFill>
                  <a:srgbClr val="00B0F0"/>
                </a:solidFill>
                <a:latin typeface="PMingLiU" panose="02020500000000000000" charset="-120"/>
                <a:cs typeface="PMingLiU" panose="02020500000000000000" charset="-120"/>
              </a:rPr>
              <a:t>，是唯一有权采取行动维护国际社会和</a:t>
            </a:r>
            <a:r>
              <a:rPr b="1" spc="35" dirty="0">
                <a:solidFill>
                  <a:srgbClr val="00B0F0"/>
                </a:solidFill>
                <a:latin typeface="PMingLiU" panose="02020500000000000000" charset="-120"/>
                <a:cs typeface="PMingLiU" panose="02020500000000000000" charset="-120"/>
              </a:rPr>
              <a:t>平与安全的机</a:t>
            </a:r>
            <a:r>
              <a:rPr b="1" dirty="0">
                <a:solidFill>
                  <a:srgbClr val="00B0F0"/>
                </a:solidFill>
                <a:latin typeface="PMingLiU" panose="02020500000000000000" charset="-120"/>
                <a:cs typeface="PMingLiU" panose="02020500000000000000" charset="-120"/>
              </a:rPr>
              <a:t>构</a:t>
            </a:r>
            <a:r>
              <a:rPr b="1" spc="35" dirty="0">
                <a:solidFill>
                  <a:srgbClr val="00B0F0"/>
                </a:solidFill>
                <a:latin typeface="PMingLiU" panose="02020500000000000000" charset="-120"/>
                <a:cs typeface="PMingLiU" panose="02020500000000000000" charset="-120"/>
              </a:rPr>
              <a:t>。安理会对国际问题的调停和裁决实</a:t>
            </a:r>
            <a:r>
              <a:rPr b="1" dirty="0">
                <a:solidFill>
                  <a:srgbClr val="00B0F0"/>
                </a:solidFill>
                <a:latin typeface="PMingLiU" panose="02020500000000000000" charset="-120"/>
                <a:cs typeface="PMingLiU" panose="02020500000000000000" charset="-120"/>
              </a:rPr>
              <a:t>行</a:t>
            </a:r>
            <a:r>
              <a:rPr b="1" spc="-50"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5</a:t>
            </a:r>
            <a:r>
              <a:rPr b="1" spc="-4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个常任理事国 一致的原</a:t>
            </a:r>
            <a:r>
              <a:rPr b="1" dirty="0">
                <a:solidFill>
                  <a:srgbClr val="00B0F0"/>
                </a:solidFill>
                <a:latin typeface="PMingLiU" panose="02020500000000000000" charset="-120"/>
                <a:cs typeface="PMingLiU" panose="02020500000000000000" charset="-120"/>
              </a:rPr>
              <a:t>则</a:t>
            </a:r>
            <a:r>
              <a:rPr b="1" spc="35" dirty="0">
                <a:solidFill>
                  <a:srgbClr val="00B0F0"/>
                </a:solidFill>
                <a:latin typeface="PMingLiU" panose="02020500000000000000" charset="-120"/>
                <a:cs typeface="PMingLiU" panose="02020500000000000000" charset="-120"/>
              </a:rPr>
              <a:t>，即安理会就调停和裁决国际问题的决议进行表决</a:t>
            </a:r>
            <a:r>
              <a:rPr b="1" dirty="0">
                <a:solidFill>
                  <a:srgbClr val="00B0F0"/>
                </a:solidFill>
                <a:latin typeface="PMingLiU" panose="02020500000000000000" charset="-120"/>
                <a:cs typeface="PMingLiU" panose="02020500000000000000" charset="-120"/>
              </a:rPr>
              <a:t>时</a:t>
            </a:r>
            <a:r>
              <a:rPr b="1" spc="35" dirty="0">
                <a:solidFill>
                  <a:srgbClr val="00B0F0"/>
                </a:solidFill>
                <a:latin typeface="PMingLiU" panose="02020500000000000000" charset="-120"/>
                <a:cs typeface="PMingLiU" panose="02020500000000000000" charset="-120"/>
              </a:rPr>
              <a:t>，只要</a:t>
            </a:r>
            <a:r>
              <a:rPr b="1" dirty="0">
                <a:solidFill>
                  <a:srgbClr val="00B0F0"/>
                </a:solidFill>
                <a:latin typeface="PMingLiU" panose="02020500000000000000" charset="-120"/>
                <a:cs typeface="PMingLiU" panose="02020500000000000000" charset="-120"/>
              </a:rPr>
              <a:t>有一个常任理事国投否决票，该决议便不能通过</a:t>
            </a:r>
            <a:r>
              <a:rPr lang="zh-CN" b="1" dirty="0">
                <a:solidFill>
                  <a:srgbClr val="00B0F0"/>
                </a:solidFill>
                <a:latin typeface="PMingLiU" panose="02020500000000000000" charset="-120"/>
                <a:cs typeface="PMingLiU" panose="02020500000000000000" charset="-120"/>
              </a:rPr>
              <a:t>。</a:t>
            </a:r>
            <a:endParaRPr b="1">
              <a:solidFill>
                <a:srgbClr val="00B0F0"/>
              </a:solidFill>
              <a:latin typeface="PMingLiU" panose="02020500000000000000" charset="-120"/>
              <a:cs typeface="PMingLiU" panose="02020500000000000000" charset="-120"/>
            </a:endParaRPr>
          </a:p>
          <a:p>
            <a:pPr marL="378460">
              <a:lnSpc>
                <a:spcPct val="100000"/>
              </a:lnSpc>
              <a:spcBef>
                <a:spcPts val="360"/>
              </a:spcBef>
            </a:pPr>
            <a:r>
              <a:rPr b="1" spc="-20" dirty="0">
                <a:solidFill>
                  <a:srgbClr val="00B0F0"/>
                </a:solidFill>
                <a:latin typeface="PMingLiU" panose="02020500000000000000" charset="-120"/>
                <a:cs typeface="PMingLiU" panose="02020500000000000000" charset="-120"/>
              </a:rPr>
              <a:t>21</a:t>
            </a:r>
            <a:r>
              <a:rPr b="1" spc="-135" dirty="0">
                <a:solidFill>
                  <a:srgbClr val="00B0F0"/>
                </a:solidFill>
                <a:latin typeface="PMingLiU" panose="02020500000000000000" charset="-120"/>
                <a:cs typeface="PMingLiU" panose="02020500000000000000" charset="-120"/>
              </a:rPr>
              <a:t> </a:t>
            </a:r>
            <a:r>
              <a:rPr b="1" spc="-65" dirty="0">
                <a:solidFill>
                  <a:srgbClr val="00B0F0"/>
                </a:solidFill>
                <a:latin typeface="PMingLiU" panose="02020500000000000000" charset="-120"/>
                <a:cs typeface="PMingLiU" panose="02020500000000000000" charset="-120"/>
              </a:rPr>
              <a:t>世</a:t>
            </a:r>
            <a:r>
              <a:rPr b="1" spc="-95" dirty="0">
                <a:solidFill>
                  <a:srgbClr val="00B0F0"/>
                </a:solidFill>
                <a:latin typeface="PMingLiU" panose="02020500000000000000" charset="-120"/>
                <a:cs typeface="PMingLiU" panose="02020500000000000000" charset="-120"/>
              </a:rPr>
              <a:t>纪</a:t>
            </a:r>
            <a:r>
              <a:rPr b="1" spc="-114" dirty="0">
                <a:solidFill>
                  <a:srgbClr val="00B0F0"/>
                </a:solidFill>
                <a:latin typeface="PMingLiU" panose="02020500000000000000" charset="-120"/>
                <a:cs typeface="PMingLiU" panose="02020500000000000000" charset="-120"/>
              </a:rPr>
              <a:t>以</a:t>
            </a:r>
            <a:r>
              <a:rPr b="1" spc="-95" dirty="0">
                <a:solidFill>
                  <a:srgbClr val="00B0F0"/>
                </a:solidFill>
                <a:latin typeface="PMingLiU" panose="02020500000000000000" charset="-120"/>
                <a:cs typeface="PMingLiU" panose="02020500000000000000" charset="-120"/>
              </a:rPr>
              <a:t>来</a:t>
            </a:r>
            <a:r>
              <a:rPr b="1" spc="-409" dirty="0">
                <a:solidFill>
                  <a:srgbClr val="00B0F0"/>
                </a:solidFill>
                <a:latin typeface="PMingLiU" panose="02020500000000000000" charset="-120"/>
                <a:cs typeface="PMingLiU" panose="02020500000000000000" charset="-120"/>
              </a:rPr>
              <a:t>，</a:t>
            </a:r>
            <a:r>
              <a:rPr b="1" spc="-150" dirty="0">
                <a:solidFill>
                  <a:srgbClr val="00B0F0"/>
                </a:solidFill>
                <a:latin typeface="PMingLiU" panose="02020500000000000000" charset="-120"/>
                <a:cs typeface="PMingLiU" panose="02020500000000000000" charset="-120"/>
              </a:rPr>
              <a:t>中</a:t>
            </a:r>
            <a:r>
              <a:rPr b="1" spc="-110" dirty="0">
                <a:solidFill>
                  <a:srgbClr val="00B0F0"/>
                </a:solidFill>
                <a:latin typeface="PMingLiU" panose="02020500000000000000" charset="-120"/>
                <a:cs typeface="PMingLiU" panose="02020500000000000000" charset="-120"/>
              </a:rPr>
              <a:t>国</a:t>
            </a:r>
            <a:r>
              <a:rPr b="1" spc="-90" dirty="0">
                <a:solidFill>
                  <a:srgbClr val="00B0F0"/>
                </a:solidFill>
                <a:latin typeface="PMingLiU" panose="02020500000000000000" charset="-120"/>
                <a:cs typeface="PMingLiU" panose="02020500000000000000" charset="-120"/>
              </a:rPr>
              <a:t>使</a:t>
            </a:r>
            <a:r>
              <a:rPr b="1" spc="-110" dirty="0">
                <a:solidFill>
                  <a:srgbClr val="00B0F0"/>
                </a:solidFill>
                <a:latin typeface="PMingLiU" panose="02020500000000000000" charset="-120"/>
                <a:cs typeface="PMingLiU" panose="02020500000000000000" charset="-120"/>
              </a:rPr>
              <a:t>用</a:t>
            </a:r>
            <a:r>
              <a:rPr b="1" dirty="0">
                <a:solidFill>
                  <a:srgbClr val="00B0F0"/>
                </a:solidFill>
                <a:latin typeface="PMingLiU" panose="02020500000000000000" charset="-120"/>
                <a:cs typeface="PMingLiU" panose="02020500000000000000" charset="-120"/>
              </a:rPr>
              <a:t>过</a:t>
            </a:r>
            <a:r>
              <a:rPr b="1" spc="-6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8</a:t>
            </a:r>
            <a:r>
              <a:rPr b="1" spc="-90" dirty="0">
                <a:solidFill>
                  <a:srgbClr val="00B0F0"/>
                </a:solidFill>
                <a:latin typeface="PMingLiU" panose="02020500000000000000" charset="-120"/>
                <a:cs typeface="PMingLiU" panose="02020500000000000000" charset="-120"/>
              </a:rPr>
              <a:t> </a:t>
            </a:r>
            <a:r>
              <a:rPr b="1" spc="-65" dirty="0">
                <a:solidFill>
                  <a:srgbClr val="00B0F0"/>
                </a:solidFill>
                <a:latin typeface="PMingLiU" panose="02020500000000000000" charset="-120"/>
                <a:cs typeface="PMingLiU" panose="02020500000000000000" charset="-120"/>
              </a:rPr>
              <a:t>次</a:t>
            </a:r>
            <a:r>
              <a:rPr b="1" spc="-114" dirty="0">
                <a:solidFill>
                  <a:srgbClr val="00B0F0"/>
                </a:solidFill>
                <a:latin typeface="PMingLiU" panose="02020500000000000000" charset="-120"/>
                <a:cs typeface="PMingLiU" panose="02020500000000000000" charset="-120"/>
              </a:rPr>
              <a:t>否</a:t>
            </a:r>
            <a:r>
              <a:rPr b="1" spc="-55" dirty="0">
                <a:solidFill>
                  <a:srgbClr val="00B0F0"/>
                </a:solidFill>
                <a:latin typeface="PMingLiU" panose="02020500000000000000" charset="-120"/>
                <a:cs typeface="PMingLiU" panose="02020500000000000000" charset="-120"/>
              </a:rPr>
              <a:t>决</a:t>
            </a:r>
            <a:r>
              <a:rPr b="1" dirty="0">
                <a:solidFill>
                  <a:srgbClr val="00B0F0"/>
                </a:solidFill>
                <a:latin typeface="PMingLiU" panose="02020500000000000000" charset="-120"/>
                <a:cs typeface="PMingLiU" panose="02020500000000000000" charset="-120"/>
              </a:rPr>
              <a:t>权</a:t>
            </a:r>
            <a:r>
              <a:rPr lang="zh-CN" b="1" dirty="0">
                <a:solidFill>
                  <a:srgbClr val="00B0F0"/>
                </a:solidFill>
                <a:latin typeface="PMingLiU" panose="02020500000000000000" charset="-120"/>
                <a:cs typeface="PMingLiU" panose="02020500000000000000" charset="-120"/>
              </a:rPr>
              <a:t>。</a:t>
            </a:r>
            <a:endParaRPr b="1">
              <a:solidFill>
                <a:srgbClr val="00B0F0"/>
              </a:solidFill>
              <a:latin typeface="PMingLiU" panose="02020500000000000000" charset="-120"/>
              <a:cs typeface="PMingLiU" panose="02020500000000000000" charset="-120"/>
            </a:endParaRPr>
          </a:p>
          <a:p>
            <a:pPr marL="13970" marR="5080" indent="363855">
              <a:lnSpc>
                <a:spcPct val="125000"/>
              </a:lnSpc>
            </a:pPr>
            <a:r>
              <a:rPr b="1" spc="-20" dirty="0">
                <a:solidFill>
                  <a:srgbClr val="00B0F0"/>
                </a:solidFill>
                <a:latin typeface="PMingLiU" panose="02020500000000000000" charset="-120"/>
                <a:cs typeface="PMingLiU" panose="02020500000000000000" charset="-120"/>
              </a:rPr>
              <a:t>2007</a:t>
            </a:r>
            <a:r>
              <a:rPr b="1" spc="-85" dirty="0">
                <a:solidFill>
                  <a:srgbClr val="00B0F0"/>
                </a:solidFill>
                <a:latin typeface="PMingLiU" panose="02020500000000000000" charset="-120"/>
                <a:cs typeface="PMingLiU" panose="02020500000000000000" charset="-120"/>
              </a:rPr>
              <a:t> </a:t>
            </a:r>
            <a:r>
              <a:rPr b="1" spc="204" dirty="0">
                <a:solidFill>
                  <a:srgbClr val="00B0F0"/>
                </a:solidFill>
                <a:latin typeface="PMingLiU" panose="02020500000000000000" charset="-120"/>
                <a:cs typeface="PMingLiU" panose="02020500000000000000" charset="-120"/>
              </a:rPr>
              <a:t>年</a:t>
            </a:r>
            <a:r>
              <a:rPr b="1" spc="35" dirty="0">
                <a:solidFill>
                  <a:srgbClr val="00B0F0"/>
                </a:solidFill>
                <a:latin typeface="PMingLiU" panose="02020500000000000000" charset="-120"/>
                <a:cs typeface="PMingLiU" panose="02020500000000000000" charset="-120"/>
              </a:rPr>
              <a:t>1</a:t>
            </a:r>
            <a:r>
              <a:rPr b="1" spc="-204" dirty="0">
                <a:solidFill>
                  <a:srgbClr val="00B0F0"/>
                </a:solidFill>
                <a:latin typeface="PMingLiU" panose="02020500000000000000" charset="-120"/>
                <a:cs typeface="PMingLiU" panose="02020500000000000000" charset="-120"/>
              </a:rPr>
              <a:t> </a:t>
            </a:r>
            <a:r>
              <a:rPr b="1" spc="105" dirty="0">
                <a:solidFill>
                  <a:srgbClr val="00B0F0"/>
                </a:solidFill>
                <a:latin typeface="PMingLiU" panose="02020500000000000000" charset="-120"/>
                <a:cs typeface="PMingLiU" panose="02020500000000000000" charset="-120"/>
              </a:rPr>
              <a:t>月</a:t>
            </a:r>
            <a:r>
              <a:rPr b="1" spc="-30" dirty="0">
                <a:solidFill>
                  <a:srgbClr val="00B0F0"/>
                </a:solidFill>
                <a:latin typeface="PMingLiU" panose="02020500000000000000" charset="-120"/>
                <a:cs typeface="PMingLiU" panose="02020500000000000000" charset="-120"/>
              </a:rPr>
              <a:t>12</a:t>
            </a:r>
            <a:r>
              <a:rPr b="1" spc="-185" dirty="0">
                <a:solidFill>
                  <a:srgbClr val="00B0F0"/>
                </a:solidFill>
                <a:latin typeface="PMingLiU" panose="02020500000000000000" charset="-120"/>
                <a:cs typeface="PMingLiU" panose="02020500000000000000" charset="-120"/>
              </a:rPr>
              <a:t> </a:t>
            </a:r>
            <a:r>
              <a:rPr b="1" spc="-210" dirty="0">
                <a:solidFill>
                  <a:srgbClr val="00B0F0"/>
                </a:solidFill>
                <a:latin typeface="PMingLiU" panose="02020500000000000000" charset="-120"/>
                <a:cs typeface="PMingLiU" panose="02020500000000000000" charset="-120"/>
              </a:rPr>
              <a:t>日</a:t>
            </a:r>
            <a:r>
              <a:rPr b="1" spc="-325" dirty="0">
                <a:solidFill>
                  <a:srgbClr val="00B0F0"/>
                </a:solidFill>
                <a:latin typeface="PMingLiU" panose="02020500000000000000" charset="-120"/>
                <a:cs typeface="PMingLiU" panose="02020500000000000000" charset="-120"/>
              </a:rPr>
              <a:t>，</a:t>
            </a:r>
            <a:r>
              <a:rPr b="1" spc="-20" dirty="0">
                <a:solidFill>
                  <a:srgbClr val="00B0F0"/>
                </a:solidFill>
                <a:latin typeface="PMingLiU" panose="02020500000000000000" charset="-120"/>
                <a:cs typeface="PMingLiU" panose="02020500000000000000" charset="-120"/>
              </a:rPr>
              <a:t>在</a:t>
            </a:r>
            <a:r>
              <a:rPr b="1" spc="-40" dirty="0">
                <a:solidFill>
                  <a:srgbClr val="00B0F0"/>
                </a:solidFill>
                <a:latin typeface="PMingLiU" panose="02020500000000000000" charset="-120"/>
                <a:cs typeface="PMingLiU" panose="02020500000000000000" charset="-120"/>
              </a:rPr>
              <a:t>针</a:t>
            </a:r>
            <a:r>
              <a:rPr b="1" spc="-60" dirty="0">
                <a:solidFill>
                  <a:srgbClr val="00B0F0"/>
                </a:solidFill>
                <a:latin typeface="PMingLiU" panose="02020500000000000000" charset="-120"/>
                <a:cs typeface="PMingLiU" panose="02020500000000000000" charset="-120"/>
              </a:rPr>
              <a:t>对</a:t>
            </a:r>
            <a:r>
              <a:rPr b="1" spc="-90" dirty="0">
                <a:solidFill>
                  <a:srgbClr val="00B0F0"/>
                </a:solidFill>
                <a:latin typeface="PMingLiU" panose="02020500000000000000" charset="-120"/>
                <a:cs typeface="PMingLiU" panose="02020500000000000000" charset="-120"/>
              </a:rPr>
              <a:t>美</a:t>
            </a:r>
            <a:r>
              <a:rPr b="1" spc="-60" dirty="0">
                <a:solidFill>
                  <a:srgbClr val="00B0F0"/>
                </a:solidFill>
                <a:latin typeface="PMingLiU" panose="02020500000000000000" charset="-120"/>
                <a:cs typeface="PMingLiU" panose="02020500000000000000" charset="-120"/>
              </a:rPr>
              <a:t>国</a:t>
            </a:r>
            <a:r>
              <a:rPr b="1" spc="-30" dirty="0">
                <a:solidFill>
                  <a:srgbClr val="00B0F0"/>
                </a:solidFill>
                <a:latin typeface="PMingLiU" panose="02020500000000000000" charset="-120"/>
                <a:cs typeface="PMingLiU" panose="02020500000000000000" charset="-120"/>
              </a:rPr>
              <a:t>和</a:t>
            </a:r>
            <a:r>
              <a:rPr b="1" spc="-85" dirty="0">
                <a:solidFill>
                  <a:srgbClr val="00B0F0"/>
                </a:solidFill>
                <a:latin typeface="PMingLiU" panose="02020500000000000000" charset="-120"/>
                <a:cs typeface="PMingLiU" panose="02020500000000000000" charset="-120"/>
              </a:rPr>
              <a:t>英</a:t>
            </a:r>
            <a:r>
              <a:rPr b="1" spc="-45" dirty="0">
                <a:solidFill>
                  <a:srgbClr val="00B0F0"/>
                </a:solidFill>
                <a:latin typeface="PMingLiU" panose="02020500000000000000" charset="-120"/>
                <a:cs typeface="PMingLiU" panose="02020500000000000000" charset="-120"/>
              </a:rPr>
              <a:t>国</a:t>
            </a:r>
            <a:r>
              <a:rPr b="1" spc="-65" dirty="0">
                <a:solidFill>
                  <a:srgbClr val="00B0F0"/>
                </a:solidFill>
                <a:latin typeface="PMingLiU" panose="02020500000000000000" charset="-120"/>
                <a:cs typeface="PMingLiU" panose="02020500000000000000" charset="-120"/>
              </a:rPr>
              <a:t>提</a:t>
            </a:r>
            <a:r>
              <a:rPr b="1" spc="-120" dirty="0">
                <a:solidFill>
                  <a:srgbClr val="00B0F0"/>
                </a:solidFill>
                <a:latin typeface="PMingLiU" panose="02020500000000000000" charset="-120"/>
                <a:cs typeface="PMingLiU" panose="02020500000000000000" charset="-120"/>
              </a:rPr>
              <a:t>出</a:t>
            </a:r>
            <a:r>
              <a:rPr b="1" spc="-50" dirty="0">
                <a:solidFill>
                  <a:srgbClr val="00B0F0"/>
                </a:solidFill>
                <a:latin typeface="PMingLiU" panose="02020500000000000000" charset="-120"/>
                <a:cs typeface="PMingLiU" panose="02020500000000000000" charset="-120"/>
              </a:rPr>
              <a:t>的</a:t>
            </a:r>
            <a:r>
              <a:rPr b="1" spc="-75" dirty="0">
                <a:solidFill>
                  <a:srgbClr val="00B0F0"/>
                </a:solidFill>
                <a:latin typeface="PMingLiU" panose="02020500000000000000" charset="-120"/>
                <a:cs typeface="PMingLiU" panose="02020500000000000000" charset="-120"/>
              </a:rPr>
              <a:t>有</a:t>
            </a:r>
            <a:r>
              <a:rPr b="1" spc="-10" dirty="0">
                <a:solidFill>
                  <a:srgbClr val="00B0F0"/>
                </a:solidFill>
                <a:latin typeface="PMingLiU" panose="02020500000000000000" charset="-120"/>
                <a:cs typeface="PMingLiU" panose="02020500000000000000" charset="-120"/>
              </a:rPr>
              <a:t>关</a:t>
            </a:r>
            <a:r>
              <a:rPr b="1" spc="-45" dirty="0">
                <a:solidFill>
                  <a:srgbClr val="00B0F0"/>
                </a:solidFill>
                <a:latin typeface="PMingLiU" panose="02020500000000000000" charset="-120"/>
                <a:cs typeface="PMingLiU" panose="02020500000000000000" charset="-120"/>
              </a:rPr>
              <a:t>指</a:t>
            </a:r>
            <a:r>
              <a:rPr b="1" spc="-25" dirty="0">
                <a:solidFill>
                  <a:srgbClr val="00B0F0"/>
                </a:solidFill>
                <a:latin typeface="PMingLiU" panose="02020500000000000000" charset="-120"/>
                <a:cs typeface="PMingLiU" panose="02020500000000000000" charset="-120"/>
              </a:rPr>
              <a:t>责</a:t>
            </a:r>
            <a:r>
              <a:rPr b="1" spc="-105" dirty="0">
                <a:solidFill>
                  <a:srgbClr val="00B0F0"/>
                </a:solidFill>
                <a:latin typeface="PMingLiU" panose="02020500000000000000" charset="-120"/>
                <a:cs typeface="PMingLiU" panose="02020500000000000000" charset="-120"/>
              </a:rPr>
              <a:t>缅</a:t>
            </a:r>
            <a:r>
              <a:rPr b="1" spc="-50" dirty="0">
                <a:solidFill>
                  <a:srgbClr val="00B0F0"/>
                </a:solidFill>
                <a:latin typeface="PMingLiU" panose="02020500000000000000" charset="-120"/>
                <a:cs typeface="PMingLiU" panose="02020500000000000000" charset="-120"/>
              </a:rPr>
              <a:t>甸</a:t>
            </a:r>
            <a:r>
              <a:rPr b="1" spc="25" dirty="0">
                <a:solidFill>
                  <a:srgbClr val="00B0F0"/>
                </a:solidFill>
                <a:latin typeface="PMingLiU" panose="02020500000000000000" charset="-120"/>
                <a:cs typeface="PMingLiU" panose="02020500000000000000" charset="-120"/>
              </a:rPr>
              <a:t>人</a:t>
            </a:r>
            <a:r>
              <a:rPr b="1" spc="-20" dirty="0">
                <a:solidFill>
                  <a:srgbClr val="00B0F0"/>
                </a:solidFill>
                <a:latin typeface="PMingLiU" panose="02020500000000000000" charset="-120"/>
                <a:cs typeface="PMingLiU" panose="02020500000000000000" charset="-120"/>
              </a:rPr>
              <a:t>权</a:t>
            </a:r>
            <a:r>
              <a:rPr b="1" spc="-85" dirty="0">
                <a:solidFill>
                  <a:srgbClr val="00B0F0"/>
                </a:solidFill>
                <a:latin typeface="PMingLiU" panose="02020500000000000000" charset="-120"/>
                <a:cs typeface="PMingLiU" panose="02020500000000000000" charset="-120"/>
              </a:rPr>
              <a:t>等</a:t>
            </a:r>
            <a:r>
              <a:rPr b="1" spc="-55" dirty="0">
                <a:solidFill>
                  <a:srgbClr val="00B0F0"/>
                </a:solidFill>
                <a:latin typeface="PMingLiU" panose="02020500000000000000" charset="-120"/>
                <a:cs typeface="PMingLiU" panose="02020500000000000000" charset="-120"/>
              </a:rPr>
              <a:t>问</a:t>
            </a:r>
            <a:r>
              <a:rPr b="1" spc="-30" dirty="0">
                <a:solidFill>
                  <a:srgbClr val="00B0F0"/>
                </a:solidFill>
                <a:latin typeface="PMingLiU" panose="02020500000000000000" charset="-120"/>
                <a:cs typeface="PMingLiU" panose="02020500000000000000" charset="-120"/>
              </a:rPr>
              <a:t>题</a:t>
            </a:r>
            <a:r>
              <a:rPr b="1" dirty="0">
                <a:solidFill>
                  <a:srgbClr val="00B0F0"/>
                </a:solidFill>
                <a:latin typeface="PMingLiU" panose="02020500000000000000" charset="-120"/>
                <a:cs typeface="PMingLiU" panose="02020500000000000000" charset="-120"/>
              </a:rPr>
              <a:t>的</a:t>
            </a:r>
            <a:r>
              <a:rPr b="1" spc="-75" dirty="0">
                <a:solidFill>
                  <a:srgbClr val="00B0F0"/>
                </a:solidFill>
                <a:latin typeface="PMingLiU" panose="02020500000000000000" charset="-120"/>
                <a:cs typeface="PMingLiU" panose="02020500000000000000" charset="-120"/>
              </a:rPr>
              <a:t>决</a:t>
            </a:r>
            <a:r>
              <a:rPr b="1" spc="-60" dirty="0">
                <a:solidFill>
                  <a:srgbClr val="00B0F0"/>
                </a:solidFill>
                <a:latin typeface="PMingLiU" panose="02020500000000000000" charset="-120"/>
                <a:cs typeface="PMingLiU" panose="02020500000000000000" charset="-120"/>
              </a:rPr>
              <a:t>议</a:t>
            </a:r>
            <a:r>
              <a:rPr b="1" spc="-80" dirty="0">
                <a:solidFill>
                  <a:srgbClr val="00B0F0"/>
                </a:solidFill>
                <a:latin typeface="PMingLiU" panose="02020500000000000000" charset="-120"/>
                <a:cs typeface="PMingLiU" panose="02020500000000000000" charset="-120"/>
              </a:rPr>
              <a:t>草</a:t>
            </a:r>
            <a:r>
              <a:rPr b="1" spc="-60" dirty="0">
                <a:solidFill>
                  <a:srgbClr val="00B0F0"/>
                </a:solidFill>
                <a:latin typeface="PMingLiU" panose="02020500000000000000" charset="-120"/>
                <a:cs typeface="PMingLiU" panose="02020500000000000000" charset="-120"/>
              </a:rPr>
              <a:t>案</a:t>
            </a:r>
            <a:r>
              <a:rPr b="1" spc="-35" dirty="0">
                <a:solidFill>
                  <a:srgbClr val="00B0F0"/>
                </a:solidFill>
                <a:latin typeface="PMingLiU" panose="02020500000000000000" charset="-120"/>
                <a:cs typeface="PMingLiU" panose="02020500000000000000" charset="-120"/>
              </a:rPr>
              <a:t>进</a:t>
            </a:r>
            <a:r>
              <a:rPr b="1" spc="-50" dirty="0">
                <a:solidFill>
                  <a:srgbClr val="00B0F0"/>
                </a:solidFill>
                <a:latin typeface="PMingLiU" panose="02020500000000000000" charset="-120"/>
                <a:cs typeface="PMingLiU" panose="02020500000000000000" charset="-120"/>
              </a:rPr>
              <a:t>行</a:t>
            </a:r>
            <a:r>
              <a:rPr b="1" spc="-55" dirty="0">
                <a:solidFill>
                  <a:srgbClr val="00B0F0"/>
                </a:solidFill>
                <a:latin typeface="PMingLiU" panose="02020500000000000000" charset="-120"/>
                <a:cs typeface="PMingLiU" panose="02020500000000000000" charset="-120"/>
              </a:rPr>
              <a:t>表</a:t>
            </a:r>
            <a:r>
              <a:rPr b="1" spc="-110" dirty="0">
                <a:solidFill>
                  <a:srgbClr val="00B0F0"/>
                </a:solidFill>
                <a:latin typeface="PMingLiU" panose="02020500000000000000" charset="-120"/>
                <a:cs typeface="PMingLiU" panose="02020500000000000000" charset="-120"/>
              </a:rPr>
              <a:t>决</a:t>
            </a:r>
            <a:r>
              <a:rPr b="1" spc="-120" dirty="0">
                <a:solidFill>
                  <a:srgbClr val="00B0F0"/>
                </a:solidFill>
                <a:latin typeface="PMingLiU" panose="02020500000000000000" charset="-120"/>
                <a:cs typeface="PMingLiU" panose="02020500000000000000" charset="-120"/>
              </a:rPr>
              <a:t>时</a:t>
            </a:r>
            <a:r>
              <a:rPr b="1" spc="-409" dirty="0">
                <a:solidFill>
                  <a:srgbClr val="00B0F0"/>
                </a:solidFill>
                <a:latin typeface="PMingLiU" panose="02020500000000000000" charset="-120"/>
                <a:cs typeface="PMingLiU" panose="02020500000000000000" charset="-120"/>
              </a:rPr>
              <a:t>，</a:t>
            </a:r>
            <a:r>
              <a:rPr b="1" spc="-150" dirty="0">
                <a:solidFill>
                  <a:srgbClr val="00B0F0"/>
                </a:solidFill>
                <a:latin typeface="PMingLiU" panose="02020500000000000000" charset="-120"/>
                <a:cs typeface="PMingLiU" panose="02020500000000000000" charset="-120"/>
              </a:rPr>
              <a:t>中</a:t>
            </a:r>
            <a:r>
              <a:rPr b="1" spc="-80" dirty="0">
                <a:solidFill>
                  <a:srgbClr val="00B0F0"/>
                </a:solidFill>
                <a:latin typeface="PMingLiU" panose="02020500000000000000" charset="-120"/>
                <a:cs typeface="PMingLiU" panose="02020500000000000000" charset="-120"/>
              </a:rPr>
              <a:t>国</a:t>
            </a:r>
            <a:r>
              <a:rPr b="1" spc="-125" dirty="0">
                <a:solidFill>
                  <a:srgbClr val="00B0F0"/>
                </a:solidFill>
                <a:latin typeface="PMingLiU" panose="02020500000000000000" charset="-120"/>
                <a:cs typeface="PMingLiU" panose="02020500000000000000" charset="-120"/>
              </a:rPr>
              <a:t>投</a:t>
            </a:r>
            <a:r>
              <a:rPr b="1" spc="-145" dirty="0">
                <a:solidFill>
                  <a:srgbClr val="00B0F0"/>
                </a:solidFill>
                <a:latin typeface="PMingLiU" panose="02020500000000000000" charset="-120"/>
                <a:cs typeface="PMingLiU" panose="02020500000000000000" charset="-120"/>
              </a:rPr>
              <a:t>了</a:t>
            </a:r>
            <a:r>
              <a:rPr b="1" spc="-55" dirty="0">
                <a:solidFill>
                  <a:srgbClr val="00B0F0"/>
                </a:solidFill>
                <a:latin typeface="PMingLiU" panose="02020500000000000000" charset="-120"/>
                <a:cs typeface="PMingLiU" panose="02020500000000000000" charset="-120"/>
              </a:rPr>
              <a:t>反</a:t>
            </a:r>
            <a:r>
              <a:rPr b="1" spc="-70" dirty="0">
                <a:solidFill>
                  <a:srgbClr val="00B0F0"/>
                </a:solidFill>
                <a:latin typeface="PMingLiU" panose="02020500000000000000" charset="-120"/>
                <a:cs typeface="PMingLiU" panose="02020500000000000000" charset="-120"/>
              </a:rPr>
              <a:t>对</a:t>
            </a:r>
            <a:r>
              <a:rPr b="1" dirty="0">
                <a:solidFill>
                  <a:srgbClr val="00B0F0"/>
                </a:solidFill>
                <a:latin typeface="PMingLiU" panose="02020500000000000000" charset="-120"/>
                <a:cs typeface="PMingLiU" panose="02020500000000000000" charset="-120"/>
              </a:rPr>
              <a:t>票</a:t>
            </a:r>
            <a:r>
              <a:rPr lang="zh-CN" b="1" dirty="0">
                <a:solidFill>
                  <a:srgbClr val="00B0F0"/>
                </a:solidFill>
                <a:latin typeface="PMingLiU" panose="02020500000000000000" charset="-120"/>
                <a:cs typeface="PMingLiU" panose="02020500000000000000" charset="-120"/>
              </a:rPr>
              <a:t>。</a:t>
            </a:r>
            <a:endParaRPr b="1">
              <a:solidFill>
                <a:srgbClr val="00B0F0"/>
              </a:solidFill>
              <a:latin typeface="PMingLiU" panose="02020500000000000000" charset="-120"/>
              <a:cs typeface="PMingLiU" panose="02020500000000000000" charset="-120"/>
            </a:endParaRPr>
          </a:p>
          <a:p>
            <a:pPr marL="12700" marR="2273300" indent="365760">
              <a:lnSpc>
                <a:spcPct val="125000"/>
              </a:lnSpc>
            </a:pPr>
            <a:r>
              <a:rPr b="1" spc="-20" dirty="0">
                <a:solidFill>
                  <a:srgbClr val="00B0F0"/>
                </a:solidFill>
                <a:latin typeface="PMingLiU" panose="02020500000000000000" charset="-120"/>
                <a:cs typeface="PMingLiU" panose="02020500000000000000" charset="-120"/>
              </a:rPr>
              <a:t>2008</a:t>
            </a:r>
            <a:r>
              <a:rPr b="1" spc="-70" dirty="0">
                <a:solidFill>
                  <a:srgbClr val="00B0F0"/>
                </a:solidFill>
                <a:latin typeface="PMingLiU" panose="02020500000000000000" charset="-120"/>
                <a:cs typeface="PMingLiU" panose="02020500000000000000" charset="-120"/>
              </a:rPr>
              <a:t> </a:t>
            </a:r>
            <a:r>
              <a:rPr b="1" dirty="0">
                <a:solidFill>
                  <a:srgbClr val="00B0F0"/>
                </a:solidFill>
                <a:latin typeface="PMingLiU" panose="02020500000000000000" charset="-120"/>
                <a:cs typeface="PMingLiU" panose="02020500000000000000" charset="-120"/>
              </a:rPr>
              <a:t>年</a:t>
            </a:r>
            <a:r>
              <a:rPr b="1" spc="-80"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7</a:t>
            </a:r>
            <a:r>
              <a:rPr b="1" spc="-100" dirty="0">
                <a:solidFill>
                  <a:srgbClr val="00B0F0"/>
                </a:solidFill>
                <a:latin typeface="PMingLiU" panose="02020500000000000000" charset="-120"/>
                <a:cs typeface="PMingLiU" panose="02020500000000000000" charset="-120"/>
              </a:rPr>
              <a:t> </a:t>
            </a:r>
            <a:r>
              <a:rPr b="1" spc="125" dirty="0">
                <a:solidFill>
                  <a:srgbClr val="00B0F0"/>
                </a:solidFill>
                <a:latin typeface="PMingLiU" panose="02020500000000000000" charset="-120"/>
                <a:cs typeface="PMingLiU" panose="02020500000000000000" charset="-120"/>
              </a:rPr>
              <a:t>月</a:t>
            </a:r>
            <a:r>
              <a:rPr b="1" spc="-5" dirty="0">
                <a:solidFill>
                  <a:srgbClr val="00B0F0"/>
                </a:solidFill>
                <a:latin typeface="PMingLiU" panose="02020500000000000000" charset="-120"/>
                <a:cs typeface="PMingLiU" panose="02020500000000000000" charset="-120"/>
              </a:rPr>
              <a:t>11</a:t>
            </a:r>
            <a:r>
              <a:rPr b="1" spc="-210" dirty="0">
                <a:solidFill>
                  <a:srgbClr val="00B0F0"/>
                </a:solidFill>
                <a:latin typeface="PMingLiU" panose="02020500000000000000" charset="-120"/>
                <a:cs typeface="PMingLiU" panose="02020500000000000000" charset="-120"/>
              </a:rPr>
              <a:t>日</a:t>
            </a:r>
            <a:r>
              <a:rPr b="1" spc="-285" dirty="0">
                <a:solidFill>
                  <a:srgbClr val="00B0F0"/>
                </a:solidFill>
                <a:latin typeface="PMingLiU" panose="02020500000000000000" charset="-120"/>
                <a:cs typeface="PMingLiU" panose="02020500000000000000" charset="-120"/>
              </a:rPr>
              <a:t>，</a:t>
            </a:r>
            <a:r>
              <a:rPr b="1" spc="-25" dirty="0">
                <a:solidFill>
                  <a:srgbClr val="00B0F0"/>
                </a:solidFill>
                <a:latin typeface="PMingLiU" panose="02020500000000000000" charset="-120"/>
                <a:cs typeface="PMingLiU" panose="02020500000000000000" charset="-120"/>
              </a:rPr>
              <a:t>中</a:t>
            </a:r>
            <a:r>
              <a:rPr b="1" spc="45" dirty="0">
                <a:solidFill>
                  <a:srgbClr val="00B0F0"/>
                </a:solidFill>
                <a:latin typeface="PMingLiU" panose="02020500000000000000" charset="-120"/>
                <a:cs typeface="PMingLiU" panose="02020500000000000000" charset="-120"/>
              </a:rPr>
              <a:t>国</a:t>
            </a:r>
            <a:r>
              <a:rPr b="1" spc="75" dirty="0">
                <a:solidFill>
                  <a:srgbClr val="00B0F0"/>
                </a:solidFill>
                <a:latin typeface="PMingLiU" panose="02020500000000000000" charset="-120"/>
                <a:cs typeface="PMingLiU" panose="02020500000000000000" charset="-120"/>
              </a:rPr>
              <a:t>投</a:t>
            </a:r>
            <a:r>
              <a:rPr b="1" spc="35" dirty="0">
                <a:solidFill>
                  <a:srgbClr val="00B0F0"/>
                </a:solidFill>
                <a:latin typeface="PMingLiU" panose="02020500000000000000" charset="-120"/>
                <a:cs typeface="PMingLiU" panose="02020500000000000000" charset="-120"/>
              </a:rPr>
              <a:t>票</a:t>
            </a:r>
            <a:r>
              <a:rPr b="1" spc="10" dirty="0">
                <a:solidFill>
                  <a:srgbClr val="00B0F0"/>
                </a:solidFill>
                <a:latin typeface="PMingLiU" panose="02020500000000000000" charset="-120"/>
                <a:cs typeface="PMingLiU" panose="02020500000000000000" charset="-120"/>
              </a:rPr>
              <a:t>否</a:t>
            </a:r>
            <a:r>
              <a:rPr b="1" spc="-40" dirty="0">
                <a:solidFill>
                  <a:srgbClr val="00B0F0"/>
                </a:solidFill>
                <a:latin typeface="PMingLiU" panose="02020500000000000000" charset="-120"/>
                <a:cs typeface="PMingLiU" panose="02020500000000000000" charset="-120"/>
              </a:rPr>
              <a:t>决</a:t>
            </a:r>
            <a:r>
              <a:rPr b="1" dirty="0">
                <a:solidFill>
                  <a:srgbClr val="00B0F0"/>
                </a:solidFill>
                <a:latin typeface="PMingLiU" panose="02020500000000000000" charset="-120"/>
                <a:cs typeface="PMingLiU" panose="02020500000000000000" charset="-120"/>
              </a:rPr>
              <a:t>了</a:t>
            </a:r>
            <a:r>
              <a:rPr b="1" spc="-120" dirty="0">
                <a:solidFill>
                  <a:srgbClr val="00B0F0"/>
                </a:solidFill>
                <a:latin typeface="PMingLiU" panose="02020500000000000000" charset="-120"/>
                <a:cs typeface="PMingLiU" panose="02020500000000000000" charset="-120"/>
              </a:rPr>
              <a:t>美</a:t>
            </a:r>
            <a:r>
              <a:rPr b="1" spc="-95" dirty="0">
                <a:solidFill>
                  <a:srgbClr val="00B0F0"/>
                </a:solidFill>
                <a:latin typeface="PMingLiU" panose="02020500000000000000" charset="-120"/>
                <a:cs typeface="PMingLiU" panose="02020500000000000000" charset="-120"/>
              </a:rPr>
              <a:t>国</a:t>
            </a:r>
            <a:r>
              <a:rPr b="1" spc="-45" dirty="0">
                <a:solidFill>
                  <a:srgbClr val="00B0F0"/>
                </a:solidFill>
                <a:latin typeface="PMingLiU" panose="02020500000000000000" charset="-120"/>
                <a:cs typeface="PMingLiU" panose="02020500000000000000" charset="-120"/>
              </a:rPr>
              <a:t>起</a:t>
            </a:r>
            <a:r>
              <a:rPr b="1" spc="-90" dirty="0">
                <a:solidFill>
                  <a:srgbClr val="00B0F0"/>
                </a:solidFill>
                <a:latin typeface="PMingLiU" panose="02020500000000000000" charset="-120"/>
                <a:cs typeface="PMingLiU" panose="02020500000000000000" charset="-120"/>
              </a:rPr>
              <a:t>草</a:t>
            </a:r>
            <a:r>
              <a:rPr b="1" spc="-70" dirty="0">
                <a:solidFill>
                  <a:srgbClr val="00B0F0"/>
                </a:solidFill>
                <a:latin typeface="PMingLiU" panose="02020500000000000000" charset="-120"/>
                <a:cs typeface="PMingLiU" panose="02020500000000000000" charset="-120"/>
              </a:rPr>
              <a:t>的</a:t>
            </a:r>
            <a:r>
              <a:rPr b="1" spc="-35" dirty="0">
                <a:solidFill>
                  <a:srgbClr val="00B0F0"/>
                </a:solidFill>
                <a:latin typeface="PMingLiU" panose="02020500000000000000" charset="-120"/>
                <a:cs typeface="PMingLiU" panose="02020500000000000000" charset="-120"/>
              </a:rPr>
              <a:t>一份</a:t>
            </a:r>
            <a:r>
              <a:rPr b="1" spc="-120" dirty="0">
                <a:solidFill>
                  <a:srgbClr val="00B0F0"/>
                </a:solidFill>
                <a:latin typeface="PMingLiU" panose="02020500000000000000" charset="-120"/>
                <a:cs typeface="PMingLiU" panose="02020500000000000000" charset="-120"/>
              </a:rPr>
              <a:t>制</a:t>
            </a:r>
            <a:r>
              <a:rPr b="1" spc="-90" dirty="0">
                <a:solidFill>
                  <a:srgbClr val="00B0F0"/>
                </a:solidFill>
                <a:latin typeface="PMingLiU" panose="02020500000000000000" charset="-120"/>
                <a:cs typeface="PMingLiU" panose="02020500000000000000" charset="-120"/>
              </a:rPr>
              <a:t>裁</a:t>
            </a:r>
            <a:r>
              <a:rPr b="1" spc="-150" dirty="0">
                <a:solidFill>
                  <a:srgbClr val="00B0F0"/>
                </a:solidFill>
                <a:latin typeface="PMingLiU" panose="02020500000000000000" charset="-120"/>
                <a:cs typeface="PMingLiU" panose="02020500000000000000" charset="-120"/>
              </a:rPr>
              <a:t>津</a:t>
            </a:r>
            <a:r>
              <a:rPr b="1" spc="-65" dirty="0">
                <a:solidFill>
                  <a:srgbClr val="00B0F0"/>
                </a:solidFill>
                <a:latin typeface="PMingLiU" panose="02020500000000000000" charset="-120"/>
                <a:cs typeface="PMingLiU" panose="02020500000000000000" charset="-120"/>
              </a:rPr>
              <a:t>巴</a:t>
            </a:r>
            <a:r>
              <a:rPr b="1" spc="-125" dirty="0">
                <a:solidFill>
                  <a:srgbClr val="00B0F0"/>
                </a:solidFill>
                <a:latin typeface="PMingLiU" panose="02020500000000000000" charset="-120"/>
                <a:cs typeface="PMingLiU" panose="02020500000000000000" charset="-120"/>
              </a:rPr>
              <a:t>布韦</a:t>
            </a:r>
            <a:r>
              <a:rPr b="1" spc="-100" dirty="0">
                <a:solidFill>
                  <a:srgbClr val="00B0F0"/>
                </a:solidFill>
                <a:latin typeface="PMingLiU" panose="02020500000000000000" charset="-120"/>
                <a:cs typeface="PMingLiU" panose="02020500000000000000" charset="-120"/>
              </a:rPr>
              <a:t>的</a:t>
            </a:r>
            <a:r>
              <a:rPr b="1" spc="-75" dirty="0">
                <a:solidFill>
                  <a:srgbClr val="00B0F0"/>
                </a:solidFill>
                <a:latin typeface="PMingLiU" panose="02020500000000000000" charset="-120"/>
                <a:cs typeface="PMingLiU" panose="02020500000000000000" charset="-120"/>
              </a:rPr>
              <a:t>决</a:t>
            </a:r>
            <a:r>
              <a:rPr b="1" spc="-60" dirty="0">
                <a:solidFill>
                  <a:srgbClr val="00B0F0"/>
                </a:solidFill>
                <a:latin typeface="PMingLiU" panose="02020500000000000000" charset="-120"/>
                <a:cs typeface="PMingLiU" panose="02020500000000000000" charset="-120"/>
              </a:rPr>
              <a:t>议</a:t>
            </a:r>
            <a:r>
              <a:rPr b="1" spc="-80" dirty="0">
                <a:solidFill>
                  <a:srgbClr val="00B0F0"/>
                </a:solidFill>
                <a:latin typeface="PMingLiU" panose="02020500000000000000" charset="-120"/>
                <a:cs typeface="PMingLiU" panose="02020500000000000000" charset="-120"/>
              </a:rPr>
              <a:t>草</a:t>
            </a:r>
            <a:r>
              <a:rPr b="1" dirty="0">
                <a:solidFill>
                  <a:srgbClr val="00B0F0"/>
                </a:solidFill>
                <a:latin typeface="PMingLiU" panose="02020500000000000000" charset="-120"/>
                <a:cs typeface="PMingLiU" panose="02020500000000000000" charset="-120"/>
              </a:rPr>
              <a:t>案</a:t>
            </a:r>
            <a:r>
              <a:rPr lang="zh-CN" b="1" dirty="0">
                <a:solidFill>
                  <a:srgbClr val="00B0F0"/>
                </a:solidFill>
                <a:latin typeface="PMingLiU" panose="02020500000000000000" charset="-120"/>
                <a:cs typeface="PMingLiU" panose="02020500000000000000" charset="-120"/>
              </a:rPr>
              <a:t>。</a:t>
            </a:r>
            <a:endParaRPr b="1">
              <a:solidFill>
                <a:srgbClr val="00B0F0"/>
              </a:solidFill>
              <a:latin typeface="PMingLiU" panose="02020500000000000000" charset="-120"/>
              <a:cs typeface="PMingLiU" panose="02020500000000000000" charset="-120"/>
            </a:endParaRPr>
          </a:p>
          <a:p>
            <a:pPr marL="378460">
              <a:lnSpc>
                <a:spcPct val="100000"/>
              </a:lnSpc>
              <a:spcBef>
                <a:spcPts val="360"/>
              </a:spcBef>
            </a:pPr>
            <a:r>
              <a:rPr b="1" spc="-55" dirty="0">
                <a:solidFill>
                  <a:srgbClr val="00B0F0"/>
                </a:solidFill>
                <a:latin typeface="PMingLiU" panose="02020500000000000000" charset="-120"/>
                <a:cs typeface="PMingLiU" panose="02020500000000000000" charset="-120"/>
              </a:rPr>
              <a:t>2011</a:t>
            </a:r>
            <a:r>
              <a:rPr b="1" spc="-140" dirty="0">
                <a:solidFill>
                  <a:srgbClr val="00B0F0"/>
                </a:solidFill>
                <a:latin typeface="PMingLiU" panose="02020500000000000000" charset="-120"/>
                <a:cs typeface="PMingLiU" panose="02020500000000000000" charset="-120"/>
              </a:rPr>
              <a:t> </a:t>
            </a:r>
            <a:r>
              <a:rPr b="1" spc="204" dirty="0">
                <a:solidFill>
                  <a:srgbClr val="00B0F0"/>
                </a:solidFill>
                <a:latin typeface="PMingLiU" panose="02020500000000000000" charset="-120"/>
                <a:cs typeface="PMingLiU" panose="02020500000000000000" charset="-120"/>
              </a:rPr>
              <a:t>年</a:t>
            </a:r>
            <a:r>
              <a:rPr b="1" spc="-40" dirty="0">
                <a:solidFill>
                  <a:srgbClr val="00B0F0"/>
                </a:solidFill>
                <a:latin typeface="PMingLiU" panose="02020500000000000000" charset="-120"/>
                <a:cs typeface="PMingLiU" panose="02020500000000000000" charset="-120"/>
              </a:rPr>
              <a:t>10</a:t>
            </a:r>
            <a:r>
              <a:rPr b="1" spc="-120" dirty="0">
                <a:solidFill>
                  <a:srgbClr val="00B0F0"/>
                </a:solidFill>
                <a:latin typeface="PMingLiU" panose="02020500000000000000" charset="-120"/>
                <a:cs typeface="PMingLiU" panose="02020500000000000000" charset="-120"/>
              </a:rPr>
              <a:t> </a:t>
            </a:r>
            <a:r>
              <a:rPr b="1" spc="145" dirty="0">
                <a:solidFill>
                  <a:srgbClr val="00B0F0"/>
                </a:solidFill>
                <a:latin typeface="PMingLiU" panose="02020500000000000000" charset="-120"/>
                <a:cs typeface="PMingLiU" panose="02020500000000000000" charset="-120"/>
              </a:rPr>
              <a:t>月</a:t>
            </a:r>
            <a:r>
              <a:rPr b="1" spc="35" dirty="0">
                <a:solidFill>
                  <a:srgbClr val="00B0F0"/>
                </a:solidFill>
                <a:latin typeface="PMingLiU" panose="02020500000000000000" charset="-120"/>
                <a:cs typeface="PMingLiU" panose="02020500000000000000" charset="-120"/>
              </a:rPr>
              <a:t>4</a:t>
            </a:r>
            <a:r>
              <a:rPr b="1" spc="-145" dirty="0">
                <a:solidFill>
                  <a:srgbClr val="00B0F0"/>
                </a:solidFill>
                <a:latin typeface="PMingLiU" panose="02020500000000000000" charset="-120"/>
                <a:cs typeface="PMingLiU" panose="02020500000000000000" charset="-120"/>
              </a:rPr>
              <a:t> </a:t>
            </a:r>
            <a:r>
              <a:rPr b="1" spc="-175" dirty="0">
                <a:solidFill>
                  <a:srgbClr val="00B0F0"/>
                </a:solidFill>
                <a:latin typeface="PMingLiU" panose="02020500000000000000" charset="-120"/>
                <a:cs typeface="PMingLiU" panose="02020500000000000000" charset="-120"/>
              </a:rPr>
              <a:t>日</a:t>
            </a:r>
            <a:r>
              <a:rPr b="1" spc="-350" dirty="0">
                <a:solidFill>
                  <a:srgbClr val="00B0F0"/>
                </a:solidFill>
                <a:latin typeface="PMingLiU" panose="02020500000000000000" charset="-120"/>
                <a:cs typeface="PMingLiU" panose="02020500000000000000" charset="-120"/>
              </a:rPr>
              <a:t>、</a:t>
            </a:r>
            <a:r>
              <a:rPr b="1" spc="-40" dirty="0">
                <a:solidFill>
                  <a:srgbClr val="00B0F0"/>
                </a:solidFill>
                <a:latin typeface="PMingLiU" panose="02020500000000000000" charset="-120"/>
                <a:cs typeface="PMingLiU" panose="02020500000000000000" charset="-120"/>
              </a:rPr>
              <a:t>2012</a:t>
            </a:r>
            <a:r>
              <a:rPr b="1" spc="-60" dirty="0">
                <a:solidFill>
                  <a:srgbClr val="00B0F0"/>
                </a:solidFill>
                <a:latin typeface="PMingLiU" panose="02020500000000000000" charset="-120"/>
                <a:cs typeface="PMingLiU" panose="02020500000000000000" charset="-120"/>
              </a:rPr>
              <a:t> </a:t>
            </a:r>
            <a:r>
              <a:rPr b="1" dirty="0">
                <a:solidFill>
                  <a:srgbClr val="00B0F0"/>
                </a:solidFill>
                <a:latin typeface="PMingLiU" panose="02020500000000000000" charset="-120"/>
                <a:cs typeface="PMingLiU" panose="02020500000000000000" charset="-120"/>
              </a:rPr>
              <a:t>年</a:t>
            </a:r>
            <a:r>
              <a:rPr b="1" spc="-5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2</a:t>
            </a:r>
            <a:r>
              <a:rPr b="1" spc="-114" dirty="0">
                <a:solidFill>
                  <a:srgbClr val="00B0F0"/>
                </a:solidFill>
                <a:latin typeface="PMingLiU" panose="02020500000000000000" charset="-120"/>
                <a:cs typeface="PMingLiU" panose="02020500000000000000" charset="-120"/>
              </a:rPr>
              <a:t> </a:t>
            </a:r>
            <a:r>
              <a:rPr b="1" spc="145" dirty="0">
                <a:solidFill>
                  <a:srgbClr val="00B0F0"/>
                </a:solidFill>
                <a:latin typeface="PMingLiU" panose="02020500000000000000" charset="-120"/>
                <a:cs typeface="PMingLiU" panose="02020500000000000000" charset="-120"/>
              </a:rPr>
              <a:t>月</a:t>
            </a:r>
            <a:r>
              <a:rPr b="1" spc="35" dirty="0">
                <a:solidFill>
                  <a:srgbClr val="00B0F0"/>
                </a:solidFill>
                <a:latin typeface="PMingLiU" panose="02020500000000000000" charset="-120"/>
                <a:cs typeface="PMingLiU" panose="02020500000000000000" charset="-120"/>
              </a:rPr>
              <a:t>4</a:t>
            </a:r>
            <a:r>
              <a:rPr b="1" spc="-145" dirty="0">
                <a:solidFill>
                  <a:srgbClr val="00B0F0"/>
                </a:solidFill>
                <a:latin typeface="PMingLiU" panose="02020500000000000000" charset="-120"/>
                <a:cs typeface="PMingLiU" panose="02020500000000000000" charset="-120"/>
              </a:rPr>
              <a:t> </a:t>
            </a:r>
            <a:r>
              <a:rPr b="1" spc="-175" dirty="0">
                <a:solidFill>
                  <a:srgbClr val="00B0F0"/>
                </a:solidFill>
                <a:latin typeface="PMingLiU" panose="02020500000000000000" charset="-120"/>
                <a:cs typeface="PMingLiU" panose="02020500000000000000" charset="-120"/>
              </a:rPr>
              <a:t>日</a:t>
            </a:r>
            <a:endParaRPr b="1">
              <a:solidFill>
                <a:srgbClr val="00B0F0"/>
              </a:solidFill>
              <a:latin typeface="PMingLiU" panose="02020500000000000000" charset="-120"/>
              <a:cs typeface="PMingLiU" panose="02020500000000000000" charset="-120"/>
            </a:endParaRPr>
          </a:p>
          <a:p>
            <a:pPr marL="18415" algn="just">
              <a:lnSpc>
                <a:spcPct val="100000"/>
              </a:lnSpc>
              <a:spcBef>
                <a:spcPts val="360"/>
              </a:spcBef>
            </a:pPr>
            <a:r>
              <a:rPr b="1" spc="-40" dirty="0">
                <a:solidFill>
                  <a:srgbClr val="00B0F0"/>
                </a:solidFill>
                <a:latin typeface="PMingLiU" panose="02020500000000000000" charset="-120"/>
                <a:cs typeface="PMingLiU" panose="02020500000000000000" charset="-120"/>
              </a:rPr>
              <a:t>2012</a:t>
            </a:r>
            <a:r>
              <a:rPr b="1" spc="-55" dirty="0">
                <a:solidFill>
                  <a:srgbClr val="00B0F0"/>
                </a:solidFill>
                <a:latin typeface="PMingLiU" panose="02020500000000000000" charset="-120"/>
                <a:cs typeface="PMingLiU" panose="02020500000000000000" charset="-120"/>
              </a:rPr>
              <a:t> </a:t>
            </a:r>
            <a:r>
              <a:rPr b="1" dirty="0">
                <a:solidFill>
                  <a:srgbClr val="00B0F0"/>
                </a:solidFill>
                <a:latin typeface="PMingLiU" panose="02020500000000000000" charset="-120"/>
                <a:cs typeface="PMingLiU" panose="02020500000000000000" charset="-120"/>
              </a:rPr>
              <a:t>年</a:t>
            </a:r>
            <a:r>
              <a:rPr b="1" spc="-7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7</a:t>
            </a:r>
            <a:r>
              <a:rPr b="1" spc="-85" dirty="0">
                <a:solidFill>
                  <a:srgbClr val="00B0F0"/>
                </a:solidFill>
                <a:latin typeface="PMingLiU" panose="02020500000000000000" charset="-120"/>
                <a:cs typeface="PMingLiU" panose="02020500000000000000" charset="-120"/>
              </a:rPr>
              <a:t> </a:t>
            </a:r>
            <a:r>
              <a:rPr b="1" spc="120" dirty="0">
                <a:solidFill>
                  <a:srgbClr val="00B0F0"/>
                </a:solidFill>
                <a:latin typeface="PMingLiU" panose="02020500000000000000" charset="-120"/>
                <a:cs typeface="PMingLiU" panose="02020500000000000000" charset="-120"/>
              </a:rPr>
              <a:t>月</a:t>
            </a:r>
            <a:r>
              <a:rPr b="1" spc="-40" dirty="0">
                <a:solidFill>
                  <a:srgbClr val="00B0F0"/>
                </a:solidFill>
                <a:latin typeface="PMingLiU" panose="02020500000000000000" charset="-120"/>
                <a:cs typeface="PMingLiU" panose="02020500000000000000" charset="-120"/>
              </a:rPr>
              <a:t>19</a:t>
            </a:r>
            <a:r>
              <a:rPr b="1" spc="-155" dirty="0">
                <a:solidFill>
                  <a:srgbClr val="00B0F0"/>
                </a:solidFill>
                <a:latin typeface="PMingLiU" panose="02020500000000000000" charset="-120"/>
                <a:cs typeface="PMingLiU" panose="02020500000000000000" charset="-120"/>
              </a:rPr>
              <a:t> </a:t>
            </a:r>
            <a:r>
              <a:rPr b="1" spc="-175" dirty="0">
                <a:solidFill>
                  <a:srgbClr val="00B0F0"/>
                </a:solidFill>
                <a:latin typeface="PMingLiU" panose="02020500000000000000" charset="-120"/>
                <a:cs typeface="PMingLiU" panose="02020500000000000000" charset="-120"/>
              </a:rPr>
              <a:t>日</a:t>
            </a:r>
            <a:r>
              <a:rPr b="1" spc="-350" dirty="0">
                <a:solidFill>
                  <a:srgbClr val="00B0F0"/>
                </a:solidFill>
                <a:latin typeface="PMingLiU" panose="02020500000000000000" charset="-120"/>
                <a:cs typeface="PMingLiU" panose="02020500000000000000" charset="-120"/>
              </a:rPr>
              <a:t>、</a:t>
            </a:r>
            <a:r>
              <a:rPr b="1" spc="-45" dirty="0">
                <a:solidFill>
                  <a:srgbClr val="00B0F0"/>
                </a:solidFill>
                <a:latin typeface="PMingLiU" panose="02020500000000000000" charset="-120"/>
                <a:cs typeface="PMingLiU" panose="02020500000000000000" charset="-120"/>
              </a:rPr>
              <a:t>2014</a:t>
            </a:r>
            <a:r>
              <a:rPr b="1" spc="-35" dirty="0">
                <a:solidFill>
                  <a:srgbClr val="00B0F0"/>
                </a:solidFill>
                <a:latin typeface="PMingLiU" panose="02020500000000000000" charset="-120"/>
                <a:cs typeface="PMingLiU" panose="02020500000000000000" charset="-120"/>
              </a:rPr>
              <a:t> </a:t>
            </a:r>
            <a:r>
              <a:rPr b="1" dirty="0">
                <a:solidFill>
                  <a:srgbClr val="00B0F0"/>
                </a:solidFill>
                <a:latin typeface="PMingLiU" panose="02020500000000000000" charset="-120"/>
                <a:cs typeface="PMingLiU" panose="02020500000000000000" charset="-120"/>
              </a:rPr>
              <a:t>年</a:t>
            </a:r>
            <a:r>
              <a:rPr b="1" spc="-55"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5</a:t>
            </a:r>
            <a:r>
              <a:rPr b="1" spc="-114" dirty="0">
                <a:solidFill>
                  <a:srgbClr val="00B0F0"/>
                </a:solidFill>
                <a:latin typeface="PMingLiU" panose="02020500000000000000" charset="-120"/>
                <a:cs typeface="PMingLiU" panose="02020500000000000000" charset="-120"/>
              </a:rPr>
              <a:t> </a:t>
            </a:r>
            <a:r>
              <a:rPr b="1" spc="170" dirty="0">
                <a:solidFill>
                  <a:srgbClr val="00B0F0"/>
                </a:solidFill>
                <a:latin typeface="PMingLiU" panose="02020500000000000000" charset="-120"/>
                <a:cs typeface="PMingLiU" panose="02020500000000000000" charset="-120"/>
              </a:rPr>
              <a:t>月</a:t>
            </a:r>
            <a:r>
              <a:rPr b="1" spc="5" dirty="0">
                <a:solidFill>
                  <a:srgbClr val="00B0F0"/>
                </a:solidFill>
                <a:latin typeface="PMingLiU" panose="02020500000000000000" charset="-120"/>
                <a:cs typeface="PMingLiU" panose="02020500000000000000" charset="-120"/>
              </a:rPr>
              <a:t>22</a:t>
            </a:r>
            <a:r>
              <a:rPr b="1" spc="-150" dirty="0">
                <a:solidFill>
                  <a:srgbClr val="00B0F0"/>
                </a:solidFill>
                <a:latin typeface="PMingLiU" panose="02020500000000000000" charset="-120"/>
                <a:cs typeface="PMingLiU" panose="02020500000000000000" charset="-120"/>
              </a:rPr>
              <a:t> </a:t>
            </a:r>
            <a:r>
              <a:rPr b="1" spc="-175" dirty="0">
                <a:solidFill>
                  <a:srgbClr val="00B0F0"/>
                </a:solidFill>
                <a:latin typeface="PMingLiU" panose="02020500000000000000" charset="-120"/>
                <a:cs typeface="PMingLiU" panose="02020500000000000000" charset="-120"/>
              </a:rPr>
              <a:t>日</a:t>
            </a:r>
            <a:r>
              <a:rPr b="1" spc="-350" dirty="0">
                <a:solidFill>
                  <a:srgbClr val="00B0F0"/>
                </a:solidFill>
                <a:latin typeface="PMingLiU" panose="02020500000000000000" charset="-120"/>
                <a:cs typeface="PMingLiU" panose="02020500000000000000" charset="-120"/>
              </a:rPr>
              <a:t>、</a:t>
            </a:r>
            <a:r>
              <a:rPr b="1" spc="-45" dirty="0">
                <a:solidFill>
                  <a:srgbClr val="00B0F0"/>
                </a:solidFill>
                <a:latin typeface="PMingLiU" panose="02020500000000000000" charset="-120"/>
                <a:cs typeface="PMingLiU" panose="02020500000000000000" charset="-120"/>
              </a:rPr>
              <a:t>2016</a:t>
            </a:r>
            <a:endParaRPr b="1">
              <a:solidFill>
                <a:srgbClr val="00B0F0"/>
              </a:solidFill>
              <a:latin typeface="PMingLiU" panose="02020500000000000000" charset="-120"/>
              <a:cs typeface="PMingLiU" panose="02020500000000000000" charset="-120"/>
            </a:endParaRPr>
          </a:p>
          <a:p>
            <a:pPr marL="17780" algn="just">
              <a:lnSpc>
                <a:spcPct val="100000"/>
              </a:lnSpc>
              <a:spcBef>
                <a:spcPts val="360"/>
              </a:spcBef>
            </a:pPr>
            <a:r>
              <a:rPr b="1" dirty="0">
                <a:solidFill>
                  <a:srgbClr val="00B0F0"/>
                </a:solidFill>
                <a:latin typeface="PMingLiU" panose="02020500000000000000" charset="-120"/>
                <a:cs typeface="PMingLiU" panose="02020500000000000000" charset="-120"/>
              </a:rPr>
              <a:t>年</a:t>
            </a:r>
            <a:r>
              <a:rPr b="1" spc="-80" dirty="0">
                <a:solidFill>
                  <a:srgbClr val="00B0F0"/>
                </a:solidFill>
                <a:latin typeface="PMingLiU" panose="02020500000000000000" charset="-120"/>
                <a:cs typeface="PMingLiU" panose="02020500000000000000" charset="-120"/>
              </a:rPr>
              <a:t> </a:t>
            </a:r>
            <a:r>
              <a:rPr b="1" spc="-30" dirty="0">
                <a:solidFill>
                  <a:srgbClr val="00B0F0"/>
                </a:solidFill>
                <a:latin typeface="PMingLiU" panose="02020500000000000000" charset="-120"/>
                <a:cs typeface="PMingLiU" panose="02020500000000000000" charset="-120"/>
              </a:rPr>
              <a:t>12</a:t>
            </a:r>
            <a:r>
              <a:rPr b="1" spc="-85" dirty="0">
                <a:solidFill>
                  <a:srgbClr val="00B0F0"/>
                </a:solidFill>
                <a:latin typeface="PMingLiU" panose="02020500000000000000" charset="-120"/>
                <a:cs typeface="PMingLiU" panose="02020500000000000000" charset="-120"/>
              </a:rPr>
              <a:t> </a:t>
            </a:r>
            <a:r>
              <a:rPr b="1" spc="185" dirty="0">
                <a:solidFill>
                  <a:srgbClr val="00B0F0"/>
                </a:solidFill>
                <a:latin typeface="PMingLiU" panose="02020500000000000000" charset="-120"/>
                <a:cs typeface="PMingLiU" panose="02020500000000000000" charset="-120"/>
              </a:rPr>
              <a:t>月</a:t>
            </a:r>
            <a:r>
              <a:rPr b="1" spc="35" dirty="0">
                <a:solidFill>
                  <a:srgbClr val="00B0F0"/>
                </a:solidFill>
                <a:latin typeface="PMingLiU" panose="02020500000000000000" charset="-120"/>
                <a:cs typeface="PMingLiU" panose="02020500000000000000" charset="-120"/>
              </a:rPr>
              <a:t>5</a:t>
            </a:r>
            <a:r>
              <a:rPr b="1" spc="-135" dirty="0">
                <a:solidFill>
                  <a:srgbClr val="00B0F0"/>
                </a:solidFill>
                <a:latin typeface="PMingLiU" panose="02020500000000000000" charset="-120"/>
                <a:cs typeface="PMingLiU" panose="02020500000000000000" charset="-120"/>
              </a:rPr>
              <a:t> </a:t>
            </a:r>
            <a:r>
              <a:rPr b="1" spc="55" dirty="0">
                <a:solidFill>
                  <a:srgbClr val="00B0F0"/>
                </a:solidFill>
                <a:latin typeface="PMingLiU" panose="02020500000000000000" charset="-120"/>
                <a:cs typeface="PMingLiU" panose="02020500000000000000" charset="-120"/>
              </a:rPr>
              <a:t>日</a:t>
            </a:r>
            <a:r>
              <a:rPr b="1" dirty="0">
                <a:solidFill>
                  <a:srgbClr val="00B0F0"/>
                </a:solidFill>
                <a:latin typeface="PMingLiU" panose="02020500000000000000" charset="-120"/>
                <a:cs typeface="PMingLiU" panose="02020500000000000000" charset="-120"/>
              </a:rPr>
              <a:t>和</a:t>
            </a:r>
            <a:r>
              <a:rPr b="1" spc="-20" dirty="0">
                <a:solidFill>
                  <a:srgbClr val="00B0F0"/>
                </a:solidFill>
                <a:latin typeface="PMingLiU" panose="02020500000000000000" charset="-120"/>
                <a:cs typeface="PMingLiU" panose="02020500000000000000" charset="-120"/>
              </a:rPr>
              <a:t> </a:t>
            </a:r>
            <a:r>
              <a:rPr b="1" spc="-45" dirty="0">
                <a:solidFill>
                  <a:srgbClr val="00B0F0"/>
                </a:solidFill>
                <a:latin typeface="PMingLiU" panose="02020500000000000000" charset="-120"/>
                <a:cs typeface="PMingLiU" panose="02020500000000000000" charset="-120"/>
              </a:rPr>
              <a:t>2017</a:t>
            </a:r>
            <a:r>
              <a:rPr b="1" spc="-15" dirty="0">
                <a:solidFill>
                  <a:srgbClr val="00B0F0"/>
                </a:solidFill>
                <a:latin typeface="PMingLiU" panose="02020500000000000000" charset="-120"/>
                <a:cs typeface="PMingLiU" panose="02020500000000000000" charset="-120"/>
              </a:rPr>
              <a:t> </a:t>
            </a:r>
            <a:r>
              <a:rPr b="1" dirty="0">
                <a:solidFill>
                  <a:srgbClr val="00B0F0"/>
                </a:solidFill>
                <a:latin typeface="PMingLiU" panose="02020500000000000000" charset="-120"/>
                <a:cs typeface="PMingLiU" panose="02020500000000000000" charset="-120"/>
              </a:rPr>
              <a:t>年</a:t>
            </a:r>
            <a:r>
              <a:rPr b="1" spc="-30"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2</a:t>
            </a:r>
            <a:r>
              <a:rPr b="1" spc="-80" dirty="0">
                <a:solidFill>
                  <a:srgbClr val="00B0F0"/>
                </a:solidFill>
                <a:latin typeface="PMingLiU" panose="02020500000000000000" charset="-120"/>
                <a:cs typeface="PMingLiU" panose="02020500000000000000" charset="-120"/>
              </a:rPr>
              <a:t> </a:t>
            </a:r>
            <a:r>
              <a:rPr b="1" spc="195" dirty="0">
                <a:solidFill>
                  <a:srgbClr val="00B0F0"/>
                </a:solidFill>
                <a:latin typeface="PMingLiU" panose="02020500000000000000" charset="-120"/>
                <a:cs typeface="PMingLiU" panose="02020500000000000000" charset="-120"/>
              </a:rPr>
              <a:t>月</a:t>
            </a:r>
            <a:r>
              <a:rPr b="1" dirty="0">
                <a:solidFill>
                  <a:srgbClr val="00B0F0"/>
                </a:solidFill>
                <a:latin typeface="PMingLiU" panose="02020500000000000000" charset="-120"/>
                <a:cs typeface="PMingLiU" panose="02020500000000000000" charset="-120"/>
              </a:rPr>
              <a:t>28</a:t>
            </a:r>
            <a:r>
              <a:rPr b="1" spc="-135" dirty="0">
                <a:solidFill>
                  <a:srgbClr val="00B0F0"/>
                </a:solidFill>
                <a:latin typeface="PMingLiU" panose="02020500000000000000" charset="-120"/>
                <a:cs typeface="PMingLiU" panose="02020500000000000000" charset="-120"/>
              </a:rPr>
              <a:t> </a:t>
            </a:r>
            <a:r>
              <a:rPr b="1" spc="-210" dirty="0">
                <a:solidFill>
                  <a:srgbClr val="00B0F0"/>
                </a:solidFill>
                <a:latin typeface="PMingLiU" panose="02020500000000000000" charset="-120"/>
                <a:cs typeface="PMingLiU" panose="02020500000000000000" charset="-120"/>
              </a:rPr>
              <a:t>日</a:t>
            </a:r>
            <a:r>
              <a:rPr b="1" spc="-215" dirty="0">
                <a:solidFill>
                  <a:srgbClr val="00B0F0"/>
                </a:solidFill>
                <a:latin typeface="PMingLiU" panose="02020500000000000000" charset="-120"/>
                <a:cs typeface="PMingLiU" panose="02020500000000000000" charset="-120"/>
              </a:rPr>
              <a:t>，</a:t>
            </a:r>
            <a:r>
              <a:rPr b="1" spc="45" dirty="0">
                <a:solidFill>
                  <a:srgbClr val="00B0F0"/>
                </a:solidFill>
                <a:latin typeface="PMingLiU" panose="02020500000000000000" charset="-120"/>
                <a:cs typeface="PMingLiU" panose="02020500000000000000" charset="-120"/>
              </a:rPr>
              <a:t>中</a:t>
            </a:r>
            <a:r>
              <a:rPr b="1" dirty="0">
                <a:solidFill>
                  <a:srgbClr val="00B0F0"/>
                </a:solidFill>
                <a:latin typeface="PMingLiU" panose="02020500000000000000" charset="-120"/>
                <a:cs typeface="PMingLiU" panose="02020500000000000000" charset="-120"/>
              </a:rPr>
              <a:t>国</a:t>
            </a:r>
            <a:r>
              <a:rPr b="1" spc="-90" dirty="0">
                <a:solidFill>
                  <a:srgbClr val="00B0F0"/>
                </a:solidFill>
                <a:latin typeface="PMingLiU" panose="02020500000000000000" charset="-120"/>
                <a:cs typeface="PMingLiU" panose="02020500000000000000" charset="-120"/>
              </a:rPr>
              <a:t> </a:t>
            </a:r>
            <a:r>
              <a:rPr b="1" spc="35" dirty="0">
                <a:solidFill>
                  <a:srgbClr val="00B0F0"/>
                </a:solidFill>
                <a:latin typeface="PMingLiU" panose="02020500000000000000" charset="-120"/>
                <a:cs typeface="PMingLiU" panose="02020500000000000000" charset="-120"/>
              </a:rPr>
              <a:t>6</a:t>
            </a:r>
            <a:r>
              <a:rPr b="1" spc="-60" dirty="0">
                <a:solidFill>
                  <a:srgbClr val="00B0F0"/>
                </a:solidFill>
                <a:latin typeface="PMingLiU" panose="02020500000000000000" charset="-120"/>
                <a:cs typeface="PMingLiU" panose="02020500000000000000" charset="-120"/>
                <a:sym typeface="+mn-ea"/>
              </a:rPr>
              <a:t>次</a:t>
            </a:r>
            <a:r>
              <a:rPr b="1" spc="-114" dirty="0">
                <a:solidFill>
                  <a:srgbClr val="00B0F0"/>
                </a:solidFill>
                <a:latin typeface="PMingLiU" panose="02020500000000000000" charset="-120"/>
                <a:cs typeface="PMingLiU" panose="02020500000000000000" charset="-120"/>
                <a:sym typeface="+mn-ea"/>
              </a:rPr>
              <a:t>否</a:t>
            </a:r>
            <a:r>
              <a:rPr b="1" spc="-165" dirty="0">
                <a:solidFill>
                  <a:srgbClr val="00B0F0"/>
                </a:solidFill>
                <a:latin typeface="PMingLiU" panose="02020500000000000000" charset="-120"/>
                <a:cs typeface="PMingLiU" panose="02020500000000000000" charset="-120"/>
                <a:sym typeface="+mn-ea"/>
              </a:rPr>
              <a:t>决</a:t>
            </a:r>
            <a:r>
              <a:rPr b="1" spc="-190" dirty="0">
                <a:solidFill>
                  <a:srgbClr val="00B0F0"/>
                </a:solidFill>
                <a:latin typeface="PMingLiU" panose="02020500000000000000" charset="-120"/>
                <a:cs typeface="PMingLiU" panose="02020500000000000000" charset="-120"/>
                <a:sym typeface="+mn-ea"/>
              </a:rPr>
              <a:t>了</a:t>
            </a:r>
            <a:r>
              <a:rPr b="1" spc="-125" dirty="0">
                <a:solidFill>
                  <a:srgbClr val="00B0F0"/>
                </a:solidFill>
                <a:latin typeface="PMingLiU" panose="02020500000000000000" charset="-120"/>
                <a:cs typeface="PMingLiU" panose="02020500000000000000" charset="-120"/>
                <a:sym typeface="+mn-ea"/>
              </a:rPr>
              <a:t>由</a:t>
            </a:r>
            <a:r>
              <a:rPr b="1" spc="-90" dirty="0">
                <a:solidFill>
                  <a:srgbClr val="00B0F0"/>
                </a:solidFill>
                <a:latin typeface="PMingLiU" panose="02020500000000000000" charset="-120"/>
                <a:cs typeface="PMingLiU" panose="02020500000000000000" charset="-120"/>
                <a:sym typeface="+mn-ea"/>
              </a:rPr>
              <a:t>美</a:t>
            </a:r>
            <a:r>
              <a:rPr b="1" spc="-385" dirty="0">
                <a:solidFill>
                  <a:srgbClr val="00B0F0"/>
                </a:solidFill>
                <a:latin typeface="PMingLiU" panose="02020500000000000000" charset="-120"/>
                <a:cs typeface="PMingLiU" panose="02020500000000000000" charset="-120"/>
                <a:sym typeface="+mn-ea"/>
              </a:rPr>
              <a:t>、</a:t>
            </a:r>
            <a:r>
              <a:rPr b="1" spc="-90" dirty="0">
                <a:solidFill>
                  <a:srgbClr val="00B0F0"/>
                </a:solidFill>
                <a:latin typeface="PMingLiU" panose="02020500000000000000" charset="-120"/>
                <a:cs typeface="PMingLiU" panose="02020500000000000000" charset="-120"/>
                <a:sym typeface="+mn-ea"/>
              </a:rPr>
              <a:t>法</a:t>
            </a:r>
            <a:r>
              <a:rPr b="1" spc="-360" dirty="0">
                <a:solidFill>
                  <a:srgbClr val="00B0F0"/>
                </a:solidFill>
                <a:latin typeface="PMingLiU" panose="02020500000000000000" charset="-120"/>
                <a:cs typeface="PMingLiU" panose="02020500000000000000" charset="-120"/>
                <a:sym typeface="+mn-ea"/>
              </a:rPr>
              <a:t>、</a:t>
            </a:r>
            <a:r>
              <a:rPr b="1" spc="-80" dirty="0">
                <a:solidFill>
                  <a:srgbClr val="00B0F0"/>
                </a:solidFill>
                <a:latin typeface="PMingLiU" panose="02020500000000000000" charset="-120"/>
                <a:cs typeface="PMingLiU" panose="02020500000000000000" charset="-120"/>
                <a:sym typeface="+mn-ea"/>
              </a:rPr>
              <a:t>英</a:t>
            </a:r>
            <a:r>
              <a:rPr b="1" spc="-135" dirty="0">
                <a:solidFill>
                  <a:srgbClr val="00B0F0"/>
                </a:solidFill>
                <a:latin typeface="PMingLiU" panose="02020500000000000000" charset="-120"/>
                <a:cs typeface="PMingLiU" panose="02020500000000000000" charset="-120"/>
                <a:sym typeface="+mn-ea"/>
              </a:rPr>
              <a:t>等</a:t>
            </a:r>
            <a:r>
              <a:rPr b="1" spc="-75" dirty="0">
                <a:solidFill>
                  <a:srgbClr val="00B0F0"/>
                </a:solidFill>
                <a:latin typeface="PMingLiU" panose="02020500000000000000" charset="-120"/>
                <a:cs typeface="PMingLiU" panose="02020500000000000000" charset="-120"/>
                <a:sym typeface="+mn-ea"/>
              </a:rPr>
              <a:t>国</a:t>
            </a:r>
            <a:r>
              <a:rPr b="1" spc="-85" dirty="0">
                <a:solidFill>
                  <a:srgbClr val="00B0F0"/>
                </a:solidFill>
                <a:latin typeface="PMingLiU" panose="02020500000000000000" charset="-120"/>
                <a:cs typeface="PMingLiU" panose="02020500000000000000" charset="-120"/>
                <a:sym typeface="+mn-ea"/>
              </a:rPr>
              <a:t>提交</a:t>
            </a:r>
            <a:r>
              <a:rPr b="1" spc="-70" dirty="0">
                <a:solidFill>
                  <a:srgbClr val="00B0F0"/>
                </a:solidFill>
                <a:latin typeface="PMingLiU" panose="02020500000000000000" charset="-120"/>
                <a:cs typeface="PMingLiU" panose="02020500000000000000" charset="-120"/>
                <a:sym typeface="+mn-ea"/>
              </a:rPr>
              <a:t>的</a:t>
            </a:r>
            <a:r>
              <a:rPr b="1" spc="-25" dirty="0">
                <a:solidFill>
                  <a:srgbClr val="00B0F0"/>
                </a:solidFill>
                <a:latin typeface="PMingLiU" panose="02020500000000000000" charset="-120"/>
                <a:cs typeface="PMingLiU" panose="02020500000000000000" charset="-120"/>
                <a:sym typeface="+mn-ea"/>
              </a:rPr>
              <a:t>叙</a:t>
            </a:r>
            <a:r>
              <a:rPr b="1" spc="-120" dirty="0">
                <a:solidFill>
                  <a:srgbClr val="00B0F0"/>
                </a:solidFill>
                <a:latin typeface="PMingLiU" panose="02020500000000000000" charset="-120"/>
                <a:cs typeface="PMingLiU" panose="02020500000000000000" charset="-120"/>
                <a:sym typeface="+mn-ea"/>
              </a:rPr>
              <a:t>利亚</a:t>
            </a:r>
            <a:r>
              <a:rPr b="1" dirty="0">
                <a:solidFill>
                  <a:srgbClr val="00B0F0"/>
                </a:solidFill>
                <a:latin typeface="PMingLiU" panose="02020500000000000000" charset="-120"/>
                <a:cs typeface="PMingLiU" panose="02020500000000000000" charset="-120"/>
                <a:sym typeface="+mn-ea"/>
              </a:rPr>
              <a:t>问</a:t>
            </a:r>
            <a:r>
              <a:rPr b="1" spc="-20" dirty="0">
                <a:solidFill>
                  <a:srgbClr val="00B0F0"/>
                </a:solidFill>
                <a:latin typeface="PMingLiU" panose="02020500000000000000" charset="-120"/>
                <a:cs typeface="PMingLiU" panose="02020500000000000000" charset="-120"/>
                <a:sym typeface="+mn-ea"/>
              </a:rPr>
              <a:t>题</a:t>
            </a:r>
            <a:r>
              <a:rPr b="1" spc="-40" dirty="0">
                <a:solidFill>
                  <a:srgbClr val="00B0F0"/>
                </a:solidFill>
                <a:latin typeface="PMingLiU" panose="02020500000000000000" charset="-120"/>
                <a:cs typeface="PMingLiU" panose="02020500000000000000" charset="-120"/>
                <a:sym typeface="+mn-ea"/>
              </a:rPr>
              <a:t>决</a:t>
            </a:r>
            <a:r>
              <a:rPr b="1" spc="-20" dirty="0">
                <a:solidFill>
                  <a:srgbClr val="00B0F0"/>
                </a:solidFill>
                <a:latin typeface="PMingLiU" panose="02020500000000000000" charset="-120"/>
                <a:cs typeface="PMingLiU" panose="02020500000000000000" charset="-120"/>
                <a:sym typeface="+mn-ea"/>
              </a:rPr>
              <a:t>议</a:t>
            </a:r>
            <a:r>
              <a:rPr b="1" spc="-40" dirty="0">
                <a:solidFill>
                  <a:srgbClr val="00B0F0"/>
                </a:solidFill>
                <a:latin typeface="PMingLiU" panose="02020500000000000000" charset="-120"/>
                <a:cs typeface="PMingLiU" panose="02020500000000000000" charset="-120"/>
                <a:sym typeface="+mn-ea"/>
              </a:rPr>
              <a:t>草</a:t>
            </a:r>
            <a:r>
              <a:rPr b="1" spc="-125" dirty="0">
                <a:solidFill>
                  <a:srgbClr val="00B0F0"/>
                </a:solidFill>
                <a:latin typeface="PMingLiU" panose="02020500000000000000" charset="-120"/>
                <a:cs typeface="PMingLiU" panose="02020500000000000000" charset="-120"/>
                <a:sym typeface="+mn-ea"/>
              </a:rPr>
              <a:t>案</a:t>
            </a:r>
            <a:r>
              <a:rPr b="1" spc="-330" dirty="0">
                <a:solidFill>
                  <a:srgbClr val="00B0F0"/>
                </a:solidFill>
                <a:latin typeface="PMingLiU" panose="02020500000000000000" charset="-120"/>
                <a:cs typeface="PMingLiU" panose="02020500000000000000" charset="-120"/>
                <a:sym typeface="+mn-ea"/>
              </a:rPr>
              <a:t>，</a:t>
            </a:r>
            <a:r>
              <a:rPr b="1" spc="-75" dirty="0">
                <a:solidFill>
                  <a:srgbClr val="00B0F0"/>
                </a:solidFill>
                <a:latin typeface="PMingLiU" panose="02020500000000000000" charset="-120"/>
                <a:cs typeface="PMingLiU" panose="02020500000000000000" charset="-120"/>
                <a:sym typeface="+mn-ea"/>
              </a:rPr>
              <a:t>并</a:t>
            </a:r>
            <a:r>
              <a:rPr b="1" spc="-55" dirty="0">
                <a:solidFill>
                  <a:srgbClr val="00B0F0"/>
                </a:solidFill>
                <a:latin typeface="PMingLiU" panose="02020500000000000000" charset="-120"/>
                <a:cs typeface="PMingLiU" panose="02020500000000000000" charset="-120"/>
                <a:sym typeface="+mn-ea"/>
              </a:rPr>
              <a:t>强</a:t>
            </a:r>
            <a:r>
              <a:rPr b="1" spc="-110" dirty="0">
                <a:solidFill>
                  <a:srgbClr val="00B0F0"/>
                </a:solidFill>
                <a:latin typeface="PMingLiU" panose="02020500000000000000" charset="-120"/>
                <a:cs typeface="PMingLiU" panose="02020500000000000000" charset="-120"/>
                <a:sym typeface="+mn-ea"/>
              </a:rPr>
              <a:t>调</a:t>
            </a:r>
            <a:r>
              <a:rPr b="1" spc="25" dirty="0">
                <a:solidFill>
                  <a:srgbClr val="00B0F0"/>
                </a:solidFill>
                <a:latin typeface="PMingLiU" panose="02020500000000000000" charset="-120"/>
                <a:cs typeface="PMingLiU" panose="02020500000000000000" charset="-120"/>
                <a:sym typeface="+mn-ea"/>
              </a:rPr>
              <a:t>坚</a:t>
            </a:r>
            <a:r>
              <a:rPr b="1" spc="-25" dirty="0">
                <a:solidFill>
                  <a:srgbClr val="00B0F0"/>
                </a:solidFill>
                <a:latin typeface="PMingLiU" panose="02020500000000000000" charset="-120"/>
                <a:cs typeface="PMingLiU" panose="02020500000000000000" charset="-120"/>
                <a:sym typeface="+mn-ea"/>
              </a:rPr>
              <a:t>持</a:t>
            </a:r>
            <a:r>
              <a:rPr b="1" spc="-5" dirty="0">
                <a:solidFill>
                  <a:srgbClr val="00B0F0"/>
                </a:solidFill>
                <a:latin typeface="PMingLiU" panose="02020500000000000000" charset="-120"/>
                <a:cs typeface="PMingLiU" panose="02020500000000000000" charset="-120"/>
                <a:sym typeface="+mn-ea"/>
              </a:rPr>
              <a:t>通</a:t>
            </a:r>
            <a:r>
              <a:rPr b="1" dirty="0">
                <a:solidFill>
                  <a:srgbClr val="00B0F0"/>
                </a:solidFill>
                <a:latin typeface="PMingLiU" panose="02020500000000000000" charset="-120"/>
                <a:cs typeface="PMingLiU" panose="02020500000000000000" charset="-120"/>
                <a:sym typeface="+mn-ea"/>
              </a:rPr>
              <a:t>过</a:t>
            </a:r>
            <a:r>
              <a:rPr b="1" spc="-15" dirty="0">
                <a:solidFill>
                  <a:srgbClr val="00B0F0"/>
                </a:solidFill>
                <a:latin typeface="PMingLiU" panose="02020500000000000000" charset="-120"/>
                <a:cs typeface="PMingLiU" panose="02020500000000000000" charset="-120"/>
                <a:sym typeface="+mn-ea"/>
              </a:rPr>
              <a:t>和</a:t>
            </a:r>
            <a:r>
              <a:rPr b="1" spc="-90" dirty="0">
                <a:solidFill>
                  <a:srgbClr val="00B0F0"/>
                </a:solidFill>
                <a:latin typeface="PMingLiU" panose="02020500000000000000" charset="-120"/>
                <a:cs typeface="PMingLiU" panose="02020500000000000000" charset="-120"/>
                <a:sym typeface="+mn-ea"/>
              </a:rPr>
              <a:t>平</a:t>
            </a:r>
            <a:r>
              <a:rPr b="1" spc="-325" dirty="0">
                <a:solidFill>
                  <a:srgbClr val="00B0F0"/>
                </a:solidFill>
                <a:latin typeface="PMingLiU" panose="02020500000000000000" charset="-120"/>
                <a:cs typeface="PMingLiU" panose="02020500000000000000" charset="-120"/>
                <a:sym typeface="+mn-ea"/>
              </a:rPr>
              <a:t>、</a:t>
            </a:r>
            <a:r>
              <a:rPr b="1" spc="-25" dirty="0">
                <a:solidFill>
                  <a:srgbClr val="00B0F0"/>
                </a:solidFill>
                <a:latin typeface="PMingLiU" panose="02020500000000000000" charset="-120"/>
                <a:cs typeface="PMingLiU" panose="02020500000000000000" charset="-120"/>
                <a:sym typeface="+mn-ea"/>
              </a:rPr>
              <a:t>对</a:t>
            </a:r>
            <a:r>
              <a:rPr b="1" dirty="0">
                <a:solidFill>
                  <a:srgbClr val="00B0F0"/>
                </a:solidFill>
                <a:latin typeface="PMingLiU" panose="02020500000000000000" charset="-120"/>
                <a:cs typeface="PMingLiU" panose="02020500000000000000" charset="-120"/>
                <a:sym typeface="+mn-ea"/>
              </a:rPr>
              <a:t>话</a:t>
            </a:r>
            <a:r>
              <a:rPr b="1" spc="-45" dirty="0">
                <a:solidFill>
                  <a:srgbClr val="00B0F0"/>
                </a:solidFill>
                <a:latin typeface="PMingLiU" panose="02020500000000000000" charset="-120"/>
                <a:cs typeface="PMingLiU" panose="02020500000000000000" charset="-120"/>
                <a:sym typeface="+mn-ea"/>
              </a:rPr>
              <a:t>和</a:t>
            </a:r>
            <a:r>
              <a:rPr b="1" spc="-65" dirty="0">
                <a:solidFill>
                  <a:srgbClr val="00B0F0"/>
                </a:solidFill>
                <a:latin typeface="PMingLiU" panose="02020500000000000000" charset="-120"/>
                <a:cs typeface="PMingLiU" panose="02020500000000000000" charset="-120"/>
                <a:sym typeface="+mn-ea"/>
              </a:rPr>
              <a:t>政</a:t>
            </a:r>
            <a:r>
              <a:rPr b="1" spc="-95" dirty="0">
                <a:solidFill>
                  <a:srgbClr val="00B0F0"/>
                </a:solidFill>
                <a:latin typeface="PMingLiU" panose="02020500000000000000" charset="-120"/>
                <a:cs typeface="PMingLiU" panose="02020500000000000000" charset="-120"/>
                <a:sym typeface="+mn-ea"/>
              </a:rPr>
              <a:t>治</a:t>
            </a:r>
            <a:r>
              <a:rPr b="1" spc="-100" dirty="0">
                <a:solidFill>
                  <a:srgbClr val="00B0F0"/>
                </a:solidFill>
                <a:latin typeface="PMingLiU" panose="02020500000000000000" charset="-120"/>
                <a:cs typeface="PMingLiU" panose="02020500000000000000" charset="-120"/>
                <a:sym typeface="+mn-ea"/>
              </a:rPr>
              <a:t>方</a:t>
            </a:r>
            <a:r>
              <a:rPr b="1" spc="-60" dirty="0">
                <a:solidFill>
                  <a:srgbClr val="00B0F0"/>
                </a:solidFill>
                <a:latin typeface="PMingLiU" panose="02020500000000000000" charset="-120"/>
                <a:cs typeface="PMingLiU" panose="02020500000000000000" charset="-120"/>
                <a:sym typeface="+mn-ea"/>
              </a:rPr>
              <a:t>式</a:t>
            </a:r>
            <a:r>
              <a:rPr b="1" spc="-95" dirty="0">
                <a:solidFill>
                  <a:srgbClr val="00B0F0"/>
                </a:solidFill>
                <a:latin typeface="PMingLiU" panose="02020500000000000000" charset="-120"/>
                <a:cs typeface="PMingLiU" panose="02020500000000000000" charset="-120"/>
                <a:sym typeface="+mn-ea"/>
              </a:rPr>
              <a:t>解</a:t>
            </a:r>
            <a:r>
              <a:rPr b="1" spc="-120" dirty="0">
                <a:solidFill>
                  <a:srgbClr val="00B0F0"/>
                </a:solidFill>
                <a:latin typeface="PMingLiU" panose="02020500000000000000" charset="-120"/>
                <a:cs typeface="PMingLiU" panose="02020500000000000000" charset="-120"/>
                <a:sym typeface="+mn-ea"/>
              </a:rPr>
              <a:t>决</a:t>
            </a:r>
            <a:r>
              <a:rPr b="1" spc="-90" dirty="0">
                <a:solidFill>
                  <a:srgbClr val="00B0F0"/>
                </a:solidFill>
                <a:latin typeface="PMingLiU" panose="02020500000000000000" charset="-120"/>
                <a:cs typeface="PMingLiU" panose="02020500000000000000" charset="-120"/>
                <a:sym typeface="+mn-ea"/>
              </a:rPr>
              <a:t>问</a:t>
            </a:r>
            <a:r>
              <a:rPr b="1" spc="-60" dirty="0">
                <a:solidFill>
                  <a:srgbClr val="00B0F0"/>
                </a:solidFill>
                <a:latin typeface="PMingLiU" panose="02020500000000000000" charset="-120"/>
                <a:cs typeface="PMingLiU" panose="02020500000000000000" charset="-120"/>
                <a:sym typeface="+mn-ea"/>
              </a:rPr>
              <a:t>题</a:t>
            </a:r>
            <a:r>
              <a:rPr b="1" spc="-75" dirty="0">
                <a:solidFill>
                  <a:srgbClr val="00B0F0"/>
                </a:solidFill>
                <a:latin typeface="PMingLiU" panose="02020500000000000000" charset="-120"/>
                <a:cs typeface="PMingLiU" panose="02020500000000000000" charset="-120"/>
                <a:sym typeface="+mn-ea"/>
              </a:rPr>
              <a:t>的</a:t>
            </a:r>
            <a:r>
              <a:rPr b="1" spc="-130" dirty="0">
                <a:solidFill>
                  <a:srgbClr val="00B0F0"/>
                </a:solidFill>
                <a:latin typeface="PMingLiU" panose="02020500000000000000" charset="-120"/>
                <a:cs typeface="PMingLiU" panose="02020500000000000000" charset="-120"/>
                <a:sym typeface="+mn-ea"/>
              </a:rPr>
              <a:t>原</a:t>
            </a:r>
            <a:r>
              <a:rPr b="1" spc="-105" dirty="0">
                <a:solidFill>
                  <a:srgbClr val="00B0F0"/>
                </a:solidFill>
                <a:latin typeface="PMingLiU" panose="02020500000000000000" charset="-120"/>
                <a:cs typeface="PMingLiU" panose="02020500000000000000" charset="-120"/>
                <a:sym typeface="+mn-ea"/>
              </a:rPr>
              <a:t>则</a:t>
            </a:r>
            <a:r>
              <a:rPr b="1" spc="-50" dirty="0">
                <a:solidFill>
                  <a:srgbClr val="00B0F0"/>
                </a:solidFill>
                <a:latin typeface="PMingLiU" panose="02020500000000000000" charset="-120"/>
                <a:cs typeface="PMingLiU" panose="02020500000000000000" charset="-120"/>
                <a:sym typeface="+mn-ea"/>
              </a:rPr>
              <a:t>和</a:t>
            </a:r>
            <a:r>
              <a:rPr b="1" spc="-65" dirty="0">
                <a:solidFill>
                  <a:srgbClr val="00B0F0"/>
                </a:solidFill>
                <a:latin typeface="PMingLiU" panose="02020500000000000000" charset="-120"/>
                <a:cs typeface="PMingLiU" panose="02020500000000000000" charset="-120"/>
                <a:sym typeface="+mn-ea"/>
              </a:rPr>
              <a:t>立</a:t>
            </a:r>
            <a:r>
              <a:rPr b="1" dirty="0">
                <a:solidFill>
                  <a:srgbClr val="00B0F0"/>
                </a:solidFill>
                <a:latin typeface="PMingLiU" panose="02020500000000000000" charset="-120"/>
                <a:cs typeface="PMingLiU" panose="02020500000000000000" charset="-120"/>
                <a:sym typeface="+mn-ea"/>
              </a:rPr>
              <a:t>场</a:t>
            </a:r>
            <a:r>
              <a:rPr lang="zh-CN" b="1" dirty="0">
                <a:solidFill>
                  <a:srgbClr val="00B0F0"/>
                </a:solidFill>
                <a:latin typeface="PMingLiU" panose="02020500000000000000" charset="-120"/>
                <a:cs typeface="PMingLiU" panose="02020500000000000000" charset="-120"/>
                <a:sym typeface="+mn-ea"/>
              </a:rPr>
              <a:t>。</a:t>
            </a:r>
            <a:endParaRPr b="1">
              <a:solidFill>
                <a:srgbClr val="00B0F0"/>
              </a:solidFill>
              <a:latin typeface="PMingLiU" panose="02020500000000000000" charset="-120"/>
              <a:cs typeface="PMingLiU" panose="02020500000000000000" charset="-120"/>
            </a:endParaRPr>
          </a:p>
          <a:p>
            <a:pPr marL="17780" algn="just">
              <a:lnSpc>
                <a:spcPct val="100000"/>
              </a:lnSpc>
              <a:spcBef>
                <a:spcPts val="360"/>
              </a:spcBef>
            </a:pPr>
            <a:endParaRPr b="1">
              <a:solidFill>
                <a:srgbClr val="00B0F0"/>
              </a:solidFill>
              <a:latin typeface="PMingLiU" panose="02020500000000000000" charset="-120"/>
              <a:cs typeface="PMingLiU" panose="02020500000000000000" charset="-120"/>
            </a:endParaRPr>
          </a:p>
        </p:txBody>
      </p:sp>
      <p:sp>
        <p:nvSpPr>
          <p:cNvPr id="10" name="object 10"/>
          <p:cNvSpPr txBox="1"/>
          <p:nvPr/>
        </p:nvSpPr>
        <p:spPr>
          <a:xfrm>
            <a:off x="143510" y="-38735"/>
            <a:ext cx="3016250" cy="566181"/>
          </a:xfrm>
          <a:prstGeom prst="rect">
            <a:avLst/>
          </a:prstGeom>
        </p:spPr>
        <p:txBody>
          <a:bodyPr vert="horz" wrap="square" lIns="0" tIns="12065" rIns="0" bIns="0" rtlCol="0">
            <a:spAutoFit/>
          </a:bodyPr>
          <a:lstStyle/>
          <a:p>
            <a:pPr marL="12700">
              <a:lnSpc>
                <a:spcPct val="100000"/>
              </a:lnSpc>
              <a:spcBef>
                <a:spcPts val="95"/>
              </a:spcBef>
            </a:pPr>
            <a:r>
              <a:rPr sz="3600" b="1" spc="-50" dirty="0">
                <a:solidFill>
                  <a:srgbClr val="005AAA"/>
                </a:solidFill>
                <a:latin typeface="宋体" panose="02010600030101010101" pitchFamily="2" charset="-122"/>
                <a:cs typeface="宋体" panose="02010600030101010101" pitchFamily="2" charset="-122"/>
              </a:rPr>
              <a:t>相关链接</a:t>
            </a:r>
            <a:endParaRPr sz="3600" b="1">
              <a:latin typeface="宋体" panose="02010600030101010101" pitchFamily="2" charset="-122"/>
              <a:cs typeface="宋体" panose="02010600030101010101" pitchFamily="2" charset="-122"/>
            </a:endParaRPr>
          </a:p>
        </p:txBody>
      </p:sp>
      <p:sp>
        <p:nvSpPr>
          <p:cNvPr id="91" name="object 91"/>
          <p:cNvSpPr/>
          <p:nvPr/>
        </p:nvSpPr>
        <p:spPr>
          <a:xfrm>
            <a:off x="6280150" y="904875"/>
            <a:ext cx="2844800" cy="2881630"/>
          </a:xfrm>
          <a:prstGeom prst="rect">
            <a:avLst/>
          </a:prstGeom>
          <a:blipFill>
            <a:blip r:embed="rId2" cstate="print"/>
            <a:stretch>
              <a:fillRect/>
            </a:stretch>
          </a:blipFill>
        </p:spPr>
        <p:txBody>
          <a:bodyPr wrap="square" lIns="0" tIns="0" rIns="0" bIns="0" rtlCol="0"/>
          <a:lstStyle/>
          <a:p>
            <a:endParaRPr sz="1600"/>
          </a:p>
        </p:txBody>
      </p:sp>
      <p:sp>
        <p:nvSpPr>
          <p:cNvPr id="85" name="object 85"/>
          <p:cNvSpPr txBox="1"/>
          <p:nvPr/>
        </p:nvSpPr>
        <p:spPr>
          <a:xfrm>
            <a:off x="6280150" y="4142740"/>
            <a:ext cx="2863850" cy="936154"/>
          </a:xfrm>
          <a:prstGeom prst="rect">
            <a:avLst/>
          </a:prstGeom>
        </p:spPr>
        <p:txBody>
          <a:bodyPr vert="horz" wrap="square" lIns="0" tIns="12700" rIns="0" bIns="0" rtlCol="0">
            <a:spAutoFit/>
          </a:bodyPr>
          <a:lstStyle/>
          <a:p>
            <a:pPr marL="12700" marR="5080">
              <a:lnSpc>
                <a:spcPct val="100000"/>
              </a:lnSpc>
              <a:spcBef>
                <a:spcPts val="100"/>
              </a:spcBef>
            </a:pPr>
            <a:r>
              <a:rPr sz="2000" b="1" spc="-50" dirty="0">
                <a:solidFill>
                  <a:srgbClr val="231F20"/>
                </a:solidFill>
                <a:latin typeface="宋体" panose="02010600030101010101" pitchFamily="2" charset="-122"/>
                <a:cs typeface="宋体" panose="02010600030101010101" pitchFamily="2" charset="-122"/>
                <a:hlinkClick r:id="rId3" action="ppaction://hlinkfile"/>
              </a:rPr>
              <a:t>联合国安理会未通过有关叙利亚化学武器问题决议草案</a:t>
            </a:r>
            <a:endParaRPr sz="2000" b="1" spc="-50" dirty="0">
              <a:solidFill>
                <a:srgbClr val="231F20"/>
              </a:solidFill>
              <a:latin typeface="宋体" panose="02010600030101010101" pitchFamily="2" charset="-122"/>
              <a:cs typeface="宋体" panose="02010600030101010101" pitchFamily="2" charset="-122"/>
            </a:endParaRPr>
          </a:p>
        </p:txBody>
      </p:sp>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71145" y="1110615"/>
            <a:ext cx="8779510" cy="1017905"/>
          </a:xfrm>
        </p:spPr>
        <p:txBody>
          <a:bodyPr/>
          <a:lstStyle/>
          <a:p>
            <a:r>
              <a:rPr lang="en-US" sz="3600" spc="40" dirty="0">
                <a:solidFill>
                  <a:schemeClr val="accent4"/>
                </a:solidFill>
                <a:latin typeface="PMingLiU" panose="02020500000000000000" charset="-120"/>
                <a:cs typeface="PMingLiU" panose="02020500000000000000" charset="-120"/>
                <a:sym typeface="+mn-ea"/>
              </a:rPr>
              <a:t>       </a:t>
            </a:r>
            <a:r>
              <a:rPr sz="3600" spc="4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rPr>
              <a:t>中国行使上述否决权对国际社会产生了什么影</a:t>
            </a:r>
            <a:r>
              <a:rPr sz="360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rPr>
              <a:t>响</a:t>
            </a:r>
            <a:r>
              <a:rPr sz="3600" spc="4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rPr>
              <a:t>？中国还有哪些</a:t>
            </a:r>
            <a:r>
              <a:rPr sz="3600" spc="4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hlinkClick r:id="rId2"/>
              </a:rPr>
              <a:t>维</a:t>
            </a:r>
            <a:r>
              <a:rPr sz="360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hlinkClick r:id="rId2"/>
              </a:rPr>
              <a:t>护国际社会公平、正义</a:t>
            </a:r>
            <a:r>
              <a:rPr sz="360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rPr>
              <a:t>的实例</a:t>
            </a:r>
            <a:r>
              <a:rPr lang="zh-CN" sz="3600" dirty="0">
                <a:solidFill>
                  <a:schemeClr val="tx1"/>
                </a:solidFill>
                <a:effectLst>
                  <a:outerShdw blurRad="38100" dist="19050" dir="2700000" algn="tl" rotWithShape="0">
                    <a:schemeClr val="dk1">
                      <a:alpha val="40000"/>
                    </a:schemeClr>
                  </a:outerShdw>
                </a:effectLst>
                <a:latin typeface="PMingLiU" panose="02020500000000000000" charset="-120"/>
                <a:cs typeface="PMingLiU" panose="02020500000000000000" charset="-120"/>
                <a:sym typeface="+mn-ea"/>
              </a:rPr>
              <a:t>。</a:t>
            </a:r>
            <a:r>
              <a:rPr sz="3600">
                <a:solidFill>
                  <a:schemeClr val="accent4"/>
                </a:solidFill>
                <a:latin typeface="PMingLiU" panose="02020500000000000000" charset="-120"/>
                <a:cs typeface="PMingLiU" panose="02020500000000000000" charset="-120"/>
              </a:rPr>
              <a:t/>
            </a:r>
            <a:br>
              <a:rPr sz="3600">
                <a:solidFill>
                  <a:schemeClr val="accent4"/>
                </a:solidFill>
                <a:latin typeface="PMingLiU" panose="02020500000000000000" charset="-120"/>
                <a:cs typeface="PMingLiU" panose="02020500000000000000" charset="-120"/>
              </a:rPr>
            </a:br>
            <a:endParaRPr lang="zh-CN" altLang="en-US" sz="3600">
              <a:solidFill>
                <a:schemeClr val="accent4"/>
              </a:solidFill>
              <a:latin typeface="PMingLiU" panose="02020500000000000000" charset="-120"/>
              <a:cs typeface="PMingLiU" panose="02020500000000000000" charset="-120"/>
            </a:endParaRPr>
          </a:p>
        </p:txBody>
      </p:sp>
      <p:sp>
        <p:nvSpPr>
          <p:cNvPr id="3" name="内容占位符 2"/>
          <p:cNvSpPr>
            <a:spLocks noGrp="1"/>
          </p:cNvSpPr>
          <p:nvPr>
            <p:ph idx="1"/>
          </p:nvPr>
        </p:nvSpPr>
        <p:spPr>
          <a:xfrm>
            <a:off x="335280" y="2781935"/>
            <a:ext cx="8779510" cy="2459990"/>
          </a:xfrm>
        </p:spPr>
        <p:txBody>
          <a:bodyPr/>
          <a:lstStyle/>
          <a:p>
            <a:r>
              <a:rPr lang="en-US" altLang="zh-CN" sz="2400"/>
              <a:t>       </a:t>
            </a:r>
            <a:r>
              <a:rPr lang="zh-CN" altLang="en-US" sz="3600" b="1">
                <a:solidFill>
                  <a:srgbClr val="FF0000"/>
                </a:solidFill>
              </a:rPr>
              <a:t>遏制了</a:t>
            </a:r>
            <a:r>
              <a:rPr lang="en-US" altLang="zh-CN" sz="3600" b="1">
                <a:solidFill>
                  <a:srgbClr val="FF0000"/>
                </a:solidFill>
              </a:rPr>
              <a:t>“</a:t>
            </a:r>
            <a:r>
              <a:rPr lang="zh-CN" altLang="en-US" sz="3600" b="1">
                <a:solidFill>
                  <a:srgbClr val="FF0000"/>
                </a:solidFill>
              </a:rPr>
              <a:t>西方干预主义</a:t>
            </a:r>
            <a:r>
              <a:rPr lang="en-US" altLang="zh-CN" sz="3600" b="1">
                <a:solidFill>
                  <a:srgbClr val="FF0000"/>
                </a:solidFill>
              </a:rPr>
              <a:t>”</a:t>
            </a:r>
            <a:r>
              <a:rPr lang="zh-CN" altLang="en-US" sz="3600" b="1">
                <a:solidFill>
                  <a:srgbClr val="FF0000"/>
                </a:solidFill>
              </a:rPr>
              <a:t>，维护了世界的和平与发展，有利于构建国际安全、政治、经济制裁新体系。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2"/>
          <p:cNvSpPr txBox="1"/>
          <p:nvPr/>
        </p:nvSpPr>
        <p:spPr>
          <a:xfrm>
            <a:off x="443865" y="429895"/>
            <a:ext cx="8256270" cy="4167505"/>
          </a:xfrm>
          <a:prstGeom prst="rect">
            <a:avLst/>
          </a:prstGeom>
        </p:spPr>
        <p:txBody>
          <a:bodyPr vert="horz" wrap="square" lIns="0" tIns="12700" rIns="0" bIns="0" rtlCol="0">
            <a:spAutoFit/>
          </a:bodyPr>
          <a:lstStyle/>
          <a:p>
            <a:pPr marL="12700" marR="5080" indent="323850">
              <a:lnSpc>
                <a:spcPct val="125000"/>
              </a:lnSpc>
              <a:spcBef>
                <a:spcPts val="100"/>
              </a:spcBef>
            </a:pPr>
            <a:r>
              <a:rPr lang="en-US" sz="2400" b="1" spc="15" dirty="0">
                <a:solidFill>
                  <a:srgbClr val="231F20"/>
                </a:solidFill>
                <a:latin typeface="宋体" panose="02010600030101010101" pitchFamily="2" charset="-122"/>
                <a:cs typeface="宋体" panose="02010600030101010101" pitchFamily="2" charset="-122"/>
              </a:rPr>
              <a:t>  </a:t>
            </a:r>
            <a:r>
              <a:rPr sz="2400" b="1" spc="15" dirty="0">
                <a:solidFill>
                  <a:srgbClr val="231F20"/>
                </a:solidFill>
                <a:latin typeface="宋体" panose="02010600030101010101" pitchFamily="2" charset="-122"/>
                <a:cs typeface="宋体" panose="02010600030101010101" pitchFamily="2" charset="-122"/>
              </a:rPr>
              <a:t>作为一个快速进步的发展中大</a:t>
            </a:r>
            <a:r>
              <a:rPr sz="2400" b="1" dirty="0">
                <a:solidFill>
                  <a:srgbClr val="231F20"/>
                </a:solidFill>
                <a:latin typeface="宋体" panose="02010600030101010101" pitchFamily="2" charset="-122"/>
                <a:cs typeface="宋体" panose="02010600030101010101" pitchFamily="2" charset="-122"/>
              </a:rPr>
              <a:t>国</a:t>
            </a:r>
            <a:r>
              <a:rPr sz="2400" b="1" spc="15" dirty="0">
                <a:solidFill>
                  <a:srgbClr val="231F20"/>
                </a:solidFill>
                <a:latin typeface="宋体" panose="02010600030101010101" pitchFamily="2" charset="-122"/>
                <a:cs typeface="宋体" panose="02010600030101010101" pitchFamily="2" charset="-122"/>
              </a:rPr>
              <a:t>，今天的中国已经成为国际社</a:t>
            </a:r>
            <a:r>
              <a:rPr sz="2400" b="1" spc="20" dirty="0">
                <a:solidFill>
                  <a:srgbClr val="231F20"/>
                </a:solidFill>
                <a:latin typeface="宋体" panose="02010600030101010101" pitchFamily="2" charset="-122"/>
                <a:cs typeface="宋体" panose="02010600030101010101" pitchFamily="2" charset="-122"/>
              </a:rPr>
              <a:t>会的重要一</a:t>
            </a:r>
            <a:r>
              <a:rPr sz="2400" b="1" dirty="0">
                <a:solidFill>
                  <a:srgbClr val="231F20"/>
                </a:solidFill>
                <a:latin typeface="宋体" panose="02010600030101010101" pitchFamily="2" charset="-122"/>
                <a:cs typeface="宋体" panose="02010600030101010101" pitchFamily="2" charset="-122"/>
              </a:rPr>
              <a:t>员</a:t>
            </a:r>
            <a:r>
              <a:rPr sz="2400" b="1" spc="20" dirty="0">
                <a:solidFill>
                  <a:srgbClr val="231F20"/>
                </a:solidFill>
                <a:latin typeface="宋体" panose="02010600030101010101" pitchFamily="2" charset="-122"/>
                <a:cs typeface="宋体" panose="02010600030101010101" pitchFamily="2" charset="-122"/>
              </a:rPr>
              <a:t>，在当今国际关系和国际事务中扮演着日益重要的</a:t>
            </a:r>
            <a:r>
              <a:rPr sz="2400" b="1" dirty="0">
                <a:solidFill>
                  <a:srgbClr val="231F20"/>
                </a:solidFill>
                <a:latin typeface="宋体" panose="02010600030101010101" pitchFamily="2" charset="-122"/>
                <a:cs typeface="宋体" panose="02010600030101010101" pitchFamily="2" charset="-122"/>
              </a:rPr>
              <a:t>角色</a:t>
            </a:r>
            <a:r>
              <a:rPr sz="2400" b="1" spc="-114" dirty="0">
                <a:solidFill>
                  <a:srgbClr val="231F20"/>
                </a:solidFill>
                <a:latin typeface="宋体" panose="02010600030101010101" pitchFamily="2" charset="-122"/>
                <a:cs typeface="宋体" panose="02010600030101010101" pitchFamily="2" charset="-122"/>
              </a:rPr>
              <a:t>。</a:t>
            </a:r>
            <a:r>
              <a:rPr sz="2400" b="1" dirty="0">
                <a:solidFill>
                  <a:srgbClr val="231F20"/>
                </a:solidFill>
                <a:latin typeface="宋体" panose="02010600030101010101" pitchFamily="2" charset="-122"/>
                <a:cs typeface="宋体" panose="02010600030101010101" pitchFamily="2" charset="-122"/>
              </a:rPr>
              <a:t>中国一贯遵</a:t>
            </a:r>
            <a:r>
              <a:rPr sz="2400" b="1" spc="-114" dirty="0">
                <a:solidFill>
                  <a:srgbClr val="231F20"/>
                </a:solidFill>
                <a:latin typeface="宋体" panose="02010600030101010101" pitchFamily="2" charset="-122"/>
                <a:cs typeface="宋体" panose="02010600030101010101" pitchFamily="2" charset="-122"/>
              </a:rPr>
              <a:t>循</a:t>
            </a:r>
            <a:r>
              <a:rPr sz="2400" b="1" dirty="0">
                <a:solidFill>
                  <a:srgbClr val="231F20"/>
                </a:solidFill>
                <a:latin typeface="宋体" panose="02010600030101010101" pitchFamily="2" charset="-122"/>
                <a:cs typeface="宋体" panose="02010600030101010101" pitchFamily="2" charset="-122"/>
              </a:rPr>
              <a:t>《联合国宪章</a:t>
            </a:r>
            <a:r>
              <a:rPr sz="2400" b="1" spc="-114" dirty="0">
                <a:solidFill>
                  <a:srgbClr val="231F20"/>
                </a:solidFill>
                <a:latin typeface="宋体" panose="02010600030101010101" pitchFamily="2" charset="-122"/>
                <a:cs typeface="宋体" panose="02010600030101010101" pitchFamily="2" charset="-122"/>
              </a:rPr>
              <a:t>》</a:t>
            </a:r>
            <a:r>
              <a:rPr sz="2400" b="1" dirty="0">
                <a:solidFill>
                  <a:srgbClr val="231F20"/>
                </a:solidFill>
                <a:latin typeface="宋体" panose="02010600030101010101" pitchFamily="2" charset="-122"/>
                <a:cs typeface="宋体" panose="02010600030101010101" pitchFamily="2" charset="-122"/>
              </a:rPr>
              <a:t>的宗旨和原则</a:t>
            </a:r>
            <a:r>
              <a:rPr sz="2400" b="1" spc="-114" dirty="0">
                <a:solidFill>
                  <a:srgbClr val="231F20"/>
                </a:solidFill>
                <a:latin typeface="宋体" panose="02010600030101010101" pitchFamily="2" charset="-122"/>
                <a:cs typeface="宋体" panose="02010600030101010101" pitchFamily="2" charset="-122"/>
              </a:rPr>
              <a:t>，</a:t>
            </a:r>
            <a:r>
              <a:rPr sz="2400" b="1" dirty="0">
                <a:solidFill>
                  <a:srgbClr val="FF0000"/>
                </a:solidFill>
                <a:latin typeface="宋体" panose="02010600030101010101" pitchFamily="2" charset="-122"/>
                <a:cs typeface="宋体" panose="02010600030101010101" pitchFamily="2" charset="-122"/>
              </a:rPr>
              <a:t>高举和平</a:t>
            </a:r>
            <a:r>
              <a:rPr sz="2400" b="1" spc="-114" dirty="0">
                <a:solidFill>
                  <a:srgbClr val="FF0000"/>
                </a:solidFill>
                <a:latin typeface="宋体" panose="02010600030101010101" pitchFamily="2" charset="-122"/>
                <a:cs typeface="宋体" panose="02010600030101010101" pitchFamily="2" charset="-122"/>
              </a:rPr>
              <a:t>、</a:t>
            </a:r>
            <a:r>
              <a:rPr sz="2400" b="1" dirty="0">
                <a:solidFill>
                  <a:srgbClr val="FF0000"/>
                </a:solidFill>
                <a:latin typeface="宋体" panose="02010600030101010101" pitchFamily="2" charset="-122"/>
                <a:cs typeface="宋体" panose="02010600030101010101" pitchFamily="2" charset="-122"/>
              </a:rPr>
              <a:t>发展</a:t>
            </a:r>
            <a:r>
              <a:rPr lang="zh-CN" sz="2400" b="1" dirty="0">
                <a:solidFill>
                  <a:srgbClr val="FF0000"/>
                </a:solidFill>
                <a:latin typeface="宋体" panose="02010600030101010101" pitchFamily="2" charset="-122"/>
                <a:cs typeface="宋体" panose="02010600030101010101" pitchFamily="2" charset="-122"/>
              </a:rPr>
              <a:t>、</a:t>
            </a:r>
            <a:r>
              <a:rPr sz="2400" b="1" spc="25" dirty="0">
                <a:solidFill>
                  <a:srgbClr val="FF0000"/>
                </a:solidFill>
                <a:latin typeface="宋体" panose="02010600030101010101" pitchFamily="2" charset="-122"/>
                <a:cs typeface="宋体" panose="02010600030101010101" pitchFamily="2" charset="-122"/>
              </a:rPr>
              <a:t>合</a:t>
            </a:r>
            <a:r>
              <a:rPr sz="2400" b="1" dirty="0">
                <a:solidFill>
                  <a:srgbClr val="FF0000"/>
                </a:solidFill>
                <a:latin typeface="宋体" panose="02010600030101010101" pitchFamily="2" charset="-122"/>
                <a:cs typeface="宋体" panose="02010600030101010101" pitchFamily="2" charset="-122"/>
              </a:rPr>
              <a:t>作</a:t>
            </a:r>
            <a:r>
              <a:rPr sz="2400" b="1" spc="25" dirty="0">
                <a:solidFill>
                  <a:srgbClr val="FF0000"/>
                </a:solidFill>
                <a:latin typeface="宋体" panose="02010600030101010101" pitchFamily="2" charset="-122"/>
                <a:cs typeface="宋体" panose="02010600030101010101" pitchFamily="2" charset="-122"/>
              </a:rPr>
              <a:t>、共赢的旗</a:t>
            </a:r>
            <a:r>
              <a:rPr sz="2400" b="1" dirty="0">
                <a:solidFill>
                  <a:srgbClr val="FF0000"/>
                </a:solidFill>
                <a:latin typeface="宋体" panose="02010600030101010101" pitchFamily="2" charset="-122"/>
                <a:cs typeface="宋体" panose="02010600030101010101" pitchFamily="2" charset="-122"/>
              </a:rPr>
              <a:t>帜</a:t>
            </a:r>
            <a:r>
              <a:rPr sz="2400" b="1" spc="25" dirty="0">
                <a:solidFill>
                  <a:srgbClr val="FF0000"/>
                </a:solidFill>
                <a:latin typeface="宋体" panose="02010600030101010101" pitchFamily="2" charset="-122"/>
                <a:cs typeface="宋体" panose="02010600030101010101" pitchFamily="2" charset="-122"/>
              </a:rPr>
              <a:t>，推动建设相互尊</a:t>
            </a:r>
            <a:r>
              <a:rPr sz="2400" b="1" dirty="0">
                <a:solidFill>
                  <a:srgbClr val="FF0000"/>
                </a:solidFill>
                <a:latin typeface="宋体" panose="02010600030101010101" pitchFamily="2" charset="-122"/>
                <a:cs typeface="宋体" panose="02010600030101010101" pitchFamily="2" charset="-122"/>
              </a:rPr>
              <a:t>重</a:t>
            </a:r>
            <a:r>
              <a:rPr sz="2400" b="1" spc="25" dirty="0">
                <a:solidFill>
                  <a:srgbClr val="FF0000"/>
                </a:solidFill>
                <a:latin typeface="宋体" panose="02010600030101010101" pitchFamily="2" charset="-122"/>
                <a:cs typeface="宋体" panose="02010600030101010101" pitchFamily="2" charset="-122"/>
              </a:rPr>
              <a:t>、公平正</a:t>
            </a:r>
            <a:r>
              <a:rPr sz="2400" b="1" dirty="0">
                <a:solidFill>
                  <a:srgbClr val="FF0000"/>
                </a:solidFill>
                <a:latin typeface="宋体" panose="02010600030101010101" pitchFamily="2" charset="-122"/>
                <a:cs typeface="宋体" panose="02010600030101010101" pitchFamily="2" charset="-122"/>
              </a:rPr>
              <a:t>义</a:t>
            </a:r>
            <a:r>
              <a:rPr sz="2400" b="1" spc="25" dirty="0">
                <a:solidFill>
                  <a:srgbClr val="FF0000"/>
                </a:solidFill>
                <a:latin typeface="宋体" panose="02010600030101010101" pitchFamily="2" charset="-122"/>
                <a:cs typeface="宋体" panose="02010600030101010101" pitchFamily="2" charset="-122"/>
              </a:rPr>
              <a:t>、合作共赢的新</a:t>
            </a:r>
            <a:r>
              <a:rPr sz="2400" b="1" spc="20" dirty="0">
                <a:solidFill>
                  <a:srgbClr val="FF0000"/>
                </a:solidFill>
                <a:latin typeface="宋体" panose="02010600030101010101" pitchFamily="2" charset="-122"/>
                <a:cs typeface="宋体" panose="02010600030101010101" pitchFamily="2" charset="-122"/>
              </a:rPr>
              <a:t>型国际关</a:t>
            </a:r>
            <a:r>
              <a:rPr sz="2400" b="1" dirty="0">
                <a:solidFill>
                  <a:srgbClr val="FF0000"/>
                </a:solidFill>
                <a:latin typeface="宋体" panose="02010600030101010101" pitchFamily="2" charset="-122"/>
                <a:cs typeface="宋体" panose="02010600030101010101" pitchFamily="2" charset="-122"/>
              </a:rPr>
              <a:t>系</a:t>
            </a:r>
            <a:r>
              <a:rPr sz="2400" b="1" spc="20" dirty="0">
                <a:solidFill>
                  <a:srgbClr val="231F20"/>
                </a:solidFill>
                <a:latin typeface="宋体" panose="02010600030101010101" pitchFamily="2" charset="-122"/>
                <a:cs typeface="宋体" panose="02010600030101010101" pitchFamily="2" charset="-122"/>
              </a:rPr>
              <a:t>。中国在处理国际问题</a:t>
            </a:r>
            <a:r>
              <a:rPr sz="2400" b="1" dirty="0">
                <a:solidFill>
                  <a:srgbClr val="231F20"/>
                </a:solidFill>
                <a:latin typeface="宋体" panose="02010600030101010101" pitchFamily="2" charset="-122"/>
                <a:cs typeface="宋体" panose="02010600030101010101" pitchFamily="2" charset="-122"/>
              </a:rPr>
              <a:t>时</a:t>
            </a:r>
            <a:r>
              <a:rPr sz="2400" b="1" spc="20" dirty="0">
                <a:solidFill>
                  <a:srgbClr val="231F20"/>
                </a:solidFill>
                <a:latin typeface="宋体" panose="02010600030101010101" pitchFamily="2" charset="-122"/>
                <a:cs typeface="宋体" panose="02010600030101010101" pitchFamily="2" charset="-122"/>
              </a:rPr>
              <a:t>，根据事情本身的是非曲直决</a:t>
            </a:r>
            <a:r>
              <a:rPr sz="2400" b="1" spc="25" dirty="0">
                <a:solidFill>
                  <a:srgbClr val="231F20"/>
                </a:solidFill>
                <a:latin typeface="宋体" panose="02010600030101010101" pitchFamily="2" charset="-122"/>
                <a:cs typeface="宋体" panose="02010600030101010101" pitchFamily="2" charset="-122"/>
              </a:rPr>
              <a:t>定自己的立场和政</a:t>
            </a:r>
            <a:r>
              <a:rPr sz="2400" b="1" dirty="0">
                <a:solidFill>
                  <a:srgbClr val="231F20"/>
                </a:solidFill>
                <a:latin typeface="宋体" panose="02010600030101010101" pitchFamily="2" charset="-122"/>
                <a:cs typeface="宋体" panose="02010600030101010101" pitchFamily="2" charset="-122"/>
              </a:rPr>
              <a:t>策</a:t>
            </a:r>
            <a:r>
              <a:rPr sz="2400" b="1" spc="25" dirty="0">
                <a:solidFill>
                  <a:srgbClr val="231F20"/>
                </a:solidFill>
                <a:latin typeface="宋体" panose="02010600030101010101" pitchFamily="2" charset="-122"/>
                <a:cs typeface="宋体" panose="02010600030101010101" pitchFamily="2" charset="-122"/>
              </a:rPr>
              <a:t>，秉持公</a:t>
            </a:r>
            <a:r>
              <a:rPr sz="2400" b="1" dirty="0">
                <a:solidFill>
                  <a:srgbClr val="231F20"/>
                </a:solidFill>
                <a:latin typeface="宋体" panose="02010600030101010101" pitchFamily="2" charset="-122"/>
                <a:cs typeface="宋体" panose="02010600030101010101" pitchFamily="2" charset="-122"/>
              </a:rPr>
              <a:t>道</a:t>
            </a:r>
            <a:r>
              <a:rPr sz="2400" b="1" spc="25" dirty="0">
                <a:solidFill>
                  <a:srgbClr val="231F20"/>
                </a:solidFill>
                <a:latin typeface="宋体" panose="02010600030101010101" pitchFamily="2" charset="-122"/>
                <a:cs typeface="宋体" panose="02010600030101010101" pitchFamily="2" charset="-122"/>
              </a:rPr>
              <a:t>，伸张正</a:t>
            </a:r>
            <a:r>
              <a:rPr sz="2400" b="1" dirty="0">
                <a:solidFill>
                  <a:srgbClr val="231F20"/>
                </a:solidFill>
                <a:latin typeface="宋体" panose="02010600030101010101" pitchFamily="2" charset="-122"/>
                <a:cs typeface="宋体" panose="02010600030101010101" pitchFamily="2" charset="-122"/>
              </a:rPr>
              <a:t>义</a:t>
            </a:r>
            <a:r>
              <a:rPr sz="2400" b="1" spc="25" dirty="0">
                <a:solidFill>
                  <a:srgbClr val="231F20"/>
                </a:solidFill>
                <a:latin typeface="宋体" panose="02010600030101010101" pitchFamily="2" charset="-122"/>
                <a:cs typeface="宋体" panose="02010600030101010101" pitchFamily="2" charset="-122"/>
              </a:rPr>
              <a:t>，受到世界上广大爱好</a:t>
            </a:r>
            <a:r>
              <a:rPr sz="2400" b="1" spc="20" dirty="0">
                <a:solidFill>
                  <a:srgbClr val="231F20"/>
                </a:solidFill>
                <a:latin typeface="宋体" panose="02010600030101010101" pitchFamily="2" charset="-122"/>
                <a:cs typeface="宋体" panose="02010600030101010101" pitchFamily="2" charset="-122"/>
              </a:rPr>
              <a:t>和平的国家的敬重与支</a:t>
            </a:r>
            <a:r>
              <a:rPr sz="2400" b="1" dirty="0">
                <a:solidFill>
                  <a:srgbClr val="231F20"/>
                </a:solidFill>
                <a:latin typeface="宋体" panose="02010600030101010101" pitchFamily="2" charset="-122"/>
                <a:cs typeface="宋体" panose="02010600030101010101" pitchFamily="2" charset="-122"/>
              </a:rPr>
              <a:t>持</a:t>
            </a:r>
            <a:r>
              <a:rPr sz="2400" b="1" spc="20" dirty="0">
                <a:solidFill>
                  <a:srgbClr val="231F20"/>
                </a:solidFill>
                <a:latin typeface="宋体" panose="02010600030101010101" pitchFamily="2" charset="-122"/>
                <a:cs typeface="宋体" panose="02010600030101010101" pitchFamily="2" charset="-122"/>
              </a:rPr>
              <a:t>。中国在国际事务中坚守自己的原</a:t>
            </a:r>
            <a:r>
              <a:rPr sz="2400" b="1" spc="-5" dirty="0">
                <a:solidFill>
                  <a:srgbClr val="231F20"/>
                </a:solidFill>
                <a:latin typeface="宋体" panose="02010600030101010101" pitchFamily="2" charset="-122"/>
                <a:cs typeface="宋体" panose="02010600030101010101" pitchFamily="2" charset="-122"/>
              </a:rPr>
              <a:t>则</a:t>
            </a:r>
            <a:r>
              <a:rPr sz="2400" b="1" spc="20" dirty="0">
                <a:solidFill>
                  <a:srgbClr val="231F20"/>
                </a:solidFill>
                <a:latin typeface="宋体" panose="02010600030101010101" pitchFamily="2" charset="-122"/>
                <a:cs typeface="宋体" panose="02010600030101010101" pitchFamily="2" charset="-122"/>
              </a:rPr>
              <a:t>，正</a:t>
            </a:r>
            <a:r>
              <a:rPr sz="2400" b="1" dirty="0">
                <a:solidFill>
                  <a:srgbClr val="231F20"/>
                </a:solidFill>
                <a:latin typeface="宋体" panose="02010600030101010101" pitchFamily="2" charset="-122"/>
                <a:cs typeface="宋体" panose="02010600030101010101" pitchFamily="2" charset="-122"/>
              </a:rPr>
              <a:t>日益成为一个成熟的，具有影响力、感召力、塑造力的大国</a:t>
            </a:r>
            <a:r>
              <a:rPr lang="zh-CN" sz="2400" b="1" dirty="0">
                <a:solidFill>
                  <a:srgbClr val="231F20"/>
                </a:solidFill>
                <a:latin typeface="宋体" panose="02010600030101010101" pitchFamily="2" charset="-122"/>
                <a:cs typeface="宋体" panose="02010600030101010101" pitchFamily="2" charset="-122"/>
              </a:rPr>
              <a:t>。</a:t>
            </a:r>
          </a:p>
        </p:txBody>
      </p:sp>
      <p:sp>
        <p:nvSpPr>
          <p:cNvPr id="79" name="object 79"/>
          <p:cNvSpPr txBox="1"/>
          <p:nvPr/>
        </p:nvSpPr>
        <p:spPr>
          <a:xfrm>
            <a:off x="305435" y="4758690"/>
            <a:ext cx="8677275" cy="1165225"/>
          </a:xfrm>
          <a:prstGeom prst="rect">
            <a:avLst/>
          </a:prstGeom>
        </p:spPr>
        <p:txBody>
          <a:bodyPr vert="horz" wrap="square" lIns="0" tIns="58419" rIns="0" bIns="0" rtlCol="0">
            <a:spAutoFit/>
          </a:bodyPr>
          <a:lstStyle/>
          <a:p>
            <a:pPr marL="336550">
              <a:lnSpc>
                <a:spcPct val="100000"/>
              </a:lnSpc>
              <a:spcBef>
                <a:spcPts val="460"/>
              </a:spcBef>
            </a:pPr>
            <a:r>
              <a:rPr lang="en-US" sz="3600" b="1" dirty="0">
                <a:solidFill>
                  <a:srgbClr val="231F20"/>
                </a:solidFill>
                <a:latin typeface="PMingLiU" panose="02020500000000000000" charset="-120"/>
                <a:cs typeface="PMingLiU" panose="02020500000000000000" charset="-120"/>
              </a:rPr>
              <a:t>      </a:t>
            </a:r>
            <a:r>
              <a:rPr sz="3600" b="1" dirty="0">
                <a:solidFill>
                  <a:srgbClr val="FF0000"/>
                </a:solidFill>
                <a:latin typeface="PMingLiU" panose="02020500000000000000" charset="-120"/>
                <a:cs typeface="PMingLiU" panose="02020500000000000000" charset="-120"/>
              </a:rPr>
              <a:t>用</a:t>
            </a:r>
            <a:r>
              <a:rPr sz="3600" b="1" spc="-45" dirty="0">
                <a:solidFill>
                  <a:srgbClr val="FF0000"/>
                </a:solidFill>
                <a:latin typeface="PMingLiU" panose="02020500000000000000" charset="-120"/>
                <a:cs typeface="PMingLiU" panose="02020500000000000000" charset="-120"/>
              </a:rPr>
              <a:t> </a:t>
            </a:r>
            <a:r>
              <a:rPr sz="3600" b="1" spc="35" dirty="0">
                <a:solidFill>
                  <a:srgbClr val="FF0000"/>
                </a:solidFill>
                <a:latin typeface="PMingLiU" panose="02020500000000000000" charset="-120"/>
                <a:cs typeface="PMingLiU" panose="02020500000000000000" charset="-120"/>
              </a:rPr>
              <a:t>5</a:t>
            </a:r>
            <a:r>
              <a:rPr sz="3600" b="1" spc="-45" dirty="0">
                <a:solidFill>
                  <a:srgbClr val="FF0000"/>
                </a:solidFill>
                <a:latin typeface="PMingLiU" panose="02020500000000000000" charset="-120"/>
                <a:cs typeface="PMingLiU" panose="02020500000000000000" charset="-120"/>
              </a:rPr>
              <a:t> </a:t>
            </a:r>
            <a:r>
              <a:rPr sz="3600" b="1" spc="35" dirty="0">
                <a:solidFill>
                  <a:srgbClr val="FF0000"/>
                </a:solidFill>
                <a:latin typeface="PMingLiU" panose="02020500000000000000" charset="-120"/>
                <a:cs typeface="PMingLiU" panose="02020500000000000000" charset="-120"/>
              </a:rPr>
              <a:t>个形容词写出今日中国在国际社会中的表</a:t>
            </a:r>
            <a:r>
              <a:rPr sz="3600" b="1" dirty="0">
                <a:solidFill>
                  <a:srgbClr val="FF0000"/>
                </a:solidFill>
                <a:latin typeface="PMingLiU" panose="02020500000000000000" charset="-120"/>
                <a:cs typeface="PMingLiU" panose="02020500000000000000" charset="-120"/>
              </a:rPr>
              <a:t>现</a:t>
            </a:r>
            <a:r>
              <a:rPr sz="3600" b="1" spc="35" dirty="0">
                <a:solidFill>
                  <a:srgbClr val="FF0000"/>
                </a:solidFill>
                <a:latin typeface="PMingLiU" panose="02020500000000000000" charset="-120"/>
                <a:cs typeface="PMingLiU" panose="02020500000000000000" charset="-120"/>
              </a:rPr>
              <a:t>，看谁写得准确</a:t>
            </a:r>
            <a:r>
              <a:rPr sz="3600" b="1" dirty="0">
                <a:solidFill>
                  <a:srgbClr val="FF0000"/>
                </a:solidFill>
                <a:latin typeface="PMingLiU" panose="02020500000000000000" charset="-120"/>
                <a:cs typeface="PMingLiU" panose="02020500000000000000" charset="-120"/>
              </a:rPr>
              <a:t>精彩</a:t>
            </a:r>
            <a:r>
              <a:rPr lang="zh-CN" sz="3600" b="1" dirty="0">
                <a:solidFill>
                  <a:srgbClr val="FF0000"/>
                </a:solidFill>
                <a:latin typeface="PMingLiU" panose="02020500000000000000" charset="-120"/>
                <a:cs typeface="PMingLiU" panose="02020500000000000000" charset="-12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500" fill="hold"/>
                                        <p:tgtEl>
                                          <p:spTgt spid="79"/>
                                        </p:tgtEl>
                                        <p:attrNameLst>
                                          <p:attrName>ppt_x</p:attrName>
                                        </p:attrNameLst>
                                      </p:cBhvr>
                                      <p:tavLst>
                                        <p:tav tm="0">
                                          <p:val>
                                            <p:strVal val="#ppt_x"/>
                                          </p:val>
                                        </p:tav>
                                        <p:tav tm="100000">
                                          <p:val>
                                            <p:strVal val="#ppt_x"/>
                                          </p:val>
                                        </p:tav>
                                      </p:tavLst>
                                    </p:anim>
                                    <p:anim calcmode="lin" valueType="num">
                                      <p:cBhvr additive="base">
                                        <p:cTn id="8"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475"/>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5"/>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5"/>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5"/>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5"/>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160475"/>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主题1">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800" b="0"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4628</Words>
  <Application>WPS 演示</Application>
  <PresentationFormat>全屏显示(4:3)</PresentationFormat>
  <Paragraphs>155</Paragraphs>
  <Slides>42</Slides>
  <Notes>1</Notes>
  <HiddenSlides>0</HiddenSlides>
  <MMClips>1</MMClips>
  <ScaleCrop>false</ScaleCrop>
  <HeadingPairs>
    <vt:vector size="4" baseType="variant">
      <vt:variant>
        <vt:lpstr>主题</vt:lpstr>
      </vt:variant>
      <vt:variant>
        <vt:i4>2</vt:i4>
      </vt:variant>
      <vt:variant>
        <vt:lpstr>幻灯片标题</vt:lpstr>
      </vt:variant>
      <vt:variant>
        <vt:i4>42</vt:i4>
      </vt:variant>
    </vt:vector>
  </HeadingPairs>
  <TitlesOfParts>
    <vt:vector size="44" baseType="lpstr">
      <vt:lpstr>默认设计模板</vt:lpstr>
      <vt:lpstr>主题1</vt:lpstr>
      <vt:lpstr>第一单元 中国与世界  第三课  中国的声音</vt:lpstr>
      <vt:lpstr>学习目标 </vt:lpstr>
      <vt:lpstr>课前预习 </vt:lpstr>
      <vt:lpstr>幻灯片 4</vt:lpstr>
      <vt:lpstr>   中国在国际事务中的声音不仅响亮，而且很有原则，展示了中国始终是世界和平的建设者、全球发展的贡献者、国际秩序的维护者。</vt:lpstr>
      <vt:lpstr>在国际社会秉持公道</vt:lpstr>
      <vt:lpstr>幻灯片 7</vt:lpstr>
      <vt:lpstr>       中国行使上述否决权对国际社会产生了什么影响？中国还有哪些维护国际社会公平、正义的实例。 </vt:lpstr>
      <vt:lpstr>幻灯片 9</vt:lpstr>
      <vt:lpstr>幻灯片 10</vt:lpstr>
      <vt:lpstr>幻灯片 11</vt:lpstr>
      <vt:lpstr>幻灯片 12</vt:lpstr>
      <vt:lpstr>维护世界和平</vt:lpstr>
      <vt:lpstr>幻灯片 14</vt:lpstr>
      <vt:lpstr>维护世界和平</vt:lpstr>
      <vt:lpstr>幻灯片 16</vt:lpstr>
      <vt:lpstr>幻灯片 17</vt:lpstr>
      <vt:lpstr>幻灯片 18</vt:lpstr>
      <vt:lpstr>幻灯片 19</vt:lpstr>
      <vt:lpstr>幻灯片 20</vt:lpstr>
      <vt:lpstr>幻灯片 21</vt:lpstr>
      <vt:lpstr>幻灯片 22</vt:lpstr>
      <vt:lpstr>推 推动世界经济和社会发展</vt:lpstr>
      <vt:lpstr>相关链接</vt:lpstr>
      <vt:lpstr>幻灯片 25</vt:lpstr>
      <vt:lpstr>幻灯片 26</vt:lpstr>
      <vt:lpstr>      近年来，我国政府在维护世界和平、促进共同发展方面又有哪些新作为？ </vt:lpstr>
      <vt:lpstr>对自己的行为负责</vt:lpstr>
      <vt:lpstr>相关链接</vt:lpstr>
      <vt:lpstr>幻灯片 30</vt:lpstr>
      <vt:lpstr>幻灯片 31</vt:lpstr>
      <vt:lpstr>典例精析 </vt:lpstr>
      <vt:lpstr>答案解析</vt:lpstr>
      <vt:lpstr>幻灯片 34</vt:lpstr>
      <vt:lpstr>答案解析</vt:lpstr>
      <vt:lpstr>课后训练 </vt:lpstr>
      <vt:lpstr>幻灯片 37</vt:lpstr>
      <vt:lpstr>幻灯片 38</vt:lpstr>
      <vt:lpstr>幻灯片 39</vt:lpstr>
      <vt:lpstr>幻灯片 40</vt:lpstr>
      <vt:lpstr>幻灯片 41</vt:lpstr>
      <vt:lpstr>答案</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2018-01-02T04:09:00Z</dcterms:created>
  <dcterms:modified xsi:type="dcterms:W3CDTF">2019-02-18T07:10:10Z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