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83" r:id="rId2"/>
    <p:sldId id="256" r:id="rId3"/>
    <p:sldId id="258" r:id="rId4"/>
    <p:sldId id="259" r:id="rId5"/>
    <p:sldId id="260" r:id="rId6"/>
    <p:sldId id="261" r:id="rId7"/>
    <p:sldId id="268" r:id="rId8"/>
    <p:sldId id="269" r:id="rId9"/>
    <p:sldId id="262" r:id="rId10"/>
    <p:sldId id="263" r:id="rId11"/>
    <p:sldId id="279" r:id="rId12"/>
    <p:sldId id="264" r:id="rId13"/>
    <p:sldId id="280" r:id="rId14"/>
    <p:sldId id="281" r:id="rId15"/>
    <p:sldId id="282" r:id="rId16"/>
    <p:sldId id="265" r:id="rId17"/>
    <p:sldId id="266" r:id="rId18"/>
    <p:sldId id="271" r:id="rId19"/>
    <p:sldId id="270" r:id="rId20"/>
    <p:sldId id="272" r:id="rId21"/>
    <p:sldId id="267" r:id="rId22"/>
    <p:sldId id="273" r:id="rId23"/>
    <p:sldId id="274" r:id="rId24"/>
    <p:sldId id="275" r:id="rId25"/>
    <p:sldId id="276" r:id="rId26"/>
    <p:sldId id="277" r:id="rId27"/>
    <p:sldId id="278" r:id="rId28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9717" autoAdjust="0"/>
  </p:normalViewPr>
  <p:slideViewPr>
    <p:cSldViewPr snapToGrid="0">
      <p:cViewPr>
        <p:scale>
          <a:sx n="66" d="100"/>
          <a:sy n="66" d="100"/>
        </p:scale>
        <p:origin x="-1446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ADD6E-F912-4A0A-B713-A3391AB29D42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9508C-5DDB-4C3E-B922-757EB04D15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7" name="Rectangle 3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zh-CN" altLang="en-US" smtClean="0"/>
          </a:p>
        </p:txBody>
      </p:sp>
      <p:pic>
        <p:nvPicPr>
          <p:cNvPr id="41990" name="Picture 6" descr="t01bf2a90ea4a7e1964"/>
          <p:cNvPicPr>
            <a:picLocks noChangeAspect="1" noChangeArrowheads="1"/>
          </p:cNvPicPr>
          <p:nvPr/>
        </p:nvPicPr>
        <p:blipFill>
          <a:blip r:embed="rId2"/>
          <a:srcRect t="6363" r="-70" b="5261"/>
          <a:stretch>
            <a:fillRect/>
          </a:stretch>
        </p:blipFill>
        <p:spPr bwMode="auto">
          <a:xfrm>
            <a:off x="0" y="0"/>
            <a:ext cx="12192000" cy="625633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z="4800" smtClean="0"/>
              <a:t>1</a:t>
            </a:r>
            <a:r>
              <a:rPr lang="zh-CN" altLang="en-US" sz="4800" smtClean="0"/>
              <a:t>、近代中国的衰落和屈辱表现在哪里？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共同总结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（</a:t>
            </a:r>
            <a:r>
              <a:rPr lang="en-US" altLang="zh-CN" sz="2800" smtClean="0"/>
              <a:t>1</a:t>
            </a:r>
            <a:r>
              <a:rPr lang="zh-CN" altLang="en-US" sz="2800" smtClean="0"/>
              <a:t>）在人类社会发展史上，中华民族曾长期处于领先地位，对人类的文明与进步作出了不可磨灭的贡献。英国学者安格斯</a:t>
            </a:r>
            <a:r>
              <a:rPr lang="en-US" altLang="zh-CN" sz="2800" smtClean="0"/>
              <a:t>.</a:t>
            </a:r>
            <a:r>
              <a:rPr lang="zh-CN" altLang="en-US" sz="2800" smtClean="0"/>
              <a:t>麦迪森在</a:t>
            </a:r>
            <a:r>
              <a:rPr lang="en-US" altLang="zh-CN" sz="2800" smtClean="0"/>
              <a:t>《</a:t>
            </a:r>
            <a:r>
              <a:rPr lang="zh-CN" altLang="en-US" sz="2800" smtClean="0"/>
              <a:t>世界经济千年史</a:t>
            </a:r>
            <a:r>
              <a:rPr lang="en-US" altLang="zh-CN" sz="2800" smtClean="0"/>
              <a:t>》</a:t>
            </a:r>
            <a:r>
              <a:rPr lang="zh-CN" altLang="en-US" sz="2800" smtClean="0"/>
              <a:t>中估算，中国从公元</a:t>
            </a:r>
            <a:r>
              <a:rPr lang="en-US" altLang="zh-CN" sz="2800" smtClean="0"/>
              <a:t>1000</a:t>
            </a:r>
            <a:r>
              <a:rPr lang="zh-CN" altLang="en-US" sz="2800" smtClean="0"/>
              <a:t>年开始，国内生产总值一直占到世界的五分之一以上。然而，这样的“中央帝国”却是以一种屈辱的姿态走进近代的。</a:t>
            </a:r>
          </a:p>
          <a:p>
            <a:r>
              <a:rPr lang="zh-CN" altLang="en-US" sz="2800" smtClean="0"/>
              <a:t>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）</a:t>
            </a:r>
            <a:r>
              <a:rPr lang="en-US" altLang="zh-CN" sz="2800" smtClean="0"/>
              <a:t>1840</a:t>
            </a:r>
            <a:r>
              <a:rPr lang="zh-CN" altLang="en-US" sz="2800" smtClean="0"/>
              <a:t>年以后，由于西方列强的入侵和清朝腐朽的封建统治，中国一步步沦为半殖民地半封建社会，山河破碎，生灵涂炭，中华民遭受了前所未有的苦难。世界上几乎所有资本主义列强都侵略过中国，那时的中华民族被视为“东亚病夫”，任人宰割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z="4800" smtClean="0"/>
              <a:t>2</a:t>
            </a:r>
            <a:r>
              <a:rPr lang="zh-CN" altLang="en-US" sz="4800" smtClean="0"/>
              <a:t>、列举近代中国的“寻梦”之旅。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）在绝境中猛醒，在苦难中奋起。为了争取民族独立、人民解放，实现国家富强、人民富裕，中华民族无数仁人志士进行了不懈的艰辛探索。实现中华民族伟大复兴是近代以来中华民族最伟大的梦想。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从太平天国运动到洋务运动，从戊戌变法到辛亥革命，都没能改变旧中国的社会性质和中国人民的悲惨命运，也没能找到中华民族复兴的正确道路。辛亥革命的最终失败，给中国的先进分子以深刻的启迪，使他们逐渐认识到：要救国必须寻找新的出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smtClean="0"/>
              <a:t>问题探究</a:t>
            </a:r>
            <a:r>
              <a:rPr lang="en-US" altLang="zh-CN" sz="4400" smtClean="0"/>
              <a:t>3</a:t>
            </a:r>
            <a:r>
              <a:rPr lang="zh-CN" altLang="en-US" sz="4400" smtClean="0"/>
              <a:t>、新中国的成立有什么意义？</a:t>
            </a: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</a:t>
            </a:r>
            <a:r>
              <a:rPr lang="zh-CN" altLang="en-US" smtClean="0">
                <a:solidFill>
                  <a:srgbClr val="FF0000"/>
                </a:solidFill>
                <a:sym typeface="黑体" pitchFamily="2" charset="-122"/>
              </a:rPr>
              <a:t>。</a:t>
            </a:r>
          </a:p>
          <a:p>
            <a:endParaRPr lang="zh-CN" altLang="en-US" smtClean="0"/>
          </a:p>
          <a:p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共同总结</a:t>
            </a: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（</a:t>
            </a:r>
            <a:r>
              <a:rPr lang="en-US" altLang="zh-CN" sz="2800" smtClean="0"/>
              <a:t>1</a:t>
            </a:r>
            <a:r>
              <a:rPr lang="zh-CN" altLang="en-US" sz="2800" smtClean="0"/>
              <a:t>）正当中国人民救国探索屡屡碰壁而又重新奋起之时，俄国十月革命的胜利给中国送来了马克思列宁主义。</a:t>
            </a:r>
            <a:r>
              <a:rPr lang="en-US" altLang="zh-CN" sz="2800" smtClean="0"/>
              <a:t>1921</a:t>
            </a:r>
            <a:r>
              <a:rPr lang="zh-CN" altLang="en-US" sz="2800" smtClean="0"/>
              <a:t>年，中国共产党应运而生，义无反顾肩负起实现中华民族伟大复兴的历史使命，团结带领人民进行了艰苦卓绝的斗争，谱写了气吞山河的壮丽史诗。</a:t>
            </a:r>
          </a:p>
          <a:p>
            <a:r>
              <a:rPr lang="zh-CN" altLang="en-US" sz="2800" smtClean="0"/>
              <a:t>（</a:t>
            </a:r>
            <a:r>
              <a:rPr lang="en-US" altLang="zh-CN" sz="2800" smtClean="0"/>
              <a:t>2</a:t>
            </a:r>
            <a:r>
              <a:rPr lang="zh-CN" altLang="en-US" sz="2800" smtClean="0"/>
              <a:t>）中国人民经过一百多年的英勇斗争，终于推翻了帝国主义、封建主义和官僚资本主义的统治，取得了新民主主义革命的伟大胜利。</a:t>
            </a:r>
            <a:r>
              <a:rPr lang="en-US" altLang="zh-CN" sz="2800" smtClean="0"/>
              <a:t>1949</a:t>
            </a:r>
            <a:r>
              <a:rPr lang="zh-CN" altLang="en-US" sz="2800" smtClean="0"/>
              <a:t>年中华人民共和国的成立，实现了近代以来无数仁人志士梦寐以求的民族独立、人民解放、国家统一、社会稳定，开启了中华民族历史的新纪元，为实现中华民族伟大复兴这一“中国梦”奠定了基础。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20484" name="图片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2563813"/>
            <a:ext cx="10515600" cy="2873375"/>
          </a:xfr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charset="-122"/>
              </a:rPr>
              <a:t>典例精析</a:t>
            </a:r>
            <a:br>
              <a:rPr lang="zh-CN" altLang="zh-CN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1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年湖北襄阳中考）“直挂云帆济沧海</a:t>
            </a:r>
            <a:r>
              <a:rPr lang="en-US" altLang="zh-CN" smtClean="0"/>
              <a:t>,</a:t>
            </a:r>
            <a:r>
              <a:rPr lang="zh-CN" altLang="en-US" smtClean="0"/>
              <a:t>党为我们指方向。”党的十九大指出</a:t>
            </a:r>
            <a:r>
              <a:rPr lang="en-US" altLang="zh-CN" smtClean="0"/>
              <a:t>:</a:t>
            </a:r>
            <a:r>
              <a:rPr lang="zh-CN" altLang="en-US" smtClean="0"/>
              <a:t>实现社会主义现代化、创造人民美好生活的必由之路是（    ）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中国特色社会主义道路</a:t>
            </a:r>
          </a:p>
          <a:p>
            <a:r>
              <a:rPr lang="en-US" altLang="zh-CN" smtClean="0"/>
              <a:t>B.</a:t>
            </a:r>
            <a:r>
              <a:rPr lang="zh-CN" altLang="en-US" smtClean="0"/>
              <a:t>中国特色社会主义理论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中国特色社会主义制度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中国特色社会主义文化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答案</a:t>
            </a:r>
            <a:r>
              <a:rPr lang="en-US" altLang="zh-CN" smtClean="0"/>
              <a:t>】A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中国特色社会主义道路，就是在中国共产党领导下，立足基本国情，以经济建设为中心，坚持四项基本原则，坚持改革开放，解放和发展社会生产力，巩固和完善社会主义制度，建设社会主义市场经济、社会主义民主政治、社会主义先进文化、社会主义和谐社会、社会主义生态文明，促进人的全面发展，逐步实现全体人民共同富裕，建设富强、民主、文明、和谐的社会主义现代化国家。故选</a:t>
            </a:r>
            <a:r>
              <a:rPr lang="en-US" altLang="zh-CN" smtClean="0"/>
              <a:t>A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838200" y="931863"/>
            <a:ext cx="10515600" cy="5245100"/>
          </a:xfrm>
        </p:spPr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年湖北咸宁中考）党的十九大报告提出了新时代中国特色社会主义思想，明确中国特色社会主义最本质的特征是（     ）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发展中国特色社会主义文化  </a:t>
            </a:r>
          </a:p>
          <a:p>
            <a:r>
              <a:rPr lang="en-US" altLang="zh-CN" smtClean="0"/>
              <a:t>B.“</a:t>
            </a:r>
            <a:r>
              <a:rPr lang="zh-CN" altLang="en-US" smtClean="0"/>
              <a:t>四个全面”战略布局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以人民为中心的发展思想    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中国共产党领导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b="1" smtClean="0"/>
              <a:t>第二单元 复兴之路</a:t>
            </a:r>
            <a:br>
              <a:rPr lang="zh-CN" altLang="en-US" sz="4400" b="1" smtClean="0"/>
            </a:br>
            <a:r>
              <a:rPr lang="zh-CN" altLang="en-US" sz="4400" b="1" smtClean="0"/>
              <a:t>第四课我们的中国梦</a:t>
            </a:r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/>
            <a:r>
              <a:rPr lang="en-US" altLang="zh-CN" sz="4000" b="1" smtClean="0">
                <a:solidFill>
                  <a:srgbClr val="0000FF"/>
                </a:solidFill>
              </a:rPr>
              <a:t>4.1</a:t>
            </a:r>
            <a:r>
              <a:rPr lang="zh-CN" altLang="en-US" sz="4000" b="1" smtClean="0">
                <a:solidFill>
                  <a:srgbClr val="0000FF"/>
                </a:solidFill>
              </a:rPr>
              <a:t>近代中国的民族独立梦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【</a:t>
            </a:r>
            <a:r>
              <a:rPr lang="zh-CN" altLang="en-US" smtClean="0"/>
              <a:t>答案</a:t>
            </a:r>
            <a:r>
              <a:rPr lang="en-US" altLang="zh-CN" smtClean="0"/>
              <a:t>】D</a:t>
            </a:r>
          </a:p>
          <a:p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中国共产党的领导是中国特色社会主义最本质特征。这是对邓小平社会主义本质论的丰富与发展，也是对中国特色社会主义实践发展的新概括。坚持党中央集中统一领导，确立和维护党的领导核心，是全党全国各族人民的共同愿望，是推进全面从严治党、提高党的创造力凝聚力战斗力的迫切要求，是保持党和国家事业发展正确方向的根本保证。故选</a:t>
            </a:r>
            <a:r>
              <a:rPr lang="en-US" altLang="zh-CN" smtClean="0"/>
              <a:t>D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在人类社会发展史上，中华民族（     ）</a:t>
            </a:r>
          </a:p>
          <a:p>
            <a:r>
              <a:rPr lang="zh-CN" altLang="en-US" smtClean="0"/>
              <a:t>①曾长期处于领先地位②对人类的文明与进步作出了不可磨灭的贡献③从公元</a:t>
            </a:r>
            <a:r>
              <a:rPr lang="en-US" altLang="zh-CN" smtClean="0"/>
              <a:t>1000</a:t>
            </a:r>
            <a:r>
              <a:rPr lang="zh-CN" altLang="en-US" smtClean="0"/>
              <a:t>年开始，国内生产总值占到世界的五分之一以上④一直领先世界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 ①②④ </a:t>
            </a:r>
            <a:r>
              <a:rPr lang="en-US" altLang="zh-CN" smtClean="0"/>
              <a:t>B</a:t>
            </a:r>
            <a:r>
              <a:rPr lang="zh-CN" altLang="en-US" smtClean="0"/>
              <a:t>．①②③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．②③④ </a:t>
            </a:r>
            <a:r>
              <a:rPr lang="en-US" altLang="zh-CN" smtClean="0"/>
              <a:t>D</a:t>
            </a:r>
            <a:r>
              <a:rPr lang="zh-CN" altLang="en-US" smtClean="0"/>
              <a:t>．①③④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883275" y="1768475"/>
            <a:ext cx="944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2.1921</a:t>
            </a:r>
            <a:r>
              <a:rPr lang="zh-CN" altLang="en-US" smtClean="0"/>
              <a:t>年，中国共产党应运而生，义无反顾（     ）</a:t>
            </a:r>
          </a:p>
          <a:p>
            <a:r>
              <a:rPr lang="zh-CN" altLang="en-US" smtClean="0"/>
              <a:t>①肩负起实现中华民族伟大复兴的历史使命②团结带领人民进行了艰苦卓绝的斗争③领导人民走向了胜利④谱写了气吞山河的壮丽史诗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 ①②④ </a:t>
            </a:r>
            <a:r>
              <a:rPr lang="en-US" altLang="zh-CN" smtClean="0"/>
              <a:t>B</a:t>
            </a:r>
            <a:r>
              <a:rPr lang="zh-CN" altLang="en-US" smtClean="0"/>
              <a:t>．①②③④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．②③④ </a:t>
            </a:r>
            <a:r>
              <a:rPr lang="en-US" altLang="zh-CN" smtClean="0"/>
              <a:t>D</a:t>
            </a:r>
            <a:r>
              <a:rPr lang="zh-CN" altLang="en-US" smtClean="0"/>
              <a:t>．①③④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146925" y="1676400"/>
            <a:ext cx="944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近代以来中华民族最伟大的梦想是（     ）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．解决温饱问题</a:t>
            </a:r>
          </a:p>
          <a:p>
            <a:r>
              <a:rPr lang="en-US" altLang="zh-CN" smtClean="0"/>
              <a:t>B</a:t>
            </a:r>
            <a:r>
              <a:rPr lang="zh-CN" altLang="en-US" smtClean="0"/>
              <a:t>．达到小康水平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．现代化的完成</a:t>
            </a:r>
          </a:p>
          <a:p>
            <a:r>
              <a:rPr lang="en-US" altLang="zh-CN" smtClean="0"/>
              <a:t>D</a:t>
            </a:r>
            <a:r>
              <a:rPr lang="zh-CN" altLang="en-US" smtClean="0"/>
              <a:t>．实现中华民族伟大复兴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202363" y="1662113"/>
            <a:ext cx="944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近代中国一步步沦为半殖民地半封建社会的原因有（      ）</a:t>
            </a:r>
          </a:p>
          <a:p>
            <a:r>
              <a:rPr lang="zh-CN" altLang="en-US" smtClean="0"/>
              <a:t>①世界科技的发展由于</a:t>
            </a:r>
          </a:p>
          <a:p>
            <a:r>
              <a:rPr lang="zh-CN" altLang="en-US" smtClean="0"/>
              <a:t>②西方列强的入侵</a:t>
            </a:r>
          </a:p>
          <a:p>
            <a:r>
              <a:rPr lang="zh-CN" altLang="en-US" smtClean="0"/>
              <a:t>③清朝腐朽的封建统治</a:t>
            </a:r>
          </a:p>
          <a:p>
            <a:r>
              <a:rPr lang="zh-CN" altLang="en-US" smtClean="0"/>
              <a:t>④劳动人民的愚昧落后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．①②③ </a:t>
            </a:r>
            <a:r>
              <a:rPr lang="en-US" altLang="zh-CN" smtClean="0"/>
              <a:t>B</a:t>
            </a:r>
            <a:r>
              <a:rPr lang="zh-CN" altLang="en-US" smtClean="0"/>
              <a:t>．①②④ </a:t>
            </a:r>
            <a:r>
              <a:rPr lang="en-US" altLang="zh-CN" smtClean="0"/>
              <a:t>C</a:t>
            </a:r>
            <a:r>
              <a:rPr lang="zh-CN" altLang="en-US" smtClean="0"/>
              <a:t>．②③ </a:t>
            </a:r>
            <a:r>
              <a:rPr lang="en-US" altLang="zh-CN" smtClean="0"/>
              <a:t>D</a:t>
            </a:r>
            <a:r>
              <a:rPr lang="zh-CN" altLang="en-US" smtClean="0"/>
              <a:t>．③④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305800" y="1722438"/>
            <a:ext cx="944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5.</a:t>
            </a:r>
            <a:r>
              <a:rPr lang="zh-CN" altLang="en-US" smtClean="0"/>
              <a:t>中国人民经过一百多年的英勇斗争，终于推翻了“三座大山”，取得了新民主主义革命的伟大胜利。“三座大山”是指（      ）</a:t>
            </a:r>
          </a:p>
          <a:p>
            <a:r>
              <a:rPr lang="zh-CN" altLang="en-US" smtClean="0"/>
              <a:t>①帝国主义的统治②封建主义的统治③官僚资本主义的统治④贵族阶级的统治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 ②③④ </a:t>
            </a:r>
            <a:r>
              <a:rPr lang="en-US" altLang="zh-CN" smtClean="0"/>
              <a:t>B</a:t>
            </a:r>
            <a:r>
              <a:rPr lang="zh-CN" altLang="en-US" smtClean="0"/>
              <a:t>．①②③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．②③④ </a:t>
            </a:r>
            <a:r>
              <a:rPr lang="en-US" altLang="zh-CN" smtClean="0"/>
              <a:t>D</a:t>
            </a:r>
            <a:r>
              <a:rPr lang="zh-CN" altLang="en-US" smtClean="0"/>
              <a:t>．①③④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796088" y="2119313"/>
            <a:ext cx="944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</a:t>
            </a:r>
            <a:r>
              <a:rPr lang="zh-CN" altLang="en-US" smtClean="0"/>
              <a:t>材料一：中华民族的今天，正可谓“人间正道是沧桑”。改革开放以来，我们总结历史经验，不断艰辛探索，终于找到了实现中华民族伟大复兴的正确道路，取得了举世瞩目的成果。</a:t>
            </a:r>
            <a:br>
              <a:rPr lang="zh-CN" altLang="en-US" smtClean="0"/>
            </a:b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）实现中华民族伟大复兴的“正确道路”指什么？</a:t>
            </a:r>
            <a:br>
              <a:rPr lang="zh-CN" altLang="en-US" smtClean="0"/>
            </a:br>
            <a:r>
              <a:rPr lang="zh-CN" altLang="en-US" smtClean="0"/>
              <a:t>材料二：中华民族的明天，可以说是“长风破浪会有时”。 </a:t>
            </a:r>
            <a:r>
              <a:rPr lang="en-US" altLang="zh-CN" smtClean="0"/>
              <a:t>…</a:t>
            </a:r>
            <a:r>
              <a:rPr lang="zh-CN" altLang="en-US" smtClean="0"/>
              <a:t> </a:t>
            </a:r>
            <a:r>
              <a:rPr lang="en-US" altLang="zh-CN" smtClean="0"/>
              <a:t>…</a:t>
            </a:r>
            <a:r>
              <a:rPr lang="zh-CN" altLang="en-US" smtClean="0"/>
              <a:t>实现中华民族伟大复兴，就是中华民族近代以来最伟大的梦想。</a:t>
            </a:r>
            <a:br>
              <a:rPr lang="zh-CN" altLang="en-US" smtClean="0"/>
            </a:b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）为实现这个梦想，你认为青少年学生应该怎么做？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6. 1</a:t>
            </a:r>
            <a:r>
              <a:rPr lang="zh-CN" altLang="en-US" smtClean="0"/>
              <a:t>）有中国特色的社会主义建设道路。</a:t>
            </a:r>
            <a:br>
              <a:rPr lang="zh-CN" altLang="en-US" smtClean="0"/>
            </a:b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）认真学好科学文化知识；勇于开拓创新；拥护党的正确领导；支持、参与改革和开放等。</a:t>
            </a:r>
          </a:p>
          <a:p>
            <a:endParaRPr lang="en-US" altLang="zh-CN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小小红船承载千钧，开启了中国共产党跨世纪的航程。习近平同志首次提出“红船精神”，并将其概括为：开天辟地、敢为人先的首创精神；坚定理想、百折不挠的奋斗精神；立党为公、忠诚为民的奉献精神。多年来，浙江大力弘扬“红船精神”，通过打造提升教学阵地，深化研究阐释，广泛宣传普及，不断推动党员、干部和群众自觉把“红船精神”融入血脉、化作基因。</a:t>
            </a:r>
          </a:p>
          <a:p>
            <a:r>
              <a:rPr lang="zh-CN" altLang="en-US" smtClean="0"/>
              <a:t>对“红船精神”你是怎样认识的？</a:t>
            </a:r>
          </a:p>
        </p:txBody>
      </p:sp>
      <p:pic>
        <p:nvPicPr>
          <p:cNvPr id="14340" name="Picture 4" descr="d2f22a71afc43940bb8a5ba4d84572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5138" y="3638550"/>
            <a:ext cx="4470400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1.</a:t>
            </a:r>
            <a:r>
              <a:rPr lang="zh-CN" altLang="en-US" sz="3200" smtClean="0"/>
              <a:t>了解近代中国落后的原因及表现。</a:t>
            </a:r>
          </a:p>
          <a:p>
            <a:r>
              <a:rPr lang="en-US" altLang="zh-CN" sz="3200" smtClean="0"/>
              <a:t>2.</a:t>
            </a:r>
            <a:r>
              <a:rPr lang="zh-CN" altLang="en-US" sz="3200" smtClean="0"/>
              <a:t>列举近代中国的“寻梦”之旅。</a:t>
            </a:r>
            <a:endParaRPr lang="en-US" altLang="zh-CN" sz="3200" smtClean="0"/>
          </a:p>
          <a:p>
            <a:r>
              <a:rPr lang="en-US" altLang="zh-CN" sz="3200" smtClean="0"/>
              <a:t>3.</a:t>
            </a:r>
            <a:r>
              <a:rPr lang="zh-CN" altLang="en-US" sz="3200" smtClean="0"/>
              <a:t>知道实现中华民族伟大复兴是近代以来中华民族最伟大的梦想。</a:t>
            </a:r>
          </a:p>
          <a:p>
            <a:r>
              <a:rPr lang="en-US" altLang="zh-CN" sz="3200" smtClean="0"/>
              <a:t>4.</a:t>
            </a:r>
            <a:r>
              <a:rPr lang="zh-CN" altLang="en-US" sz="3200" smtClean="0"/>
              <a:t>理解新中国成立的重要意义。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sz="3600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sz="3600" dirty="0">
                <a:cs typeface="+mn-ea"/>
                <a:sym typeface="黑体" panose="02010609060101010101" pitchFamily="2" charset="-122"/>
              </a:rPr>
            </a:br>
            <a:endParaRPr lang="zh-CN" altLang="en-US" sz="360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smtClean="0"/>
              <a:t>1</a:t>
            </a:r>
            <a:r>
              <a:rPr lang="zh-CN" altLang="en-US" sz="2400" smtClean="0"/>
              <a:t>、在人类社会发展史上，中华民族曾长期处于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，对人类的文明与进步作出了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的贡献。然而，这样的“中央帝国”却是以一种</a:t>
            </a:r>
            <a:r>
              <a:rPr lang="en-US" altLang="zh-CN" sz="2400" smtClean="0"/>
              <a:t>_______</a:t>
            </a:r>
            <a:r>
              <a:rPr lang="zh-CN" altLang="en-US" sz="2400" smtClean="0"/>
              <a:t>走进近代的。</a:t>
            </a:r>
          </a:p>
          <a:p>
            <a:r>
              <a:rPr lang="en-US" altLang="zh-CN" sz="2400" smtClean="0"/>
              <a:t>2</a:t>
            </a:r>
            <a:r>
              <a:rPr lang="zh-CN" altLang="en-US" sz="2400" smtClean="0"/>
              <a:t>、</a:t>
            </a:r>
            <a:r>
              <a:rPr lang="en-US" altLang="zh-CN" sz="2400" smtClean="0"/>
              <a:t>1840</a:t>
            </a:r>
            <a:r>
              <a:rPr lang="zh-CN" altLang="en-US" sz="2400" smtClean="0"/>
              <a:t>年以后，由于西方列强的入侵和清朝腐朽的封建统治，中国一步步沦为</a:t>
            </a:r>
            <a:r>
              <a:rPr lang="en-US" altLang="zh-CN" sz="2400" smtClean="0"/>
              <a:t>________</a:t>
            </a:r>
            <a:r>
              <a:rPr lang="zh-CN" altLang="en-US" sz="2400" smtClean="0"/>
              <a:t>，山河破碎，生灵涂炭，中华民遭受了前所未有的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。世界上几乎所有</a:t>
            </a:r>
            <a:r>
              <a:rPr lang="en-US" altLang="zh-CN" sz="2400" smtClean="0"/>
              <a:t>_______</a:t>
            </a:r>
            <a:r>
              <a:rPr lang="zh-CN" altLang="en-US" sz="2400" smtClean="0"/>
              <a:t>都侵略过中国，那时的中华民族被视为</a:t>
            </a:r>
            <a:r>
              <a:rPr lang="en-US" altLang="zh-CN" sz="2400" smtClean="0"/>
              <a:t>________</a:t>
            </a:r>
            <a:r>
              <a:rPr lang="zh-CN" altLang="en-US" sz="2400" smtClean="0"/>
              <a:t>，任人宰割。</a:t>
            </a:r>
            <a:endParaRPr lang="zh-CN" altLang="en-US" sz="2400" b="1" smtClean="0"/>
          </a:p>
          <a:p>
            <a:r>
              <a:rPr lang="en-US" altLang="zh-CN" sz="2400" smtClean="0"/>
              <a:t>3</a:t>
            </a:r>
            <a:r>
              <a:rPr lang="zh-CN" altLang="en-US" sz="2400" smtClean="0"/>
              <a:t>、为了争取民族独立、人民解放，实现国家富强、人民富裕，中华民族无数</a:t>
            </a:r>
            <a:r>
              <a:rPr lang="en-US" altLang="zh-CN" sz="2400" smtClean="0"/>
              <a:t>_____</a:t>
            </a:r>
            <a:r>
              <a:rPr lang="zh-CN" altLang="en-US" sz="2400" smtClean="0"/>
              <a:t>进行了不懈的</a:t>
            </a:r>
            <a:r>
              <a:rPr lang="en-US" altLang="zh-CN" sz="2400" smtClean="0"/>
              <a:t>______</a:t>
            </a:r>
            <a:r>
              <a:rPr lang="zh-CN" altLang="en-US" sz="2400" smtClean="0"/>
              <a:t>。实现中华民族伟大复兴是近代以来中华民族</a:t>
            </a:r>
            <a:r>
              <a:rPr lang="en-US" altLang="zh-CN" sz="2400" smtClean="0"/>
              <a:t>_______</a:t>
            </a:r>
            <a:r>
              <a:rPr lang="zh-CN" altLang="en-US" sz="2400" smtClean="0"/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274638" y="327025"/>
            <a:ext cx="11917362" cy="6530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2800" smtClean="0"/>
              <a:t>  4</a:t>
            </a:r>
            <a:r>
              <a:rPr lang="zh-CN" altLang="en-US" sz="2800" smtClean="0"/>
              <a:t>、从太平天国运动到洋务运动，从戊戌变法到辛亥革命，都没能改变旧中国的</a:t>
            </a:r>
            <a:r>
              <a:rPr lang="en-US" altLang="zh-CN" sz="2800" smtClean="0"/>
              <a:t>_____</a:t>
            </a:r>
            <a:r>
              <a:rPr lang="zh-CN" altLang="en-US" sz="2800" smtClean="0"/>
              <a:t>和中国人民的悲惨命运，也没能找到中华民族复兴的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。辛亥革命的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，给中国的先进分子以深刻的启迪，使他们逐渐认识到：要救国必须寻找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。</a:t>
            </a:r>
            <a:endParaRPr lang="zh-CN" altLang="en-US" sz="2800" b="1" smtClean="0"/>
          </a:p>
          <a:p>
            <a:r>
              <a:rPr lang="en-US" altLang="zh-CN" sz="2800" smtClean="0"/>
              <a:t>5</a:t>
            </a:r>
            <a:r>
              <a:rPr lang="zh-CN" altLang="en-US" sz="2800" smtClean="0"/>
              <a:t>、正当中国人民救国探索屡屡碰壁而又重新奋起之时，俄国十月革命的胜利给中国送来了</a:t>
            </a:r>
            <a:r>
              <a:rPr lang="en-US" altLang="zh-CN" sz="2800" smtClean="0"/>
              <a:t>________</a:t>
            </a:r>
            <a:r>
              <a:rPr lang="zh-CN" altLang="en-US" sz="2800" smtClean="0"/>
              <a:t>。</a:t>
            </a:r>
            <a:r>
              <a:rPr lang="en-US" altLang="zh-CN" sz="2800" smtClean="0"/>
              <a:t>1921</a:t>
            </a:r>
            <a:r>
              <a:rPr lang="zh-CN" altLang="en-US" sz="2800" smtClean="0"/>
              <a:t>年，中国共产党应运而生，义无反顾肩负起实现中华民族伟大复兴的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，团结带领人民进行了艰苦卓绝的斗争，谱写了气吞山河的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。</a:t>
            </a:r>
          </a:p>
          <a:p>
            <a:r>
              <a:rPr lang="en-US" altLang="zh-CN" sz="2800" smtClean="0"/>
              <a:t>6</a:t>
            </a:r>
            <a:r>
              <a:rPr lang="zh-CN" altLang="en-US" sz="2800" smtClean="0"/>
              <a:t>、中国人民经过一百多年的英勇斗争，终于推翻了帝国主义、封建主义和官僚资本主义的统治，取得了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的伟大胜利。</a:t>
            </a:r>
            <a:r>
              <a:rPr lang="en-US" altLang="zh-CN" sz="2800" smtClean="0"/>
              <a:t>1949</a:t>
            </a:r>
            <a:r>
              <a:rPr lang="zh-CN" altLang="en-US" sz="2800" smtClean="0"/>
              <a:t>年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的成立，实现了近代以来无数仁人志士梦寐以求的民族独立、人民解放、国家统一、社会稳定，开启了中华民族历史的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，为实现中华民族伟大复兴这一“中国梦”奠定了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。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1.</a:t>
            </a:r>
            <a:r>
              <a:rPr lang="zh-CN" altLang="en-US" smtClean="0">
                <a:solidFill>
                  <a:srgbClr val="FF0000"/>
                </a:solidFill>
              </a:rPr>
              <a:t>领先地位 不可磨灭 屈辱的姿态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2.</a:t>
            </a:r>
            <a:r>
              <a:rPr lang="zh-CN" altLang="en-US" smtClean="0">
                <a:solidFill>
                  <a:srgbClr val="FF0000"/>
                </a:solidFill>
              </a:rPr>
              <a:t>半殖民地半封建社会 苦难 资本主义列强 “东亚病夫”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3.</a:t>
            </a:r>
            <a:r>
              <a:rPr lang="zh-CN" altLang="en-US" smtClean="0">
                <a:solidFill>
                  <a:srgbClr val="FF0000"/>
                </a:solidFill>
              </a:rPr>
              <a:t>仁人志士 艰辛探索 最伟大的梦想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4.</a:t>
            </a:r>
            <a:r>
              <a:rPr lang="zh-CN" altLang="en-US" smtClean="0">
                <a:solidFill>
                  <a:srgbClr val="FF0000"/>
                </a:solidFill>
              </a:rPr>
              <a:t>社会性质 正确道路 最终失败 新的出路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5.</a:t>
            </a:r>
            <a:r>
              <a:rPr lang="zh-CN" altLang="en-US" smtClean="0">
                <a:solidFill>
                  <a:srgbClr val="FF0000"/>
                </a:solidFill>
              </a:rPr>
              <a:t>马克思列宁主义 历史使命 壮丽史诗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6.</a:t>
            </a:r>
            <a:r>
              <a:rPr lang="zh-CN" altLang="en-US" smtClean="0">
                <a:solidFill>
                  <a:srgbClr val="FF0000"/>
                </a:solidFill>
              </a:rPr>
              <a:t>新民主主义革命 中华人民共和国 新纪元 基础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中华民族伟大复兴</a:t>
            </a:r>
          </a:p>
          <a:p>
            <a:r>
              <a:rPr lang="zh-CN" altLang="en-US" smtClean="0"/>
              <a:t>每个人都有理想和追求，都有自己的梦想。实现中华民族伟大复兴，就是中华民族近代以来最伟大的梦想。这个梦想，凝聚了几代中国人的夙愿，体现了中华民族和中国人民的整体利益，是每一个中华儿女共同的期盼。历史告诉我们，每个人的前途命运都与国家和民族的前途命运紧密相连。国家好，民族好，大家才会好。实现中华民族伟大复兴是一项光荣而艰巨的事业，需要一代又一代中国人共同为之努力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441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44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64417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54</TotalTime>
  <Words>3095</Words>
  <Application>WPS 演示</Application>
  <PresentationFormat>自定义</PresentationFormat>
  <Paragraphs>100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第二单元 复兴之路 第四课我们的中国梦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问题探究1、近代中国的衰落和屈辱表现在哪里？</vt:lpstr>
      <vt:lpstr>共同总结</vt:lpstr>
      <vt:lpstr>问题探究2、列举近代中国的“寻梦”之旅。</vt:lpstr>
      <vt:lpstr>共同总结</vt:lpstr>
      <vt:lpstr>问题探究3、新中国的成立有什么意义？</vt:lpstr>
      <vt:lpstr>共同总结</vt:lpstr>
      <vt:lpstr>知识结构 </vt:lpstr>
      <vt:lpstr>典例精析 </vt:lpstr>
      <vt:lpstr>答案解析</vt:lpstr>
      <vt:lpstr>幻灯片 19</vt:lpstr>
      <vt:lpstr>答案解析</vt:lpstr>
      <vt:lpstr>课后训练 </vt:lpstr>
      <vt:lpstr>幻灯片 22</vt:lpstr>
      <vt:lpstr>幻灯片 23</vt:lpstr>
      <vt:lpstr>幻灯片 24</vt:lpstr>
      <vt:lpstr>幻灯片 25</vt:lpstr>
      <vt:lpstr>幻灯片 26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