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docProps/custom.xml" ContentType="application/vnd.openxmlformats-officedocument.custom-properties+xml"/>
  <Override PartName="/ppt/slideLayouts/slideLayout10.xml" ContentType="application/vnd.openxmlformats-officedocument.presentationml.slideLayout+xml"/>
  <Override PartName="/ppt/tags/tag14.xml" ContentType="application/vnd.openxmlformats-officedocument.presentationml.tags+xml"/>
  <Override PartName="/ppt/tags/tag15.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sldIdLst>
    <p:sldId id="277" r:id="rId2"/>
    <p:sldId id="256" r:id="rId3"/>
    <p:sldId id="258" r:id="rId4"/>
    <p:sldId id="259" r:id="rId5"/>
    <p:sldId id="260" r:id="rId6"/>
    <p:sldId id="261" r:id="rId7"/>
    <p:sldId id="292" r:id="rId8"/>
    <p:sldId id="293" r:id="rId9"/>
    <p:sldId id="262" r:id="rId10"/>
    <p:sldId id="263" r:id="rId11"/>
    <p:sldId id="302" r:id="rId12"/>
    <p:sldId id="264" r:id="rId13"/>
    <p:sldId id="303" r:id="rId14"/>
    <p:sldId id="304" r:id="rId15"/>
    <p:sldId id="269" r:id="rId16"/>
    <p:sldId id="305" r:id="rId17"/>
    <p:sldId id="266" r:id="rId18"/>
    <p:sldId id="295" r:id="rId19"/>
    <p:sldId id="294" r:id="rId20"/>
    <p:sldId id="270" r:id="rId21"/>
    <p:sldId id="267" r:id="rId22"/>
    <p:sldId id="296" r:id="rId23"/>
    <p:sldId id="297" r:id="rId24"/>
    <p:sldId id="298" r:id="rId25"/>
    <p:sldId id="299" r:id="rId26"/>
    <p:sldId id="300" r:id="rId27"/>
    <p:sldId id="301" r:id="rId2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037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93145" autoAdjust="0"/>
  </p:normalViewPr>
  <p:slideViewPr>
    <p:cSldViewPr snapToGrid="0">
      <p:cViewPr>
        <p:scale>
          <a:sx n="75" d="100"/>
          <a:sy n="75" d="100"/>
        </p:scale>
        <p:origin x="-1086" y="-25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a:prstGeom prst="rect">
            <a:avLst/>
          </a:prstGeo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EF2F5ED-D19D-4097-92A9-D6092B3D6E68}" type="datetimeFigureOut">
              <a:rPr lang="zh-CN" altLang="en-US" smtClean="0"/>
              <a:pPr/>
              <a:t>2019/2/18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7AAEAA2-D029-4D23-B6D5-DE004B8B3ED2}" type="slidenum">
              <a:rPr lang="zh-CN" altLang="en-US" smtClean="0"/>
              <a:pPr/>
              <a:t>‹#›</a:t>
            </a:fld>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58" r:id="rId12"/>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image" Target="file:///D:\&#25105;&#30340;&#25991;&#26723;\&#26700;&#38754;\&#36798;&#24030;2015&#23450;&#31295;\&#25919;&#27835;\Z1.TIF" TargetMode="Externa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32385" y="48260"/>
            <a:ext cx="10808970" cy="6722110"/>
          </a:xfrm>
          <a:prstGeom prst="rect">
            <a:avLst/>
          </a:prstGeom>
        </p:spPr>
      </p:pic>
    </p:spTree>
    <p:custDataLst>
      <p:tags r:id="rId1"/>
    </p:custDataLst>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问题探究1、我国最基本的国情是什么？</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sz="4800"/>
          </a:p>
        </p:txBody>
      </p:sp>
    </p:spTree>
    <p:custDataLst>
      <p:tags r:id="rId1"/>
    </p:custDataLst>
  </p:cSld>
  <p:clrMapOvr>
    <a:masterClrMapping/>
  </p:clrMapOvr>
  <p:transition>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0" y="274638"/>
            <a:ext cx="10972800" cy="1143000"/>
          </a:xfrm>
          <a:prstGeom prst="rect">
            <a:avLst/>
          </a:prstGeom>
        </p:spPr>
        <p:txBody>
          <a:bodyPr/>
          <a:lstStyle/>
          <a:p>
            <a:r>
              <a:rPr lang="zh-CN" altLang="en-US"/>
              <a:t>共同总结</a:t>
            </a:r>
          </a:p>
        </p:txBody>
      </p:sp>
      <p:sp>
        <p:nvSpPr>
          <p:cNvPr id="2" name="内容占位符 1"/>
          <p:cNvSpPr>
            <a:spLocks noGrp="1"/>
          </p:cNvSpPr>
          <p:nvPr>
            <p:ph idx="4294967295"/>
          </p:nvPr>
        </p:nvSpPr>
        <p:spPr>
          <a:xfrm>
            <a:off x="0" y="1600200"/>
            <a:ext cx="10972800" cy="4525963"/>
          </a:xfrm>
          <a:prstGeom prst="rect">
            <a:avLst/>
          </a:prstGeom>
        </p:spPr>
        <p:txBody>
          <a:bodyPr/>
          <a:lstStyle/>
          <a:p>
            <a:r>
              <a:rPr lang="zh-CN" altLang="en-US"/>
              <a:t>（1）我国宪法指出：我国将长期处于社会主义初级阶段。这是我国最基本的国情，也是当代中国的历史坐标。</a:t>
            </a:r>
          </a:p>
          <a:p>
            <a:r>
              <a:rPr lang="zh-CN" altLang="en-US"/>
              <a:t>（2）社会主义初级阶段包括两层含义：第一，就社会性质而言，我国已经是社会主义社会；第二，就发展程度而言，我国的社会主义还处于初级阶段。发展中国特色社会主义，实现中华民族伟大复兴，必须立足于我国仍处于并将长期处于社会主义初级阶段这一基本国情。</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问题探究2、我国发展新的历史方位是什么？</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sz="4800"/>
          </a:p>
        </p:txBody>
      </p:sp>
    </p:spTree>
    <p:custDataLst>
      <p:tags r:id="rId1"/>
    </p:custDataLst>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0" y="274638"/>
            <a:ext cx="10972800" cy="1143000"/>
          </a:xfrm>
          <a:prstGeom prst="rect">
            <a:avLst/>
          </a:prstGeom>
        </p:spPr>
        <p:txBody>
          <a:bodyPr/>
          <a:lstStyle/>
          <a:p>
            <a:r>
              <a:rPr lang="zh-CN" altLang="en-US"/>
              <a:t>共同总结</a:t>
            </a:r>
          </a:p>
        </p:txBody>
      </p:sp>
      <p:sp>
        <p:nvSpPr>
          <p:cNvPr id="2" name="内容占位符 1"/>
          <p:cNvSpPr>
            <a:spLocks noGrp="1"/>
          </p:cNvSpPr>
          <p:nvPr>
            <p:ph idx="4294967295"/>
          </p:nvPr>
        </p:nvSpPr>
        <p:spPr>
          <a:xfrm>
            <a:off x="0" y="1600200"/>
            <a:ext cx="10972800" cy="4525963"/>
          </a:xfrm>
          <a:prstGeom prst="rect">
            <a:avLst/>
          </a:prstGeom>
        </p:spPr>
        <p:txBody>
          <a:bodyPr/>
          <a:lstStyle/>
          <a:p>
            <a:r>
              <a:rPr lang="zh-CN" altLang="en-US"/>
              <a:t>新中国成立以后，特别是改革开放以来，我国经济社会发展取得了举世瞩目的巨大成就。今天，我国经济实力、科技实力、国防实力、综合国力进入世界前列，国际地位实现前所未有的提升，党的面貌、国家的面貌、人民的面貌、军队的面貌、中华民族的面貌发生了前所未有的变化，中华民族正以崭新的姿态屹立于世界的东方。中国特色社会主义进入了新时代，这是我国发展新的历史方位。</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0" y="274638"/>
            <a:ext cx="10972800" cy="1143000"/>
          </a:xfrm>
          <a:prstGeom prst="rect">
            <a:avLst/>
          </a:prstGeom>
        </p:spPr>
        <p:txBody>
          <a:bodyPr/>
          <a:lstStyle/>
          <a:p>
            <a:r>
              <a:rPr lang="zh-CN" altLang="en-US"/>
              <a:t>问题探究3、如何正确理解新时代？</a:t>
            </a:r>
          </a:p>
        </p:txBody>
      </p:sp>
      <p:sp>
        <p:nvSpPr>
          <p:cNvPr id="2" name="内容占位符 1"/>
          <p:cNvSpPr>
            <a:spLocks noGrp="1"/>
          </p:cNvSpPr>
          <p:nvPr>
            <p:ph idx="4294967295"/>
          </p:nvPr>
        </p:nvSpPr>
        <p:spPr>
          <a:xfrm>
            <a:off x="0" y="1600200"/>
            <a:ext cx="10972800" cy="4525963"/>
          </a:xfrm>
          <a:prstGeom prst="rect">
            <a:avLst/>
          </a:prstGeom>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a:p>
          <a:p>
            <a:endParaRPr lang="zh-CN" altLang="en-US"/>
          </a:p>
        </p:txBody>
      </p:sp>
    </p:spTree>
    <p:custDataLst>
      <p:tags r:id="rId1"/>
    </p:custDataLst>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sz="4000"/>
              <a:t>共同总结</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2800"/>
              <a:t>（1）党的十八大以来，我国取得了全方位的、开创性的成就，发生了深层次的、根本性的变革。中国特色社会主义进入了新时代，中华民族迎来了从站起来、富起来到强起来的伟大飞跃，迎来了实现中华民族伟大复兴的光明前景。</a:t>
            </a:r>
          </a:p>
          <a:p>
            <a:r>
              <a:rPr lang="zh-CN" altLang="en-US" sz="2800"/>
              <a:t>（2）这个新时代，是承前启后、继往开来、在新的历史条件下继续夺取中国特色社会主义伟大胜利的时代，是决胜全面建成小康社会进而全面建设社会主义现代化强国的时代，是全国各族人民团结奋斗、不断创造美好生活、逐步实现全体人民共同富裕的时代，是全体中华儿女勠力同心，奋力实现中华民族伟大复兴中国梦的时代。说我国日益走近世界舞台中央、不断为人类作出更大贡献的时代。</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0" y="1600200"/>
            <a:ext cx="10972800" cy="4525963"/>
          </a:xfrm>
          <a:prstGeom prst="rect">
            <a:avLst/>
          </a:prstGeom>
        </p:spPr>
        <p:txBody>
          <a:bodyPr/>
          <a:lstStyle/>
          <a:p>
            <a:r>
              <a:rPr lang="zh-CN" altLang="en-US"/>
              <a:t>（3）中国特色社会主义进入新时代，我国社会主要矛盾已经转化为人民日益增长的美好生活需要和不平衡不充分的发展之间的矛盾。</a:t>
            </a:r>
          </a:p>
          <a:p>
            <a:r>
              <a:rPr lang="zh-CN" altLang="en-US"/>
              <a:t>（4）面对中国特色社会主义新时代的社会主要矛盾，我们要坚定不移地贯彻创新、协调、绿色、开放、共享的发展理念，在继续推动发展的基础上，着力解决好发展不平衡不充分问题，大力提升发展质量和效益，更好地满足人民在经济、政治、文化、社会、生态等方面日益增长的需要，更好地推动人的全面发展、社会全面进步。</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zh-CN" dirty="0">
                <a:sym typeface="宋体" panose="02010600030101010101" pitchFamily="2" charset="-122"/>
              </a:rPr>
              <a:t>典例精析</a:t>
            </a:r>
            <a:r>
              <a:rPr lang="zh-CN" altLang="zh-CN" kern="1200" dirty="0">
                <a:latin typeface="+mj-lt"/>
                <a:ea typeface="+mj-ea"/>
                <a:cs typeface="+mj-cs"/>
                <a:sym typeface="宋体" panose="02010600030101010101" pitchFamily="2" charset="-122"/>
              </a:rPr>
              <a:t/>
            </a:r>
            <a:br>
              <a:rPr lang="zh-CN" altLang="zh-CN" kern="1200" dirty="0">
                <a:latin typeface="+mj-lt"/>
                <a:ea typeface="+mj-ea"/>
                <a:cs typeface="+mj-cs"/>
                <a:sym typeface="宋体" panose="02010600030101010101" pitchFamily="2" charset="-122"/>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0E037B"/>
                </a:solidFill>
              </a:rPr>
              <a:t>例</a:t>
            </a:r>
            <a:r>
              <a:rPr lang="en-US" altLang="zh-CN">
                <a:solidFill>
                  <a:srgbClr val="0E037B"/>
                </a:solidFill>
              </a:rPr>
              <a:t>1</a:t>
            </a:r>
            <a:r>
              <a:rPr lang="zh-CN" altLang="en-US">
                <a:solidFill>
                  <a:srgbClr val="0E037B"/>
                </a:solidFill>
              </a:rPr>
              <a:t>、（2018年河北中考）为了向大家介绍中国共产党第十九次全国代表大会的主要内容，冀华中学九年级(1)班办了一期“学习十九大，启航新时代”主题板报。板报内容应包括（   ）</a:t>
            </a:r>
          </a:p>
          <a:p>
            <a:r>
              <a:rPr lang="zh-CN" altLang="en-US">
                <a:solidFill>
                  <a:srgbClr val="0E037B"/>
                </a:solidFill>
              </a:rPr>
              <a:t>①开辟中国特色社会主义道路 ②中国特色社会主义进入新时代</a:t>
            </a:r>
          </a:p>
          <a:p>
            <a:r>
              <a:rPr lang="zh-CN" altLang="en-US">
                <a:solidFill>
                  <a:srgbClr val="0E037B"/>
                </a:solidFill>
              </a:rPr>
              <a:t>③习近平新时代中国特色社会主义思想④我国社会主要矛盾的变化</a:t>
            </a:r>
          </a:p>
          <a:p>
            <a:r>
              <a:rPr lang="zh-CN" altLang="en-US">
                <a:solidFill>
                  <a:srgbClr val="0E037B"/>
                </a:solidFill>
              </a:rPr>
              <a:t>A.①②③  B.①③④ C.②③④D.①②④</a:t>
            </a:r>
          </a:p>
        </p:txBody>
      </p:sp>
    </p:spTree>
    <p:custDataLst>
      <p:tags r:id="rId1"/>
    </p:custDataLst>
  </p:cSld>
  <p:clrMapOvr>
    <a:masterClrMapping/>
  </p:clrMapOvr>
  <p:transition>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0" y="274638"/>
            <a:ext cx="10972800" cy="1143000"/>
          </a:xfrm>
          <a:prstGeom prst="rect">
            <a:avLst/>
          </a:prstGeom>
        </p:spPr>
        <p:txBody>
          <a:bodyPr/>
          <a:lstStyle/>
          <a:p>
            <a:r>
              <a:rPr lang="zh-CN" altLang="en-US"/>
              <a:t>答案解析</a:t>
            </a:r>
          </a:p>
        </p:txBody>
      </p:sp>
      <p:sp>
        <p:nvSpPr>
          <p:cNvPr id="2" name="内容占位符 1"/>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答案：C</a:t>
            </a:r>
          </a:p>
          <a:p>
            <a:r>
              <a:rPr lang="zh-CN" altLang="en-US">
                <a:solidFill>
                  <a:srgbClr val="FF0000"/>
                </a:solidFill>
              </a:rPr>
              <a:t>【解析本题为时政题。主要考查的是对十九大报告的熟悉程度;中开辟中国特色社会主义道路是中国人民历史的选择，不是十九大的内容，排除①，故选C.</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0" y="1600200"/>
            <a:ext cx="10972800" cy="4525963"/>
          </a:xfrm>
          <a:prstGeom prst="rect">
            <a:avLst/>
          </a:prstGeom>
        </p:spPr>
        <p:txBody>
          <a:bodyPr/>
          <a:lstStyle/>
          <a:p>
            <a:r>
              <a:rPr lang="zh-CN" altLang="en-US">
                <a:solidFill>
                  <a:srgbClr val="0E037B"/>
                </a:solidFill>
              </a:rPr>
              <a:t>例</a:t>
            </a:r>
            <a:r>
              <a:rPr lang="en-US" altLang="zh-CN">
                <a:solidFill>
                  <a:srgbClr val="0E037B"/>
                </a:solidFill>
              </a:rPr>
              <a:t>2</a:t>
            </a:r>
            <a:r>
              <a:rPr lang="zh-CN" altLang="en-US">
                <a:solidFill>
                  <a:srgbClr val="0E037B"/>
                </a:solidFill>
              </a:rPr>
              <a:t>、（2018年云南昆明中考）党的十九大报告指出，经过长期努力，中国特色社会主义进入新时代，即我国已经 （   ）</a:t>
            </a:r>
          </a:p>
          <a:p>
            <a:r>
              <a:rPr lang="zh-CN" altLang="en-US">
                <a:solidFill>
                  <a:srgbClr val="0E037B"/>
                </a:solidFill>
              </a:rPr>
              <a:t>A.实现了平衡而充分的发展 </a:t>
            </a:r>
          </a:p>
          <a:p>
            <a:r>
              <a:rPr lang="zh-CN" altLang="en-US">
                <a:solidFill>
                  <a:srgbClr val="0E037B"/>
                </a:solidFill>
              </a:rPr>
              <a:t>B.超越了社会主义初级阶段 </a:t>
            </a:r>
          </a:p>
          <a:p>
            <a:r>
              <a:rPr lang="zh-CN" altLang="en-US">
                <a:solidFill>
                  <a:srgbClr val="0E037B"/>
                </a:solidFill>
              </a:rPr>
              <a:t>C.实现了全面建成小康社会的宏伟目标 </a:t>
            </a:r>
          </a:p>
          <a:p>
            <a:r>
              <a:rPr lang="zh-CN" altLang="en-US">
                <a:solidFill>
                  <a:srgbClr val="0E037B"/>
                </a:solidFill>
              </a:rPr>
              <a:t>D.进入决胜全面建成小康社会，进而全面建设社会主义现代化强国的时代</a:t>
            </a:r>
            <a:r>
              <a:rPr lang="zh-CN" altLang="en-US"/>
              <a:t> </a:t>
            </a:r>
          </a:p>
        </p:txBody>
      </p:sp>
    </p:spTree>
    <p:custDataLst>
      <p:tags r:id="rId1"/>
    </p:custDataLst>
  </p:cSld>
  <p:clrMapOvr>
    <a:masterClrMapping/>
  </p:clrMapOvr>
  <p:transition>
    <p:zo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0" y="2865438"/>
            <a:ext cx="6034088" cy="608012"/>
          </a:xfrm>
          <a:prstGeom prst="rect">
            <a:avLst/>
          </a:prstGeom>
        </p:spPr>
        <p:txBody>
          <a:bodyPr/>
          <a:lstStyle/>
          <a:p>
            <a:r>
              <a:rPr lang="zh-CN" altLang="en-US" sz="4000">
                <a:solidFill>
                  <a:srgbClr val="00B050"/>
                </a:solidFill>
              </a:rPr>
              <a:t>第二单元 复兴之路</a:t>
            </a:r>
            <a:r>
              <a:rPr lang="zh-CN" altLang="en-US" sz="4000">
                <a:solidFill>
                  <a:schemeClr val="tx2"/>
                </a:solidFill>
              </a:rPr>
              <a:t/>
            </a:r>
            <a:br>
              <a:rPr lang="zh-CN" altLang="en-US" sz="4000">
                <a:solidFill>
                  <a:schemeClr val="tx2"/>
                </a:solidFill>
              </a:rPr>
            </a:br>
            <a:r>
              <a:rPr lang="zh-CN" altLang="en-US" sz="4000">
                <a:solidFill>
                  <a:srgbClr val="00B050"/>
                </a:solidFill>
              </a:rPr>
              <a:t>第四课我们的中国梦</a:t>
            </a:r>
          </a:p>
        </p:txBody>
      </p:sp>
      <p:sp>
        <p:nvSpPr>
          <p:cNvPr id="3" name="副标题 2"/>
          <p:cNvSpPr>
            <a:spLocks noGrp="1"/>
          </p:cNvSpPr>
          <p:nvPr>
            <p:ph type="subTitle" idx="4294967295"/>
          </p:nvPr>
        </p:nvSpPr>
        <p:spPr>
          <a:xfrm>
            <a:off x="0" y="3886200"/>
            <a:ext cx="8534400" cy="1752600"/>
          </a:xfrm>
          <a:prstGeom prst="rect">
            <a:avLst/>
          </a:prstGeom>
        </p:spPr>
        <p:txBody>
          <a:bodyPr/>
          <a:lstStyle/>
          <a:p>
            <a:r>
              <a:rPr lang="en-US" altLang="zh-CN" sz="4000">
                <a:solidFill>
                  <a:srgbClr val="FF0000"/>
                </a:solidFill>
              </a:rPr>
              <a:t>4.2 走向民族复兴的新起点</a:t>
            </a:r>
          </a:p>
        </p:txBody>
      </p:sp>
    </p:spTree>
    <p:custDataLst>
      <p:tags r:id="rId1"/>
    </p:custDataLst>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sz="4000"/>
              <a:t>答案解析</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2800">
                <a:solidFill>
                  <a:srgbClr val="FF0000"/>
                </a:solidFill>
              </a:rPr>
              <a:t>答案：D</a:t>
            </a:r>
          </a:p>
          <a:p>
            <a:r>
              <a:rPr lang="zh-CN" altLang="en-US" sz="2800">
                <a:solidFill>
                  <a:srgbClr val="FF0000"/>
                </a:solidFill>
              </a:rPr>
              <a:t>【解析】中国特色社会主义进入新时代，我国社会主要矛盾已经转化为人民日益增长的美好生活需要和不平衡不充分的发展之间的矛盾。我国社会主要矛盾说明我国还没有实现平衡而充分的发展，A错误。我国正处于并将长期处于社会主义初级阶段，B选项错误。我国2020年实现全国建成小康社会的宏伟目标，C错误。“决胜全面建成小康社会，开启全面建设社会主义现代化国家新征程”。党的十九大在对决胜全面建成小康社会作出部署的同时，明确了从2020年到本世纪中叶分两步走全面建设社会主义现代化国家的新的奋斗目标，D选项符合题意。正确答案选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normAutofit fontScale="90000"/>
          </a:bodyPr>
          <a:lstStyle/>
          <a:p>
            <a:r>
              <a:rPr lang="zh-CN" altLang="en-US" dirty="0">
                <a:sym typeface="+mn-ea"/>
              </a:rPr>
              <a:t>课后训练</a:t>
            </a:r>
            <a:r>
              <a:rPr lang="zh-CN" altLang="en-US" kern="1200" dirty="0">
                <a:latin typeface="+mj-lt"/>
                <a:ea typeface="+mj-ea"/>
                <a:cs typeface="+mj-cs"/>
              </a:rPr>
              <a:t/>
            </a:r>
            <a:br>
              <a:rPr lang="zh-CN" altLang="en-US" kern="1200" dirty="0">
                <a:latin typeface="+mj-lt"/>
                <a:ea typeface="+mj-ea"/>
                <a:cs typeface="+mj-cs"/>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1.我国最基本的国情、当代中国的历史坐标（    ）</a:t>
            </a:r>
          </a:p>
          <a:p>
            <a:r>
              <a:rPr lang="zh-CN" altLang="en-US"/>
              <a:t>A．我国是世界上人口最多的国家</a:t>
            </a:r>
          </a:p>
          <a:p>
            <a:r>
              <a:rPr lang="zh-CN" altLang="en-US"/>
              <a:t>B我国正处于并将长期处于社会主义初级阶段</a:t>
            </a:r>
          </a:p>
          <a:p>
            <a:r>
              <a:rPr lang="zh-CN" altLang="en-US"/>
              <a:t>C．我国城乡居民收入差距悬殊</a:t>
            </a:r>
          </a:p>
          <a:p>
            <a:r>
              <a:rPr lang="zh-CN" altLang="en-US"/>
              <a:t>D．我国社会主义具体制度还不完善</a:t>
            </a:r>
          </a:p>
        </p:txBody>
      </p:sp>
      <p:sp>
        <p:nvSpPr>
          <p:cNvPr id="4" name="文本框 3"/>
          <p:cNvSpPr txBox="1"/>
          <p:nvPr/>
        </p:nvSpPr>
        <p:spPr>
          <a:xfrm>
            <a:off x="7168515" y="1229360"/>
            <a:ext cx="1079500" cy="706755"/>
          </a:xfrm>
          <a:prstGeom prst="rect">
            <a:avLst/>
          </a:prstGeom>
          <a:noFill/>
        </p:spPr>
        <p:txBody>
          <a:bodyPr wrap="square" rtlCol="0">
            <a:spAutoFit/>
          </a:bodyPr>
          <a:lstStyle/>
          <a:p>
            <a:r>
              <a:rPr lang="en-US" altLang="zh-CN" sz="4000">
                <a:solidFill>
                  <a:srgbClr val="FF0000"/>
                </a:solidFill>
              </a:rPr>
              <a:t>B</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0" y="1600200"/>
            <a:ext cx="10972800" cy="4525963"/>
          </a:xfrm>
          <a:prstGeom prst="rect">
            <a:avLst/>
          </a:prstGeom>
        </p:spPr>
        <p:txBody>
          <a:bodyPr/>
          <a:lstStyle/>
          <a:p>
            <a:r>
              <a:rPr lang="en-US" altLang="zh-CN"/>
              <a:t>2</a:t>
            </a:r>
            <a:r>
              <a:rPr lang="zh-CN" altLang="en-US"/>
              <a:t>.中国特色社会主义进入新时代，我国社会主要矛盾已经转化为人民日益增长的____需要和____的发展之间的矛盾。（   ）</a:t>
            </a:r>
          </a:p>
          <a:p>
            <a:r>
              <a:rPr lang="zh-CN" altLang="en-US"/>
              <a:t>A.美好生活 不充分不平衡</a:t>
            </a:r>
          </a:p>
          <a:p>
            <a:r>
              <a:rPr lang="zh-CN" altLang="en-US"/>
              <a:t>B.幸福生活 不平衡不充分</a:t>
            </a:r>
          </a:p>
          <a:p>
            <a:r>
              <a:rPr lang="zh-CN" altLang="en-US"/>
              <a:t>C.幸福生活 不充分不平衡</a:t>
            </a:r>
          </a:p>
          <a:p>
            <a:r>
              <a:rPr lang="zh-CN" altLang="en-US"/>
              <a:t>D.美好生活 不平衡不充分</a:t>
            </a:r>
          </a:p>
        </p:txBody>
      </p:sp>
      <p:sp>
        <p:nvSpPr>
          <p:cNvPr id="4" name="文本框 3"/>
          <p:cNvSpPr txBox="1"/>
          <p:nvPr/>
        </p:nvSpPr>
        <p:spPr>
          <a:xfrm>
            <a:off x="6917690" y="1487170"/>
            <a:ext cx="1079500" cy="706755"/>
          </a:xfrm>
          <a:prstGeom prst="rect">
            <a:avLst/>
          </a:prstGeom>
          <a:noFill/>
        </p:spPr>
        <p:txBody>
          <a:bodyPr wrap="square" rtlCol="0">
            <a:spAutoFit/>
          </a:bodyPr>
          <a:lstStyle/>
          <a:p>
            <a:r>
              <a:rPr lang="en-US" altLang="zh-CN" sz="4000">
                <a:solidFill>
                  <a:srgbClr val="FF0000"/>
                </a:solidFill>
              </a:rPr>
              <a:t>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0" y="1600200"/>
            <a:ext cx="10972800" cy="4525963"/>
          </a:xfrm>
          <a:prstGeom prst="rect">
            <a:avLst/>
          </a:prstGeom>
        </p:spPr>
        <p:txBody>
          <a:bodyPr/>
          <a:lstStyle/>
          <a:p>
            <a:r>
              <a:rPr lang="en-US" altLang="zh-CN"/>
              <a:t>3</a:t>
            </a:r>
            <a:r>
              <a:rPr lang="zh-CN" altLang="en-US"/>
              <a:t>.新中国成立以后，特别是改革开放以来，我国经济社会发展取得了举世瞩目的巨大成就。我国进入世界前列的方面包括（      ）</a:t>
            </a:r>
          </a:p>
          <a:p>
            <a:r>
              <a:rPr lang="zh-CN" altLang="en-US"/>
              <a:t>①经济实力②科技实力③国防实力④综合国力</a:t>
            </a:r>
          </a:p>
          <a:p>
            <a:r>
              <a:rPr lang="zh-CN" altLang="en-US"/>
              <a:t>A.①②③④B.②③④C.①②D.①③④</a:t>
            </a:r>
          </a:p>
        </p:txBody>
      </p:sp>
      <p:sp>
        <p:nvSpPr>
          <p:cNvPr id="4" name="文本框 3"/>
          <p:cNvSpPr txBox="1"/>
          <p:nvPr/>
        </p:nvSpPr>
        <p:spPr>
          <a:xfrm>
            <a:off x="7576185" y="1447800"/>
            <a:ext cx="1079500" cy="706755"/>
          </a:xfrm>
          <a:prstGeom prst="rect">
            <a:avLst/>
          </a:prstGeom>
          <a:noFill/>
        </p:spPr>
        <p:txBody>
          <a:bodyPr wrap="square" rtlCol="0">
            <a:spAutoFit/>
          </a:bodyPr>
          <a:lstStyle/>
          <a:p>
            <a:r>
              <a:rPr lang="en-US" altLang="zh-CN" sz="400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0" y="1600200"/>
            <a:ext cx="10972800" cy="4525963"/>
          </a:xfrm>
          <a:prstGeom prst="rect">
            <a:avLst/>
          </a:prstGeom>
        </p:spPr>
        <p:txBody>
          <a:bodyPr/>
          <a:lstStyle/>
          <a:p>
            <a:r>
              <a:rPr lang="en-US" altLang="zh-CN"/>
              <a:t>4</a:t>
            </a:r>
            <a:r>
              <a:rPr lang="zh-CN" altLang="en-US"/>
              <a:t>.中国特色社会主义进入了新时代，这个新时代，是（    ）</a:t>
            </a:r>
          </a:p>
          <a:p>
            <a:r>
              <a:rPr lang="zh-CN" altLang="en-US"/>
              <a:t>①承前启后、继往开来、在新的历史条件下继续夺取中国特色社会主义伟大胜利的时代②决胜全面建成小康社会进而全面建设社会主义现代化强国的时代③全国各族人民团结奋斗、不断创造美好生活、逐步实现全体人民共同富裕的时代④全体中华儿女勠力同心，奋力实现中华民族伟大复兴中国梦的时代</a:t>
            </a:r>
          </a:p>
          <a:p>
            <a:r>
              <a:rPr lang="zh-CN" altLang="en-US"/>
              <a:t>A.①②③④B.②③④C.①②D.①③④</a:t>
            </a:r>
          </a:p>
        </p:txBody>
      </p:sp>
      <p:sp>
        <p:nvSpPr>
          <p:cNvPr id="4" name="文本框 3"/>
          <p:cNvSpPr txBox="1"/>
          <p:nvPr/>
        </p:nvSpPr>
        <p:spPr>
          <a:xfrm>
            <a:off x="8431530" y="1158240"/>
            <a:ext cx="1079500" cy="706755"/>
          </a:xfrm>
          <a:prstGeom prst="rect">
            <a:avLst/>
          </a:prstGeom>
          <a:noFill/>
        </p:spPr>
        <p:txBody>
          <a:bodyPr wrap="square" rtlCol="0">
            <a:spAutoFit/>
          </a:bodyPr>
          <a:lstStyle/>
          <a:p>
            <a:r>
              <a:rPr lang="en-US" altLang="zh-CN" sz="400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0" y="1600200"/>
            <a:ext cx="10972800" cy="4525963"/>
          </a:xfrm>
          <a:prstGeom prst="rect">
            <a:avLst/>
          </a:prstGeom>
        </p:spPr>
        <p:txBody>
          <a:bodyPr/>
          <a:lstStyle/>
          <a:p>
            <a:r>
              <a:rPr lang="en-US" altLang="zh-CN"/>
              <a:t>5</a:t>
            </a:r>
            <a:r>
              <a:rPr lang="zh-CN" altLang="en-US"/>
              <a:t>.右图中人们的无数“期待”说明 （    ）</a:t>
            </a:r>
          </a:p>
          <a:p>
            <a:r>
              <a:rPr lang="zh-CN" altLang="en-US"/>
              <a:t>①我国仍然处于社会主义初级阶段</a:t>
            </a:r>
          </a:p>
          <a:p>
            <a:r>
              <a:rPr lang="zh-CN" altLang="en-US"/>
              <a:t>②现阶段社会的主要矛盾开始变化</a:t>
            </a:r>
          </a:p>
          <a:p>
            <a:r>
              <a:rPr lang="zh-CN" altLang="en-US"/>
              <a:t>③我国生产力的总体水平还不够高</a:t>
            </a:r>
          </a:p>
          <a:p>
            <a:r>
              <a:rPr lang="zh-CN" altLang="en-US"/>
              <a:t>④社会主义制度的建设还不够完善</a:t>
            </a:r>
          </a:p>
          <a:p>
            <a:r>
              <a:rPr lang="zh-CN" altLang="en-US"/>
              <a:t>A. ①②③    B.②③④</a:t>
            </a:r>
          </a:p>
          <a:p>
            <a:r>
              <a:rPr lang="zh-CN" altLang="en-US"/>
              <a:t>C.①②       D.①③④</a:t>
            </a:r>
          </a:p>
        </p:txBody>
      </p:sp>
      <p:pic>
        <p:nvPicPr>
          <p:cNvPr id="1073742853" name="Picture 5" descr="学科网(www.zxxk.com)--教育资源门户，提供试卷、教案、课件、论文、素材及各类教学资源下载，还有大量而丰富的教学相关资讯！"/>
          <p:cNvPicPr>
            <a:picLocks noChangeAspect="1"/>
          </p:cNvPicPr>
          <p:nvPr/>
        </p:nvPicPr>
        <p:blipFill>
          <a:blip r:embed="rId3" r:link="rId4"/>
          <a:stretch>
            <a:fillRect/>
          </a:stretch>
        </p:blipFill>
        <p:spPr>
          <a:xfrm>
            <a:off x="6155690" y="1809750"/>
            <a:ext cx="1802765" cy="2427605"/>
          </a:xfrm>
          <a:prstGeom prst="rect">
            <a:avLst/>
          </a:prstGeom>
          <a:noFill/>
          <a:ln w="9525">
            <a:noFill/>
          </a:ln>
        </p:spPr>
      </p:pic>
      <p:sp>
        <p:nvSpPr>
          <p:cNvPr id="4" name="文本框 3"/>
          <p:cNvSpPr txBox="1"/>
          <p:nvPr/>
        </p:nvSpPr>
        <p:spPr>
          <a:xfrm>
            <a:off x="6155690" y="1196975"/>
            <a:ext cx="1079500" cy="706755"/>
          </a:xfrm>
          <a:prstGeom prst="rect">
            <a:avLst/>
          </a:prstGeom>
          <a:noFill/>
        </p:spPr>
        <p:txBody>
          <a:bodyPr wrap="square" rtlCol="0">
            <a:spAutoFit/>
          </a:bodyPr>
          <a:lstStyle/>
          <a:p>
            <a:r>
              <a:rPr lang="en-US" altLang="zh-CN" sz="4000">
                <a:solidFill>
                  <a:srgbClr val="FF0000"/>
                </a:solidFill>
              </a:rPr>
              <a:t>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0" y="1600200"/>
            <a:ext cx="10972800" cy="4525963"/>
          </a:xfrm>
          <a:prstGeom prst="rect">
            <a:avLst/>
          </a:prstGeom>
        </p:spPr>
        <p:txBody>
          <a:bodyPr/>
          <a:lstStyle/>
          <a:p>
            <a:r>
              <a:rPr lang="en-US" altLang="zh-CN"/>
              <a:t>6</a:t>
            </a:r>
            <a:r>
              <a:rPr lang="zh-CN" altLang="en-US"/>
              <a:t>、中央全会审议通过了《中共中央关于制定国民经济和社会发展第十三个五年规划的建议》。全会认为,到二O二O年全面建成小康社会,是我们党确定的“两个一百年”奋斗目标的第一个百年奋斗目标。“十三五”时期是全面建成小康社会决胜阶段,“十三五”规划必须紧紧围绕实现这个奋斗目标来制定。</a:t>
            </a:r>
          </a:p>
          <a:p>
            <a:r>
              <a:rPr lang="zh-CN" altLang="en-US"/>
              <a:t>请你说一下制定《中共中央关于制定国民经济和社会发展第十三个五年规划的建议》的总依据是什么？为什么？</a:t>
            </a:r>
          </a:p>
        </p:txBody>
      </p:sp>
    </p:spTree>
    <p:custDataLst>
      <p:tags r:id="rId1"/>
    </p:custDataLst>
  </p:cSld>
  <p:clrMapOvr>
    <a:masterClrMapping/>
  </p:clrMapOvr>
  <p:transition>
    <p:zo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0" y="274638"/>
            <a:ext cx="10972800" cy="1143000"/>
          </a:xfrm>
          <a:prstGeom prst="rect">
            <a:avLst/>
          </a:prstGeom>
        </p:spPr>
        <p:txBody>
          <a:bodyPr/>
          <a:lstStyle/>
          <a:p>
            <a:r>
              <a:rPr lang="zh-CN" altLang="en-US"/>
              <a:t>答案</a:t>
            </a:r>
          </a:p>
        </p:txBody>
      </p:sp>
      <p:sp>
        <p:nvSpPr>
          <p:cNvPr id="2" name="内容占位符 1"/>
          <p:cNvSpPr>
            <a:spLocks noGrp="1"/>
          </p:cNvSpPr>
          <p:nvPr>
            <p:ph idx="4294967295"/>
          </p:nvPr>
        </p:nvSpPr>
        <p:spPr>
          <a:xfrm>
            <a:off x="0" y="1600200"/>
            <a:ext cx="10972800" cy="4525963"/>
          </a:xfrm>
          <a:prstGeom prst="rect">
            <a:avLst/>
          </a:prstGeom>
        </p:spPr>
        <p:txBody>
          <a:bodyPr/>
          <a:lstStyle/>
          <a:p>
            <a:r>
              <a:rPr lang="en-US" altLang="zh-CN"/>
              <a:t>6.我国处于社会主义初级阶段。</a:t>
            </a:r>
          </a:p>
          <a:p>
            <a:r>
              <a:rPr lang="en-US" altLang="zh-CN"/>
              <a:t>①现阶段，我国生产力总体水平还比较低，地区发展不平衡。</a:t>
            </a:r>
          </a:p>
          <a:p>
            <a:r>
              <a:rPr lang="en-US" altLang="zh-CN"/>
              <a:t>②科学技术水平和民族文化素质还不高。</a:t>
            </a:r>
          </a:p>
          <a:p>
            <a:r>
              <a:rPr lang="en-US" altLang="zh-CN"/>
              <a:t>③受经济、文化发展水平的制约，我国的社会主义制度还不完善，体制还不够健全。</a:t>
            </a:r>
          </a:p>
          <a:p>
            <a:r>
              <a:rPr lang="en-US" altLang="zh-CN"/>
              <a:t>④我国还面临着严峻的人口、资源、环境压力等。</a:t>
            </a:r>
          </a:p>
          <a:p>
            <a:endParaRPr lang="en-US" altLang="zh-CN"/>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ext Box 17">
            <a:hlinkClick r:id="rId3" action="ppaction://hlinksldjump"/>
          </p:cNvPr>
          <p:cNvSpPr txBox="1"/>
          <p:nvPr/>
        </p:nvSpPr>
        <p:spPr>
          <a:xfrm>
            <a:off x="5437823" y="3052763"/>
            <a:ext cx="1303337"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rPr>
              <a:t>课前预习</a:t>
            </a:r>
            <a:endPar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endParaRPr>
          </a:p>
        </p:txBody>
      </p:sp>
      <p:sp>
        <p:nvSpPr>
          <p:cNvPr id="11266" name="Text Box 17"/>
          <p:cNvSpPr txBox="1"/>
          <p:nvPr/>
        </p:nvSpPr>
        <p:spPr>
          <a:xfrm>
            <a:off x="5437823" y="4171950"/>
            <a:ext cx="1303337"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rPr>
              <a:t>典例精析</a:t>
            </a:r>
          </a:p>
        </p:txBody>
      </p:sp>
      <p:sp>
        <p:nvSpPr>
          <p:cNvPr id="11267" name="Text Box 17"/>
          <p:cNvSpPr txBox="1"/>
          <p:nvPr/>
        </p:nvSpPr>
        <p:spPr>
          <a:xfrm>
            <a:off x="5437823" y="4533900"/>
            <a:ext cx="1317625"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rPr>
              <a:t>课后训练</a:t>
            </a:r>
            <a:endPar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endParaRPr>
          </a:p>
        </p:txBody>
      </p:sp>
      <p:sp>
        <p:nvSpPr>
          <p:cNvPr id="11268" name="Text Box 17">
            <a:hlinkClick r:id="rId3" action="ppaction://hlinksldjump"/>
          </p:cNvPr>
          <p:cNvSpPr txBox="1"/>
          <p:nvPr/>
        </p:nvSpPr>
        <p:spPr>
          <a:xfrm>
            <a:off x="5437823" y="2657475"/>
            <a:ext cx="1317625"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学习目标</a:t>
            </a:r>
          </a:p>
        </p:txBody>
      </p:sp>
      <p:sp>
        <p:nvSpPr>
          <p:cNvPr id="11269" name="矩形 1"/>
          <p:cNvSpPr/>
          <p:nvPr/>
        </p:nvSpPr>
        <p:spPr>
          <a:xfrm>
            <a:off x="4936173" y="1651000"/>
            <a:ext cx="660400" cy="368300"/>
          </a:xfrm>
          <a:prstGeom prst="rect">
            <a:avLst/>
          </a:prstGeom>
          <a:noFill/>
          <a:ln w="9525">
            <a:noFill/>
          </a:ln>
        </p:spPr>
        <p:txBody>
          <a:bodyPr anchor="t">
            <a:spAutoFit/>
          </a:bodyPr>
          <a:lstStyle/>
          <a:p>
            <a:r>
              <a:rPr lang="zh-CN" altLang="en-US" b="1" dirty="0">
                <a:latin typeface="Arial" panose="020B0604020202020204" pitchFamily="34" charset="0"/>
                <a:ea typeface="黑体" panose="02010609060101010101" pitchFamily="2" charset="-122"/>
              </a:rPr>
              <a:t>目录</a:t>
            </a:r>
          </a:p>
        </p:txBody>
      </p:sp>
      <p:sp>
        <p:nvSpPr>
          <p:cNvPr id="11270" name="Text Box 17">
            <a:hlinkClick r:id="rId3" action="ppaction://hlinksldjump"/>
          </p:cNvPr>
          <p:cNvSpPr txBox="1"/>
          <p:nvPr/>
        </p:nvSpPr>
        <p:spPr>
          <a:xfrm>
            <a:off x="5437823" y="3811588"/>
            <a:ext cx="1301750"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rPr>
              <a:t>知识结构</a:t>
            </a:r>
          </a:p>
        </p:txBody>
      </p:sp>
      <p:sp>
        <p:nvSpPr>
          <p:cNvPr id="11271" name="Text Box 17">
            <a:hlinkClick r:id="rId3" action="ppaction://hlinksldjump"/>
          </p:cNvPr>
          <p:cNvSpPr txBox="1"/>
          <p:nvPr/>
        </p:nvSpPr>
        <p:spPr>
          <a:xfrm>
            <a:off x="5437823" y="2259013"/>
            <a:ext cx="1333500"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情境导入</a:t>
            </a:r>
          </a:p>
        </p:txBody>
      </p:sp>
      <p:sp>
        <p:nvSpPr>
          <p:cNvPr id="11272" name="Text Box 17">
            <a:hlinkClick r:id="rId3" action="ppaction://hlinksldjump"/>
          </p:cNvPr>
          <p:cNvSpPr txBox="1"/>
          <p:nvPr/>
        </p:nvSpPr>
        <p:spPr>
          <a:xfrm>
            <a:off x="5437823" y="3413125"/>
            <a:ext cx="1317625"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疑难解答</a:t>
            </a:r>
          </a:p>
        </p:txBody>
      </p:sp>
    </p:spTree>
    <p:custDataLst>
      <p:tags r:id="rId1"/>
    </p:custDataLst>
  </p:cSld>
  <p:clrMapOvr>
    <a:masterClrMapping/>
  </p:clrMapOvr>
  <p:transition>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dirty="0">
                <a:sym typeface="黑体" panose="02010609060101010101" pitchFamily="2" charset="-122"/>
              </a:rPr>
              <a:t>学习目标</a:t>
            </a:r>
            <a:r>
              <a:rPr lang="zh-CN" altLang="en-US" kern="1200" dirty="0">
                <a:latin typeface="+mj-lt"/>
                <a:ea typeface="+mj-ea"/>
                <a:cs typeface="+mj-cs"/>
                <a:sym typeface="黑体" panose="02010609060101010101" pitchFamily="2" charset="-122"/>
              </a:rPr>
              <a:t/>
            </a:r>
            <a:br>
              <a:rPr lang="zh-CN" altLang="en-US" kern="1200" dirty="0">
                <a:latin typeface="+mj-lt"/>
                <a:ea typeface="+mj-ea"/>
                <a:cs typeface="+mj-cs"/>
                <a:sym typeface="黑体" panose="02010609060101010101" pitchFamily="2" charset="-122"/>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3200">
                <a:solidFill>
                  <a:schemeClr val="tx2"/>
                </a:solidFill>
              </a:rPr>
              <a:t>1.知道社会主义初级阶段的含义，认识到我国处于初级阶段的基本国情以及同发达国家之间存在的差距。</a:t>
            </a:r>
          </a:p>
          <a:p>
            <a:r>
              <a:rPr lang="zh-CN" altLang="en-US" sz="3200">
                <a:solidFill>
                  <a:schemeClr val="tx2"/>
                </a:solidFill>
              </a:rPr>
              <a:t>2.中国特色社会主义进入了新时代，这是我国发展新的历史方位。理解新时代的意义。</a:t>
            </a:r>
          </a:p>
          <a:p>
            <a:r>
              <a:rPr lang="zh-CN" altLang="en-US" sz="3200">
                <a:solidFill>
                  <a:schemeClr val="tx2"/>
                </a:solidFill>
              </a:rPr>
              <a:t>3.增强热爱祖国的情感，坚定走中国社会主义道路的信念。</a:t>
            </a:r>
          </a:p>
          <a:p>
            <a:r>
              <a:rPr lang="en-US" altLang="zh-CN" sz="3200">
                <a:solidFill>
                  <a:schemeClr val="tx2"/>
                </a:solidFill>
              </a:rPr>
              <a:t>4.</a:t>
            </a:r>
            <a:r>
              <a:rPr lang="zh-CN" altLang="en-US" sz="3200">
                <a:solidFill>
                  <a:schemeClr val="tx2"/>
                </a:solidFill>
              </a:rPr>
              <a:t>理解</a:t>
            </a:r>
            <a:r>
              <a:rPr lang="en-US" altLang="zh-CN" sz="3200">
                <a:solidFill>
                  <a:schemeClr val="tx2"/>
                </a:solidFill>
              </a:rPr>
              <a:t>中国特色社会主义进入新时代</a:t>
            </a:r>
            <a:r>
              <a:rPr lang="zh-CN" altLang="en-US" sz="3200">
                <a:solidFill>
                  <a:schemeClr val="tx2"/>
                </a:solidFill>
              </a:rPr>
              <a:t>的</a:t>
            </a:r>
            <a:r>
              <a:rPr lang="en-US" altLang="zh-CN" sz="3200">
                <a:solidFill>
                  <a:schemeClr val="tx2"/>
                </a:solidFill>
              </a:rPr>
              <a:t>主要矛盾</a:t>
            </a:r>
            <a:r>
              <a:rPr lang="zh-CN" altLang="en-US" sz="3200">
                <a:solidFill>
                  <a:schemeClr val="tx2"/>
                </a:solidFill>
              </a:rPr>
              <a:t>。</a:t>
            </a:r>
          </a:p>
        </p:txBody>
      </p:sp>
    </p:spTree>
    <p:custDataLst>
      <p:tags r:id="rId1"/>
    </p:custDataLst>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dirty="0">
                <a:solidFill>
                  <a:srgbClr val="F28711"/>
                </a:solidFill>
                <a:latin typeface="Arial" panose="020B0604020202020204" pitchFamily="34" charset="0"/>
                <a:ea typeface="黑体" panose="02010609060101010101" pitchFamily="2" charset="-122"/>
                <a:cs typeface="+mn-ea"/>
                <a:sym typeface="黑体" panose="02010609060101010101" pitchFamily="2" charset="-122"/>
              </a:rPr>
              <a:t>课前预习</a:t>
            </a:r>
            <a:r>
              <a:rPr lang="zh-CN" altLang="en-US" kern="1200" dirty="0">
                <a:latin typeface="Arial" panose="020B0604020202020204" pitchFamily="34" charset="0"/>
                <a:ea typeface="黑体" panose="02010609060101010101" pitchFamily="2" charset="-122"/>
                <a:cs typeface="+mn-ea"/>
                <a:sym typeface="黑体" panose="02010609060101010101" pitchFamily="2" charset="-122"/>
              </a:rPr>
              <a:t/>
            </a:r>
            <a:br>
              <a:rPr lang="zh-CN" altLang="en-US" kern="1200" dirty="0">
                <a:latin typeface="Arial" panose="020B0604020202020204" pitchFamily="34" charset="0"/>
                <a:ea typeface="黑体" panose="02010609060101010101" pitchFamily="2" charset="-122"/>
                <a:cs typeface="+mn-ea"/>
                <a:sym typeface="黑体" panose="02010609060101010101" pitchFamily="2" charset="-122"/>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1.我国宪法指出：我国将长期处于社会主义初级阶段。这是我国_______的国情，也是当代中国的______。</a:t>
            </a:r>
          </a:p>
          <a:p>
            <a:r>
              <a:rPr lang="zh-CN" altLang="en-US"/>
              <a:t>2.社会主义初级阶段包括两层含义：第一，就______而言，我国已经是社会主义社会；第二，就______而言，我国的社会主义还处于初级阶段。发展中国特色社会主义，实现中华民族伟大复兴，必须立足于我国仍处于并将长期处于________这一基本国情。</a:t>
            </a:r>
          </a:p>
          <a:p>
            <a:r>
              <a:rPr lang="en-US" altLang="zh-CN"/>
              <a:t>3</a:t>
            </a:r>
            <a:r>
              <a:rPr lang="zh-CN" altLang="en-US"/>
              <a:t>.新中国成立以后，特别是改革开放以来，我国经济社会发展取得了举世瞩目的______。中国特色社会主义进入了_____，这是我国发展新的______。</a:t>
            </a:r>
          </a:p>
        </p:txBody>
      </p:sp>
    </p:spTree>
    <p:custDataLst>
      <p:tags r:id="rId1"/>
    </p:custDataLst>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0" y="1600200"/>
            <a:ext cx="10972800" cy="4525963"/>
          </a:xfrm>
          <a:prstGeom prst="rect">
            <a:avLst/>
          </a:prstGeom>
        </p:spPr>
        <p:txBody>
          <a:bodyPr/>
          <a:lstStyle/>
          <a:p>
            <a:r>
              <a:rPr lang="en-US" altLang="zh-CN" sz="2400"/>
              <a:t>4</a:t>
            </a:r>
            <a:r>
              <a:rPr lang="zh-CN" altLang="en-US" sz="2400"/>
              <a:t>.党的十八大以来，我国取得了全方位的、开创性的_____，发生了深层次的、根本性的_____。</a:t>
            </a:r>
          </a:p>
          <a:p>
            <a:r>
              <a:rPr lang="en-US" altLang="zh-CN" sz="2400"/>
              <a:t>5</a:t>
            </a:r>
            <a:r>
              <a:rPr lang="zh-CN" altLang="en-US" sz="2400"/>
              <a:t>.中国特色社会主义进入了新时代，中华民族迎来了从站起来、富起来到强起来的______，迎来了实现中华民族伟大复兴的_______。</a:t>
            </a:r>
          </a:p>
          <a:p>
            <a:r>
              <a:rPr lang="en-US" altLang="zh-CN" sz="2400"/>
              <a:t>6</a:t>
            </a:r>
            <a:r>
              <a:rPr lang="zh-CN" altLang="en-US" sz="2400"/>
              <a:t>.中国特色社会主义进入新时代，我国社会主要矛盾已经转化为人民日益增长的______和________之间的矛盾。</a:t>
            </a:r>
          </a:p>
          <a:p>
            <a:r>
              <a:rPr lang="en-US" altLang="zh-CN" sz="2400"/>
              <a:t>7</a:t>
            </a:r>
            <a:r>
              <a:rPr lang="zh-CN" altLang="en-US" sz="2400"/>
              <a:t>.面对中国特色社会主义新时代的社会主要矛盾，我们要坚定不移地贯彻创新、协调、绿色、开放、共享的_______，在继续推动发展的基础上，着力解决好发展不平衡不充分问题，大力提升__________，更好地满足人民在经济、政治、文化、社会、生态等方面日益增长的需要，更好地推动人的全面发展、_______。</a:t>
            </a:r>
          </a:p>
        </p:txBody>
      </p:sp>
    </p:spTree>
    <p:custDataLst>
      <p:tags r:id="rId1"/>
    </p:custDataLst>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0" y="274638"/>
            <a:ext cx="10972800" cy="1143000"/>
          </a:xfrm>
          <a:prstGeom prst="rect">
            <a:avLst/>
          </a:prstGeom>
        </p:spPr>
        <p:txBody>
          <a:bodyPr/>
          <a:lstStyle/>
          <a:p>
            <a:r>
              <a:rPr lang="zh-CN" altLang="en-US"/>
              <a:t>答案</a:t>
            </a:r>
          </a:p>
        </p:txBody>
      </p:sp>
      <p:sp>
        <p:nvSpPr>
          <p:cNvPr id="2" name="内容占位符 1"/>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1.最基本 历史坐标</a:t>
            </a:r>
          </a:p>
          <a:p>
            <a:r>
              <a:rPr lang="zh-CN" altLang="en-US">
                <a:solidFill>
                  <a:srgbClr val="FF0000"/>
                </a:solidFill>
              </a:rPr>
              <a:t>2.社会性质 发展程度 社会主义初级阶段</a:t>
            </a:r>
          </a:p>
          <a:p>
            <a:r>
              <a:rPr lang="en-US" altLang="zh-CN">
                <a:solidFill>
                  <a:srgbClr val="FF0000"/>
                </a:solidFill>
              </a:rPr>
              <a:t>3</a:t>
            </a:r>
            <a:r>
              <a:rPr lang="zh-CN" altLang="en-US">
                <a:solidFill>
                  <a:srgbClr val="FF0000"/>
                </a:solidFill>
              </a:rPr>
              <a:t>.巨大成就 新时代 历史方位</a:t>
            </a:r>
          </a:p>
          <a:p>
            <a:r>
              <a:rPr lang="en-US" altLang="zh-CN">
                <a:solidFill>
                  <a:srgbClr val="FF0000"/>
                </a:solidFill>
              </a:rPr>
              <a:t>4</a:t>
            </a:r>
            <a:r>
              <a:rPr lang="zh-CN" altLang="en-US">
                <a:solidFill>
                  <a:srgbClr val="FF0000"/>
                </a:solidFill>
              </a:rPr>
              <a:t>.成就 变革</a:t>
            </a:r>
          </a:p>
          <a:p>
            <a:r>
              <a:rPr lang="en-US" altLang="zh-CN">
                <a:solidFill>
                  <a:srgbClr val="FF0000"/>
                </a:solidFill>
              </a:rPr>
              <a:t>5</a:t>
            </a:r>
            <a:r>
              <a:rPr lang="zh-CN" altLang="en-US">
                <a:solidFill>
                  <a:srgbClr val="FF0000"/>
                </a:solidFill>
              </a:rPr>
              <a:t>.伟大飞跃 光明前景</a:t>
            </a:r>
          </a:p>
          <a:p>
            <a:r>
              <a:rPr lang="en-US" altLang="zh-CN">
                <a:solidFill>
                  <a:srgbClr val="FF0000"/>
                </a:solidFill>
              </a:rPr>
              <a:t>6</a:t>
            </a:r>
            <a:r>
              <a:rPr lang="zh-CN" altLang="en-US">
                <a:solidFill>
                  <a:srgbClr val="FF0000"/>
                </a:solidFill>
              </a:rPr>
              <a:t>.美好生活需要 不平衡不充分的发展</a:t>
            </a:r>
          </a:p>
          <a:p>
            <a:r>
              <a:rPr lang="en-US" altLang="zh-CN">
                <a:solidFill>
                  <a:srgbClr val="FF0000"/>
                </a:solidFill>
              </a:rPr>
              <a:t>7</a:t>
            </a:r>
            <a:r>
              <a:rPr lang="zh-CN" altLang="en-US">
                <a:solidFill>
                  <a:srgbClr val="FF0000"/>
                </a:solidFill>
              </a:rPr>
              <a:t>.发展理念 发展质量和效益 社会全面进步</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sz="3600" dirty="0">
                <a:sym typeface="宋体" panose="02010600030101010101" pitchFamily="2" charset="-122"/>
              </a:rPr>
              <a:t>疑难解答</a:t>
            </a:r>
            <a:r>
              <a:rPr lang="zh-CN" altLang="en-US" sz="3600" kern="1200" dirty="0">
                <a:latin typeface="+mj-lt"/>
                <a:ea typeface="+mj-ea"/>
                <a:cs typeface="+mj-cs"/>
                <a:sym typeface="宋体" panose="02010600030101010101" pitchFamily="2" charset="-122"/>
              </a:rPr>
              <a:t/>
            </a:r>
            <a:br>
              <a:rPr lang="zh-CN" altLang="en-US" sz="3600" kern="1200" dirty="0">
                <a:latin typeface="+mj-lt"/>
                <a:ea typeface="+mj-ea"/>
                <a:cs typeface="+mj-cs"/>
                <a:sym typeface="宋体" panose="02010600030101010101" pitchFamily="2" charset="-122"/>
              </a:rPr>
            </a:br>
            <a:endParaRPr lang="zh-CN" altLang="en-US" sz="3600"/>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2400">
                <a:sym typeface="+mn-ea"/>
              </a:rPr>
              <a:t>习近平新时代中国特色社会主义思想</a:t>
            </a:r>
            <a:endParaRPr lang="zh-CN" altLang="en-US" sz="2400"/>
          </a:p>
          <a:p>
            <a:r>
              <a:rPr lang="zh-CN" altLang="en-US" sz="2400"/>
              <a:t>习近平新时代中国特色社会主义思想根源于党对我国基本国情和社会主要矛盾的判断。党的十九大报告提出，中国特色社会主义进入新时代，我国社会主要矛盾已经转化为人民日益增长的美好生活需要和不平衡不充分的发展之间的矛盾。我国社会主要矛盾的变化，没有改变我们对我国社会主义所处历史阶段的判断，我国仍处于并将长期处于社会主义初级阶段的基本国情没有变，我国是世界最大发展中国家的国际地位没有变。这些深刻判断，体现了战略定力不动摇和实践探索不停滞的辩证统一，既是习近平新时代中国特色社会主义思想的重要组成部分，也是这一伟大思想产生的现实根源。</a:t>
            </a:r>
          </a:p>
        </p:txBody>
      </p:sp>
    </p:spTree>
    <p:custDataLst>
      <p:tags r:id="rId1"/>
    </p:custDataLst>
  </p:cSld>
  <p:clrMapOvr>
    <a:masterClrMapping/>
  </p:clrMapOvr>
  <p:transition>
    <p:zoom/>
  </p:transition>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19"/>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19"/>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 name="KSO_WM_SLIDE_MODEL_TYPE" val="timeline"/>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19"/>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19"/>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0</TotalTime>
  <Words>3306</Words>
  <Application>WPS 演示</Application>
  <PresentationFormat>自定义</PresentationFormat>
  <Paragraphs>103</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主题1</vt:lpstr>
      <vt:lpstr>幻灯片 1</vt:lpstr>
      <vt:lpstr>第二单元 复兴之路 第四课我们的中国梦</vt:lpstr>
      <vt:lpstr>幻灯片 3</vt:lpstr>
      <vt:lpstr>幻灯片 4</vt:lpstr>
      <vt:lpstr>学习目标 </vt:lpstr>
      <vt:lpstr>课前预习 </vt:lpstr>
      <vt:lpstr>幻灯片 7</vt:lpstr>
      <vt:lpstr>答案</vt:lpstr>
      <vt:lpstr>疑难解答 </vt:lpstr>
      <vt:lpstr>问题探究1、我国最基本的国情是什么？</vt:lpstr>
      <vt:lpstr>共同总结</vt:lpstr>
      <vt:lpstr>问题探究2、我国发展新的历史方位是什么？</vt:lpstr>
      <vt:lpstr>共同总结</vt:lpstr>
      <vt:lpstr>问题探究3、如何正确理解新时代？</vt:lpstr>
      <vt:lpstr>共同总结</vt:lpstr>
      <vt:lpstr>幻灯片 16</vt:lpstr>
      <vt:lpstr>典例精析 </vt:lpstr>
      <vt:lpstr>答案解析</vt:lpstr>
      <vt:lpstr>幻灯片 19</vt:lpstr>
      <vt:lpstr>答案解析</vt:lpstr>
      <vt:lpstr>课后训练 </vt:lpstr>
      <vt:lpstr>幻灯片 22</vt:lpstr>
      <vt:lpstr>幻灯片 23</vt:lpstr>
      <vt:lpstr>幻灯片 24</vt:lpstr>
      <vt:lpstr>幻灯片 25</vt:lpstr>
      <vt:lpstr>幻灯片 26</vt:lpstr>
      <vt:lpstr>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2018-01-02T04:09:00Z</dcterms:created>
  <dcterms:modified xsi:type="dcterms:W3CDTF">2019-02-18T07:01:11Z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2052-10.1.0.7616</vt:lpwstr>
  </property>
</Properties>
</file>