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87" r:id="rId2"/>
    <p:sldId id="256" r:id="rId3"/>
    <p:sldId id="258" r:id="rId4"/>
    <p:sldId id="259" r:id="rId5"/>
    <p:sldId id="260" r:id="rId6"/>
    <p:sldId id="261" r:id="rId7"/>
    <p:sldId id="277" r:id="rId8"/>
    <p:sldId id="278" r:id="rId9"/>
    <p:sldId id="268" r:id="rId10"/>
    <p:sldId id="262" r:id="rId11"/>
    <p:sldId id="263" r:id="rId12"/>
    <p:sldId id="312" r:id="rId13"/>
    <p:sldId id="313" r:id="rId14"/>
    <p:sldId id="264" r:id="rId15"/>
    <p:sldId id="314" r:id="rId16"/>
    <p:sldId id="315" r:id="rId17"/>
    <p:sldId id="317" r:id="rId18"/>
    <p:sldId id="316" r:id="rId19"/>
    <p:sldId id="269" r:id="rId20"/>
    <p:sldId id="265" r:id="rId21"/>
    <p:sldId id="266" r:id="rId22"/>
    <p:sldId id="280" r:id="rId23"/>
    <p:sldId id="279" r:id="rId24"/>
    <p:sldId id="270" r:id="rId25"/>
    <p:sldId id="267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7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4054" autoAdjust="0"/>
  </p:normalViewPr>
  <p:slideViewPr>
    <p:cSldViewPr snapToGrid="0">
      <p:cViewPr>
        <p:scale>
          <a:sx n="75" d="100"/>
          <a:sy n="75" d="100"/>
        </p:scale>
        <p:origin x="-108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2713200"/>
            <a:ext cx="6822989" cy="1202510"/>
          </a:xfrm>
          <a:prstGeom prst="rect">
            <a:avLst/>
          </a:prstGeom>
        </p:spPr>
        <p:txBody>
          <a:bodyPr wrap="square" anchor="b" anchorCtr="0">
            <a:normAutofit/>
          </a:bodyPr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BFFAB9-B0CE-4568-BB33-D09C48035AD9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CB36C4-C9C5-46A1-956B-17812172D9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3966134"/>
            <a:ext cx="6823075" cy="537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756084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4" r:id="rId12"/>
    <p:sldLayoutId id="2147483658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670" y="-30480"/>
            <a:ext cx="12348845" cy="69583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宋体" panose="02010600030101010101" pitchFamily="2" charset="-122"/>
              </a:rPr>
              <a:t>疑难解答</a:t>
            </a:r>
            <a:r>
              <a:rPr lang="zh-CN" altLang="en-US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做自信中国人，绽放青春色彩</a:t>
            </a:r>
          </a:p>
          <a:p>
            <a:r>
              <a:rPr lang="zh-CN" altLang="en-US"/>
              <a:t>今天的中国重新走近世界舞台的中心，这是我们的历史方位；今天的中国人正在为实现中华民族伟大复兴的中国梦而奋斗，这是我们的历史使命。面对全新的历史方位和崇高的历史使命，中国人要走出历史悲情，提振自信，让中华民族的精气神充盈自信的力量，让古老的中国焕发青春的活力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问题探究1、如何正确认识中国梦？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 kern="1200" dirty="0">
              <a:solidFill>
                <a:srgbClr val="FF0000"/>
              </a:solidFill>
              <a:latin typeface="+mn-lt"/>
              <a:ea typeface="+mn-ea"/>
              <a:cs typeface="+mn-cs"/>
              <a:sym typeface="黑体" panose="02010609060101010101" pitchFamily="2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（1）中华民族历经磨难，自强不息，从未放弃对美好梦想的向往和追求。为中国人民谋幸福，为中华民族谋复兴是中国共产党人的初心和使命。</a:t>
            </a:r>
          </a:p>
          <a:p>
            <a:r>
              <a:rPr lang="zh-CN" altLang="en-US"/>
              <a:t>（2）在新的历史时期，中国梦的本质是国家富强、民族振兴、人民幸福。中国梦的最大特点就是把国家、民族和个人作为一个命运共同体，把国家利益、民族利益和每个人的具体利益紧紧地联系在一起，体现了中华民族的“家国天下”情怀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（3）新中国成立以后，特别是改革开放以来，中国人民解决了温饱问题，实现了“总体小康”。人民期盼着有更好的教育、更稳定的工作、更满意的收入、更可靠的社会保障、更高水平的医疗服务、更舒适的居住条件和更优美的环境，期盼着孩子们能成长得更好、工作得更好、生活得更好。</a:t>
            </a:r>
          </a:p>
          <a:p>
            <a:r>
              <a:rPr lang="zh-CN" altLang="en-US"/>
              <a:t>（4）从1840年开始，中华民族在复兴之路上已经走过了170多年。经过不懈的努力，我们比历史上任何时期都更接近、更有信心和能力实现中华民族伟大复兴的目标。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问题探究2、“两个一百年”奋斗目标是什么？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 kern="1200" dirty="0">
              <a:solidFill>
                <a:srgbClr val="FF0000"/>
              </a:solidFill>
              <a:latin typeface="+mn-lt"/>
              <a:ea typeface="+mn-ea"/>
              <a:cs typeface="+mn-cs"/>
              <a:sym typeface="黑体" panose="02010609060101010101" pitchFamily="2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党的十八大报告提出了“两个一百年”奋斗目标：到中国共产党成立一百年时全面建成小康社会；到新中国成立一百年时，基本实现现代化，把我国建成社会主义现代化国家。</a:t>
            </a:r>
          </a:p>
          <a:p>
            <a:r>
              <a:rPr lang="zh-CN" altLang="en-US" sz="2400"/>
              <a:t>党的十九大进一步提出，当前，我们正处在“两个一百年”奋斗目标的历史交汇期。从2020年到本世纪中叶可以分为两个阶段来安排：第一个阶段，从2020年到2035年，在全面建成小康社会的基础上，在奋斗15年，基本实现社会主义现代化；第二个阶段，从2035年到本世纪中叶，在基本实现现代化的基础上，再奋斗15年，把我国建成富强民主文明和谐美丽的社会主义现代化强国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问题探究3、中国梦与个人梦有什么关系？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（1）人生如船，梦想是帆，每个人都有一个属于自己的梦，可每个人的“小梦”又与国家民族的“大梦”紧密相连。在实现民族复兴的征程中，唯有将个人之梦寄托于国家之梦、民族之梦，梦想才有成真的可能。</a:t>
            </a:r>
          </a:p>
          <a:p>
            <a:r>
              <a:rPr lang="zh-CN" altLang="en-US"/>
              <a:t>（2）“都说国很大，其实一个家”，“家是最小国，国是千万家”……这首广为传唱的歌曲，表达着人民群众对“国”与“家”、“国”与“个人”关系最朴素的认知与最深厚的情感。每一个普通个体的梦想，构成了中国梦的坚强基石；中国梦的构筑，又为我们放飞自己的梦想提供了平台和土壤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问题探究4、如何实现中国梦？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光有梦想是不够的，实现梦想需要锲而不舍、驰而不息的奋斗，必须付出辛勤的劳动和汗水。每一个中国人都是中国梦的参与者、书写者。青年兴则国家兴，青年强则国家强。中华民族伟大复兴的中国梦将在一代代青年的接力奋斗中变为现实。我们青少年要坚定理想信念，志存高远，脚踏实地，勇做时代的弄潮儿，在实现中国梦的生动实践中放飞青春梦想，在为人民利益的不懈奋斗中书写人生华章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第二单元 复兴之路</a:t>
            </a:r>
            <a:br>
              <a:rPr lang="zh-CN" altLang="en-US"/>
            </a:br>
            <a:r>
              <a:rPr lang="zh-CN" altLang="en-US"/>
              <a:t>第四课 我们的中国梦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4.3 民族复兴的</a:t>
            </a:r>
            <a:r>
              <a:rPr lang="zh-CN" altLang="en-US" sz="4000">
                <a:solidFill>
                  <a:srgbClr val="FF0000"/>
                </a:solidFill>
              </a:rPr>
              <a:t>宏伟蓝图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知识结构</a:t>
            </a:r>
            <a: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/>
            </a:r>
            <a:b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</a:rPr>
            </a:br>
            <a:endParaRPr lang="zh-CN" altLang="en-US"/>
          </a:p>
        </p:txBody>
      </p:sp>
      <p:pic>
        <p:nvPicPr>
          <p:cNvPr id="3" name="内容占位符 -214748262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3003550"/>
            <a:ext cx="10515600" cy="19945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ym typeface="宋体" panose="02010600030101010101" pitchFamily="2" charset="-122"/>
              </a:rPr>
              <a:t>典例精析</a:t>
            </a:r>
            <a: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/>
            </a:r>
            <a:b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070778"/>
                </a:solidFill>
              </a:rPr>
              <a:t>例</a:t>
            </a:r>
            <a:r>
              <a:rPr lang="en-US" altLang="zh-CN">
                <a:solidFill>
                  <a:srgbClr val="070778"/>
                </a:solidFill>
              </a:rPr>
              <a:t>1</a:t>
            </a:r>
            <a:r>
              <a:rPr lang="zh-CN" altLang="en-US">
                <a:solidFill>
                  <a:srgbClr val="070778"/>
                </a:solidFill>
              </a:rPr>
              <a:t>、（2018年山东东营中考）2018年我们迎来改革开放40周年，这40年里,我国的综合国力大幅度提升，民族凝聚力不断增强，国际地位不断提高。“四十年成就”源自每一分钟的积累，来自每一个人的努力。普通你我，成就中国奇迹。据此可以看出（  ）</a:t>
            </a:r>
          </a:p>
          <a:p>
            <a:r>
              <a:rPr lang="zh-CN" altLang="en-US">
                <a:solidFill>
                  <a:srgbClr val="070778"/>
                </a:solidFill>
              </a:rPr>
              <a:t>①我国社会主义现代化事业已经取得了举世瞩目的巨大成就  ②改革开放是强国之路  ③我国已经成为世界经济中心  ④实现中华民族伟大复兴的中国梦还需要全国各族人民继续奋斗</a:t>
            </a:r>
          </a:p>
          <a:p>
            <a:r>
              <a:rPr lang="zh-CN" altLang="en-US">
                <a:solidFill>
                  <a:srgbClr val="070778"/>
                </a:solidFill>
              </a:rPr>
              <a:t>A.①②③   B.②③④    C.①③④     D.①②④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【答案】D</a:t>
            </a:r>
          </a:p>
          <a:p>
            <a:r>
              <a:rPr lang="zh-CN" altLang="en-US">
                <a:solidFill>
                  <a:srgbClr val="FF0000"/>
                </a:solidFill>
              </a:rPr>
              <a:t>【解析】本题考查对我国现阶段取得成就的正确认识。依据题文描述，改革开放四十年来，我国的各项事业均取得了举世瞩目的辉煌成就。这有力地说明了改革开放的重要性，我国坚持以经济建设为中心，全国人民正在朝着实现中华民族伟大复兴的中国梦而努力奋斗。所以①②④符合题意；我国为世界经济的增长做出了突出贡献，但不能成为世界经济中心，③的说法错误，故应排除；所以本题选择D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975" y="522605"/>
            <a:ext cx="10791825" cy="5654675"/>
          </a:xfrm>
        </p:spPr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070778"/>
                </a:solidFill>
              </a:rPr>
              <a:t>例</a:t>
            </a:r>
            <a:r>
              <a:rPr lang="en-US" altLang="zh-CN">
                <a:solidFill>
                  <a:srgbClr val="070778"/>
                </a:solidFill>
              </a:rPr>
              <a:t>2</a:t>
            </a:r>
            <a:r>
              <a:rPr lang="zh-CN" altLang="en-US">
                <a:solidFill>
                  <a:srgbClr val="070778"/>
                </a:solidFill>
              </a:rPr>
              <a:t>、（2018年云南省中考）党的十九大报告提出新时代中国特色社会主义发展的“两个阶段”战略安排。其中，第二个阶段是从二O三五年到本世纪中叶，在基本实现现代化的基础上，再奋斗十五年，把我国建成（    ）</a:t>
            </a:r>
          </a:p>
          <a:p>
            <a:r>
              <a:rPr lang="zh-CN" altLang="en-US">
                <a:solidFill>
                  <a:srgbClr val="070778"/>
                </a:solidFill>
              </a:rPr>
              <a:t>A．富强民主文明和谐美丽的社会主义现代化强国</a:t>
            </a:r>
          </a:p>
          <a:p>
            <a:r>
              <a:rPr lang="zh-CN" altLang="en-US">
                <a:solidFill>
                  <a:srgbClr val="070778"/>
                </a:solidFill>
              </a:rPr>
              <a:t>B．富强民主文期和谐的社会主义现代化国家</a:t>
            </a:r>
          </a:p>
          <a:p>
            <a:r>
              <a:rPr lang="zh-CN" altLang="en-US">
                <a:solidFill>
                  <a:srgbClr val="070778"/>
                </a:solidFill>
              </a:rPr>
              <a:t>C．富强民主文明和谐的社会主义国家</a:t>
            </a:r>
          </a:p>
          <a:p>
            <a:r>
              <a:rPr lang="zh-CN" altLang="en-US">
                <a:solidFill>
                  <a:srgbClr val="070778"/>
                </a:solidFill>
              </a:rPr>
              <a:t>D．全面小康社会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答案：</a:t>
            </a:r>
            <a:r>
              <a:rPr lang="en-US" altLang="zh-CN">
                <a:solidFill>
                  <a:srgbClr val="FF0000"/>
                </a:solidFill>
              </a:rPr>
              <a:t>A</a:t>
            </a:r>
          </a:p>
          <a:p>
            <a:r>
              <a:rPr lang="zh-CN" altLang="en-US">
                <a:solidFill>
                  <a:srgbClr val="FF0000"/>
                </a:solidFill>
              </a:rPr>
              <a:t>【解析】当前，我们正处在“两个一百年”奋斗目标的历史交汇期。从2020年到本世纪中叶可以分为两个阶段来安排：第一个阶段，从2020年到2035年，在全面建成小康社会的基础上，在奋斗15年，基本实现社会主义现代化；第二个阶段，从2035年到本世纪中叶，在基本实现现代化的基础上，再奋斗15年，把我国建成富强民主文明和谐美丽的社会主义现代化强国。故选</a:t>
            </a:r>
            <a:r>
              <a:rPr lang="en-US" altLang="zh-CN">
                <a:solidFill>
                  <a:srgbClr val="FF0000"/>
                </a:solidFill>
              </a:rPr>
              <a:t>A</a:t>
            </a:r>
            <a:r>
              <a:rPr lang="zh-CN" altLang="en-US">
                <a:solidFill>
                  <a:srgbClr val="FF0000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ym typeface="+mn-ea"/>
              </a:rPr>
              <a:t>课后训练</a:t>
            </a:r>
            <a:r>
              <a:rPr lang="zh-CN" altLang="en-US" kern="1200" dirty="0">
                <a:latin typeface="+mj-lt"/>
                <a:ea typeface="+mj-ea"/>
                <a:cs typeface="+mj-cs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155" y="1165860"/>
            <a:ext cx="11002645" cy="5074920"/>
          </a:xfrm>
        </p:spPr>
        <p:txBody>
          <a:bodyPr>
            <a:noAutofit/>
          </a:bodyPr>
          <a:lstStyle/>
          <a:p>
            <a:r>
              <a:rPr lang="en-US" altLang="zh-CN" sz="2200"/>
              <a:t>1</a:t>
            </a:r>
            <a:r>
              <a:rPr lang="zh-CN" altLang="en-US" sz="2200"/>
              <a:t>、根据我国经济社会发展的宏伟目标，补充下表内容 （        ）</a:t>
            </a:r>
          </a:p>
          <a:p>
            <a:endParaRPr lang="zh-CN" altLang="en-US" sz="2200"/>
          </a:p>
          <a:p>
            <a:endParaRPr lang="zh-CN" altLang="en-US" sz="2200"/>
          </a:p>
          <a:p>
            <a:endParaRPr lang="zh-CN" altLang="en-US" sz="2200"/>
          </a:p>
          <a:p>
            <a:endParaRPr lang="zh-CN" altLang="en-US" sz="2200"/>
          </a:p>
          <a:p>
            <a:r>
              <a:rPr lang="zh-CN" altLang="en-US" sz="2200"/>
              <a:t>A．建成社会主义法治国家</a:t>
            </a:r>
          </a:p>
          <a:p>
            <a:r>
              <a:rPr lang="zh-CN" altLang="en-US" sz="2200"/>
              <a:t>B．全面建成小康社会</a:t>
            </a:r>
          </a:p>
          <a:p>
            <a:r>
              <a:rPr lang="zh-CN" altLang="en-US" sz="2200"/>
              <a:t>C．基本实现现代化</a:t>
            </a:r>
          </a:p>
          <a:p>
            <a:r>
              <a:rPr lang="zh-CN" altLang="en-US" sz="2200"/>
              <a:t>D．步入发达国家行列</a:t>
            </a:r>
          </a:p>
        </p:txBody>
      </p:sp>
      <p:graphicFrame>
        <p:nvGraphicFramePr>
          <p:cNvPr id="6" name="表格 5"/>
          <p:cNvGraphicFramePr/>
          <p:nvPr/>
        </p:nvGraphicFramePr>
        <p:xfrm>
          <a:off x="514350" y="1755140"/>
          <a:ext cx="6927215" cy="1991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7560"/>
                <a:gridCol w="1619885"/>
                <a:gridCol w="1622425"/>
                <a:gridCol w="1617345"/>
              </a:tblGrid>
              <a:tr h="498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1990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2020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2049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35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解决温饱问题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总体达到小康水平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社会主义现代化强国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549515" y="1047750"/>
            <a:ext cx="100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、下列对“小梦”与“大梦”的关系说法正确的是（      ）</a:t>
            </a:r>
          </a:p>
          <a:p>
            <a:r>
              <a:rPr lang="zh-CN" altLang="en-US"/>
              <a:t>①“小梦”与“大梦”没有什么关系②每个人的“小梦”又与国家民族的“大梦”紧密相连③唯有将个人之梦寄托于国家之梦、民族之梦，梦想才有成真的可能④每一个普通个体的梦想，构成了中国梦的坚强基石；中国梦的构筑，又为我们放飞自己的梦想提供了平台和土壤</a:t>
            </a:r>
          </a:p>
          <a:p>
            <a:r>
              <a:rPr lang="zh-CN" altLang="en-US"/>
              <a:t>A.①②③④B.②③④C.①②D.①③④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7380" y="1889125"/>
            <a:ext cx="100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3、新时代中国特色社会主义思想，明确坚持和发展中国特色社会主义，总任务是实现社会主义现代化和中华民族伟大复兴，在全面建成小康社会的基础上，分____在本世纪中叶建成富强民主文明和谐美丽的社会主义现代化强国。（       ）</a:t>
            </a:r>
          </a:p>
          <a:p>
            <a:r>
              <a:rPr lang="zh-CN" altLang="en-US"/>
              <a:t>A.两步走B.三步走</a:t>
            </a:r>
          </a:p>
          <a:p>
            <a:r>
              <a:rPr lang="zh-CN" altLang="en-US"/>
              <a:t>C.四步走D.五步走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02840" y="3075940"/>
            <a:ext cx="100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、青年兴则国家兴，青年强则国家强。中华民族伟大复兴的中国梦将在一代代青年的接力奋斗中变为现实。我们青少年要（       ）</a:t>
            </a:r>
          </a:p>
          <a:p>
            <a:r>
              <a:rPr lang="zh-CN" altLang="en-US"/>
              <a:t>①坚定理想信念②志存高远③脚踏实地④勇做时代的弄潮儿</a:t>
            </a:r>
          </a:p>
          <a:p>
            <a:r>
              <a:rPr lang="zh-CN" altLang="en-US"/>
              <a:t>A.①②③④B.②③④ C.①② D.①③④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86370" y="2316480"/>
            <a:ext cx="100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、每一个中国人都有自己的小康梦：物价稳定、工资上涨、望子成龙……千千万万个梦想或许是零星细碎，却共同筑成了中国的小康梦。在第十三届全国人民代表大会上，李克强总理指出要打好三大攻坚战，决胜全面小康社会。下列关于全面建成小康社会的描述中，正确的是 （       ）</a:t>
            </a:r>
          </a:p>
          <a:p>
            <a:r>
              <a:rPr lang="zh-CN" altLang="en-US"/>
              <a:t>①它是百年来中国人民强国梦想最实在、最具体的表达 ②它是实现中国梦道路上的一个重要里程碑 ③它是实现现代化建设第三步战略目标必经的承上启下的发展阶段 ④全面建成小康社会的意味着我国完成了社会主义初级阶段的任务</a:t>
            </a:r>
          </a:p>
          <a:p>
            <a:r>
              <a:rPr lang="zh-CN" altLang="en-US"/>
              <a:t>A．①②③B．②③④C．①②④D．①③④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49640" y="3075940"/>
            <a:ext cx="100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7">
            <a:hlinkClick r:id="rId3" action="ppaction://hlinksldjump"/>
          </p:cNvPr>
          <p:cNvSpPr txBox="1"/>
          <p:nvPr/>
        </p:nvSpPr>
        <p:spPr>
          <a:xfrm>
            <a:off x="5437823" y="3052763"/>
            <a:ext cx="1303337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课前预习</a:t>
            </a:r>
            <a:endParaRPr lang="en-US" altLang="zh-CN" sz="2000" b="1" dirty="0">
              <a:solidFill>
                <a:srgbClr val="FF0000"/>
              </a:solidFill>
              <a:latin typeface="Calibri" panose="020F050202020403020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6" name="Text Box 17"/>
          <p:cNvSpPr txBox="1"/>
          <p:nvPr/>
        </p:nvSpPr>
        <p:spPr>
          <a:xfrm>
            <a:off x="5437823" y="4171950"/>
            <a:ext cx="1303337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11267" name="Text Box 17"/>
          <p:cNvSpPr txBox="1"/>
          <p:nvPr/>
        </p:nvSpPr>
        <p:spPr>
          <a:xfrm>
            <a:off x="5437823" y="4533900"/>
            <a:ext cx="1317625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课后训练</a:t>
            </a:r>
            <a:endParaRPr lang="en-US" altLang="zh-CN" sz="2000" b="1" dirty="0">
              <a:solidFill>
                <a:srgbClr val="FF0000"/>
              </a:solidFill>
              <a:latin typeface="Calibri" panose="020F050202020403020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Text Box 17">
            <a:hlinkClick r:id="rId3" action="ppaction://hlinksldjump"/>
          </p:cNvPr>
          <p:cNvSpPr txBox="1"/>
          <p:nvPr/>
        </p:nvSpPr>
        <p:spPr>
          <a:xfrm>
            <a:off x="5437823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学习目标</a:t>
            </a:r>
          </a:p>
        </p:txBody>
      </p:sp>
      <p:sp>
        <p:nvSpPr>
          <p:cNvPr id="11269" name="矩形 1"/>
          <p:cNvSpPr/>
          <p:nvPr/>
        </p:nvSpPr>
        <p:spPr>
          <a:xfrm>
            <a:off x="4936173" y="1651000"/>
            <a:ext cx="660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ea typeface="黑体" panose="02010609060101010101" pitchFamily="2" charset="-122"/>
              </a:rPr>
              <a:t>目录</a:t>
            </a:r>
          </a:p>
        </p:txBody>
      </p:sp>
      <p:sp>
        <p:nvSpPr>
          <p:cNvPr id="11270" name="Text Box 17">
            <a:hlinkClick r:id="rId3" action="ppaction://hlinksldjump"/>
          </p:cNvPr>
          <p:cNvSpPr txBox="1"/>
          <p:nvPr/>
        </p:nvSpPr>
        <p:spPr>
          <a:xfrm>
            <a:off x="5437823" y="3811588"/>
            <a:ext cx="1301750" cy="35941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  <a:sym typeface="宋体" panose="02010600030101010101" pitchFamily="2" charset="-122"/>
              </a:rPr>
              <a:t>知识结构</a:t>
            </a:r>
          </a:p>
        </p:txBody>
      </p:sp>
      <p:sp>
        <p:nvSpPr>
          <p:cNvPr id="11271" name="Text Box 17">
            <a:hlinkClick r:id="rId3" action="ppaction://hlinksldjump"/>
          </p:cNvPr>
          <p:cNvSpPr txBox="1"/>
          <p:nvPr/>
        </p:nvSpPr>
        <p:spPr>
          <a:xfrm>
            <a:off x="5437823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11272" name="Text Box 17">
            <a:hlinkClick r:id="rId3" action="ppaction://hlinksldjump"/>
          </p:cNvPr>
          <p:cNvSpPr txBox="1"/>
          <p:nvPr/>
        </p:nvSpPr>
        <p:spPr>
          <a:xfrm>
            <a:off x="5437823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lstStyle/>
          <a:p>
            <a:pPr algn="ctr"/>
            <a:r>
              <a:rPr lang="en-US" altLang="en-US" sz="2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6</a:t>
            </a:r>
            <a:r>
              <a:rPr lang="zh-CN" altLang="en-US"/>
              <a:t>、党的十八大明确提出了“两个一百年”的奋斗目标，即中国共产党成立100年、新中国成立100年。“两个一百年”的奋斗目标，鼓舞人心，集中体现了广大人民群众的意愿。</a:t>
            </a:r>
          </a:p>
          <a:p>
            <a:r>
              <a:rPr lang="zh-CN" altLang="en-US"/>
              <a:t>材料中“两个100年”的奋斗目标分别是什么？</a:t>
            </a:r>
          </a:p>
          <a:p>
            <a:r>
              <a:rPr lang="zh-CN" altLang="en-US"/>
              <a:t>你为实现“两个100年”准备做些什么？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6.（1）建成全面小康社会；建成富强、民主、文明、和谐的社会主义现代化国家</a:t>
            </a:r>
          </a:p>
          <a:p>
            <a:r>
              <a:rPr lang="en-US" altLang="zh-CN">
                <a:solidFill>
                  <a:srgbClr val="FF0000"/>
                </a:solidFill>
              </a:rPr>
              <a:t>（2）我们这样做：让我们始终用一颗热爱祖国的赤子之心，爱我们的国家、爱我们的人民；让我们工作中爱岗敬业，在平凡的岗位中争创骄人业绩；让我们在社会生活中诚实守信，为社会的和谐、进步增砖添瓦；让我们爱护、善待身边的每一个人，在你我之间把友爱和善良传递等。</a:t>
            </a:r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黑体" panose="02010609060101010101" pitchFamily="2" charset="-122"/>
              </a:rPr>
              <a:t>情境导入</a:t>
            </a:r>
            <a:r>
              <a:rPr lang="zh-CN" altLang="en-US" dirty="0">
                <a:sym typeface="+mn-ea"/>
              </a:rPr>
              <a:t/>
            </a:r>
            <a:br>
              <a:rPr lang="zh-CN" altLang="en-US" dirty="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80" y="1075055"/>
            <a:ext cx="11107420" cy="5102225"/>
          </a:xfrm>
        </p:spPr>
        <p:txBody>
          <a:bodyPr/>
          <a:lstStyle/>
          <a:p>
            <a:r>
              <a:rPr lang="zh-CN" altLang="en-US">
                <a:solidFill>
                  <a:srgbClr val="070778"/>
                </a:solidFill>
              </a:rPr>
              <a:t>中共中央总书记、中央军委主席习近平和中央政治局常委李克强、张德江、俞正声、刘云山、王岐山、张高丽等来到国家博物馆，参观《复兴之路》基本陈列，回顾近代以来中国人民为实现民族复兴走过的历史进程，号召全党同志承前启后、继往开来，把我们的党建设好，团结全体中华儿女把我们国家建设好，把我们民族发展好，继续朝着中华民族伟大复兴的目标奋勇前进。</a:t>
            </a:r>
          </a:p>
          <a:p>
            <a:r>
              <a:rPr lang="zh-CN" altLang="en-US">
                <a:solidFill>
                  <a:srgbClr val="070778"/>
                </a:solidFill>
              </a:rPr>
              <a:t>我们靠什么实现中华民族伟大复兴的目标？</a:t>
            </a:r>
          </a:p>
        </p:txBody>
      </p:sp>
      <p:pic>
        <p:nvPicPr>
          <p:cNvPr id="4" name="图片 -2147482623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770" y="3891280"/>
            <a:ext cx="3448050" cy="2286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黑体" panose="02010609060101010101" pitchFamily="2" charset="-122"/>
              </a:rPr>
              <a:t>学习目标</a:t>
            </a:r>
            <a: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1.知道为中国人民谋幸福，为中华民族谋复兴是中国共产党人的初心和使命。</a:t>
            </a:r>
          </a:p>
          <a:p>
            <a:r>
              <a:rPr lang="en-US" altLang="zh-CN"/>
              <a:t>2.</a:t>
            </a:r>
            <a:r>
              <a:rPr lang="zh-CN" altLang="en-US"/>
              <a:t>理解中国梦的本质和特点。</a:t>
            </a:r>
          </a:p>
          <a:p>
            <a:r>
              <a:rPr lang="en-US" altLang="zh-CN"/>
              <a:t>3</a:t>
            </a:r>
            <a:r>
              <a:rPr lang="zh-CN" altLang="en-US"/>
              <a:t>.了解“两个一百年”奋斗目标的内容。</a:t>
            </a:r>
          </a:p>
          <a:p>
            <a:r>
              <a:rPr lang="en-US" altLang="zh-CN"/>
              <a:t>4.</a:t>
            </a:r>
            <a:r>
              <a:rPr lang="zh-CN" altLang="en-US"/>
              <a:t>处理好“中国梦”与“我的梦”的关系，自觉为实现中华民族的伟大复兴而努力。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28711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1.为中国人民谋幸福，为中华民族谋复兴是中国共产党人的_______。</a:t>
            </a:r>
          </a:p>
          <a:p>
            <a:r>
              <a:rPr lang="zh-CN" altLang="en-US"/>
              <a:t>2.在新的历史时期，中国梦的_____是国家富强、民族振兴、人民幸福。中国梦的______就是把国家、民族和个人作为一个命运共同体，把国家利益、民族利益和每个人的具体利益紧紧地联系在一起，体现了中华民族的______情怀。</a:t>
            </a:r>
          </a:p>
          <a:p>
            <a:r>
              <a:rPr lang="zh-CN" altLang="en-US"/>
              <a:t>3.党的十八大报告提出了“两个一百年”奋斗目标：到_______一百年时全面建成小康社会；到_______一百年时，基本实现现代化，把我国建成社会主义现代化国家。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830" y="364490"/>
            <a:ext cx="10935970" cy="5812790"/>
          </a:xfrm>
        </p:spPr>
        <p:txBody>
          <a:bodyPr>
            <a:normAutofit lnSpcReduction="10000"/>
          </a:bodyPr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4.党的十九大进一步提出，当前，我们正处在“两个一百年”奋斗目标的______。从2020年到本世纪中叶可以分为______来安排：第一个阶段，从2020年到2035年，在全面建成小康社会的基础上，在奋斗15年，基本实现_______；第二个阶段，从2035年到本世纪中叶，在基本实现现代化的基础上，再奋斗15年，把我国建成富强民主文明和谐美丽的社会主义_________。</a:t>
            </a:r>
          </a:p>
          <a:p>
            <a:r>
              <a:rPr lang="zh-CN" altLang="en-US"/>
              <a:t>5.从1840年开始，中华民族在复兴之路上已经走过了______多年。经过不懈的努力，我们比历史上任何时期都更接近、更有信心和能力实现_________的目标。</a:t>
            </a:r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830" y="509270"/>
            <a:ext cx="10935970" cy="5668010"/>
          </a:xfrm>
        </p:spPr>
        <p:txBody>
          <a:bodyPr>
            <a:normAutofit fontScale="92500" lnSpcReduction="20000"/>
          </a:bodyPr>
          <a:lstStyle/>
          <a:p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.每个人的“小梦”又与国家民族的“大梦”______。在实现民族复兴的征程中，唯有将个人之梦______于国家之梦、民族之梦，梦想才有成真的______。</a:t>
            </a:r>
            <a:endParaRPr lang="zh-CN" altLang="en-US"/>
          </a:p>
          <a:p>
            <a:r>
              <a:rPr lang="en-US" altLang="zh-CN">
                <a:sym typeface="+mn-ea"/>
              </a:rPr>
              <a:t>7</a:t>
            </a:r>
            <a:r>
              <a:rPr lang="zh-CN" altLang="en-US">
                <a:sym typeface="+mn-ea"/>
              </a:rPr>
              <a:t>.每一个普通个体的梦想，构成了中国梦的______；中国梦的构筑，又为我们放飞自己的梦想提供了_______。</a:t>
            </a:r>
            <a:endParaRPr lang="zh-CN" altLang="en-US"/>
          </a:p>
          <a:p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.光有梦想是不够的，实现梦想需要锲而不舍、驰而不息的______，必须付出辛勤的_______。每一个中国人都是中国梦的_______。青年兴则国家兴，青年强则国家强。中华民族伟大复兴的中国梦将在一代代青年的______中变为现实。我们青少年要坚定理想信念，志存高远，脚踏实地，勇做时代的弄潮儿，在实现中国梦的______中放飞青春梦想，在为人民利益的不懈奋斗中书写人生华章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3360"/>
            <a:ext cx="10739120" cy="469392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1.初心和使命 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2.本质 最大特点 “家国天下”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3.中国共产党成立 新中国成立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4.历史交汇期 两个阶段 社会主义现代化 现代化强国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5.170 中华民族伟大复兴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6</a:t>
            </a:r>
            <a:r>
              <a:rPr lang="zh-CN" altLang="en-US">
                <a:solidFill>
                  <a:srgbClr val="FF0000"/>
                </a:solidFill>
              </a:rPr>
              <a:t>.紧密相连 寄托 可能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7</a:t>
            </a:r>
            <a:r>
              <a:rPr lang="zh-CN" altLang="en-US">
                <a:solidFill>
                  <a:srgbClr val="FF0000"/>
                </a:solidFill>
              </a:rPr>
              <a:t>.坚强基石 平台和土壤</a:t>
            </a: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8</a:t>
            </a:r>
            <a:r>
              <a:rPr lang="zh-CN" altLang="en-US">
                <a:solidFill>
                  <a:srgbClr val="FF0000"/>
                </a:solidFill>
              </a:rPr>
              <a:t>.奋斗 劳动和汗水 参与者、书写者 接力奋斗 生动实践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36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3985</Words>
  <Application>WPS 演示</Application>
  <PresentationFormat>自定义</PresentationFormat>
  <Paragraphs>123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主题1</vt:lpstr>
      <vt:lpstr>幻灯片 1</vt:lpstr>
      <vt:lpstr>第二单元 复兴之路 第四课 我们的中国梦</vt:lpstr>
      <vt:lpstr>幻灯片 3</vt:lpstr>
      <vt:lpstr>情境导入 </vt:lpstr>
      <vt:lpstr>学习目标 </vt:lpstr>
      <vt:lpstr>课前预习 </vt:lpstr>
      <vt:lpstr>幻灯片 7</vt:lpstr>
      <vt:lpstr>幻灯片 8</vt:lpstr>
      <vt:lpstr>答案</vt:lpstr>
      <vt:lpstr>疑难解答 </vt:lpstr>
      <vt:lpstr>问题探究1、如何正确认识中国梦？</vt:lpstr>
      <vt:lpstr>共同总结</vt:lpstr>
      <vt:lpstr>幻灯片 13</vt:lpstr>
      <vt:lpstr>问题探究2、“两个一百年”奋斗目标是什么？</vt:lpstr>
      <vt:lpstr>共同总结</vt:lpstr>
      <vt:lpstr>问题探究3、中国梦与个人梦有什么关系？</vt:lpstr>
      <vt:lpstr>共同总结</vt:lpstr>
      <vt:lpstr>问题探究4、如何实现中国梦？</vt:lpstr>
      <vt:lpstr>共同总结</vt:lpstr>
      <vt:lpstr>知识结构 </vt:lpstr>
      <vt:lpstr>典例精析 </vt:lpstr>
      <vt:lpstr>答案解析</vt:lpstr>
      <vt:lpstr>幻灯片 23</vt:lpstr>
      <vt:lpstr>答案解析</vt:lpstr>
      <vt:lpstr>课后训练 </vt:lpstr>
      <vt:lpstr>幻灯片 26</vt:lpstr>
      <vt:lpstr>幻灯片 27</vt:lpstr>
      <vt:lpstr>幻灯片 28</vt:lpstr>
      <vt:lpstr>幻灯片 29</vt:lpstr>
      <vt:lpstr>幻灯片 30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