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sldIdLst>
    <p:sldId id="256" r:id="rId2"/>
    <p:sldId id="258" r:id="rId3"/>
    <p:sldId id="259" r:id="rId4"/>
    <p:sldId id="260" r:id="rId5"/>
    <p:sldId id="261" r:id="rId6"/>
    <p:sldId id="271" r:id="rId7"/>
    <p:sldId id="272" r:id="rId8"/>
    <p:sldId id="268" r:id="rId9"/>
    <p:sldId id="262" r:id="rId10"/>
    <p:sldId id="263" r:id="rId11"/>
    <p:sldId id="282" r:id="rId12"/>
    <p:sldId id="264" r:id="rId13"/>
    <p:sldId id="283" r:id="rId14"/>
    <p:sldId id="284" r:id="rId15"/>
    <p:sldId id="269" r:id="rId16"/>
    <p:sldId id="265" r:id="rId17"/>
    <p:sldId id="266" r:id="rId18"/>
    <p:sldId id="274" r:id="rId19"/>
    <p:sldId id="273" r:id="rId20"/>
    <p:sldId id="275" r:id="rId21"/>
    <p:sldId id="267" r:id="rId22"/>
    <p:sldId id="276" r:id="rId23"/>
    <p:sldId id="277" r:id="rId24"/>
    <p:sldId id="278" r:id="rId25"/>
    <p:sldId id="279" r:id="rId26"/>
    <p:sldId id="280" r:id="rId27"/>
    <p:sldId id="281" r:id="rId28"/>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051E"/>
    <a:srgbClr val="2121F3"/>
    <a:srgbClr val="790D05"/>
    <a:srgbClr val="1C0678"/>
    <a:srgbClr val="78062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3308" autoAdjust="0"/>
  </p:normalViewPr>
  <p:slideViewPr>
    <p:cSldViewPr snapToGrid="0">
      <p:cViewPr>
        <p:scale>
          <a:sx n="66" d="100"/>
          <a:sy n="66" d="100"/>
        </p:scale>
        <p:origin x="-1446" y="-25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2" name="KSO_ST1"/>
          <p:cNvSpPr>
            <a:spLocks noGrp="1"/>
          </p:cNvSpPr>
          <p:nvPr>
            <p:ph type="title"/>
          </p:nvPr>
        </p:nvSpPr>
        <p:spPr>
          <a:xfrm>
            <a:off x="4395600" y="2908800"/>
            <a:ext cx="4860000" cy="568800"/>
          </a:xfrm>
          <a:prstGeom prst="rect">
            <a:avLst/>
          </a:prstGeom>
          <a:solidFill>
            <a:schemeClr val="accent1">
              <a:lumMod val="75000"/>
            </a:schemeClr>
          </a:solidFill>
        </p:spPr>
        <p:txBody>
          <a:bodyPr>
            <a:normAutofit/>
          </a:bodyPr>
          <a:lstStyle>
            <a:lvl1pPr algn="ctr">
              <a:defRPr sz="2700">
                <a:solidFill>
                  <a:schemeClr val="bg1"/>
                </a:solidFill>
                <a:effectLst/>
              </a:defRPr>
            </a:lvl1pPr>
          </a:lstStyle>
          <a:p>
            <a:r>
              <a:rPr lang="zh-CN" altLang="en-US" dirty="0" smtClean="0"/>
              <a:t>单击此处编辑母版标题样式</a:t>
            </a:r>
            <a:endParaRPr lang="en-US" dirty="0"/>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lvl1pPr>
          </a:lstStyle>
          <a:p>
            <a:pPr>
              <a:defRPr/>
            </a:pPr>
            <a:fld id="{D9620FAE-6B3C-44BB-95EA-1FD7AB526700}" type="datetimeFigureOut">
              <a:rPr lang="zh-CN" altLang="en-US"/>
              <a:pPr>
                <a:defRPr/>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23DE95DE-420B-4F4F-873F-26D454C9B273}" type="slidenum">
              <a:rPr lang="zh-CN" altLang="en-US"/>
              <a:pPr>
                <a:defRPr/>
              </a:pPr>
              <a:t>‹#›</a:t>
            </a:fld>
            <a:endParaRPr lang="zh-CN" altLang="en-US"/>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仅标题">
    <p:spTree>
      <p:nvGrpSpPr>
        <p:cNvPr id="1" name=""/>
        <p:cNvGrpSpPr/>
        <p:nvPr/>
      </p:nvGrpSpPr>
      <p:grpSpPr>
        <a:xfrm>
          <a:off x="0" y="0"/>
          <a:ext cx="0" cy="0"/>
          <a:chOff x="0" y="0"/>
          <a:chExt cx="0" cy="0"/>
        </a:xfrm>
      </p:grpSpPr>
      <p:grpSp>
        <p:nvGrpSpPr>
          <p:cNvPr id="4" name="组合 4"/>
          <p:cNvGrpSpPr>
            <a:grpSpLocks/>
          </p:cNvGrpSpPr>
          <p:nvPr/>
        </p:nvGrpSpPr>
        <p:grpSpPr bwMode="auto">
          <a:xfrm>
            <a:off x="1524000" y="0"/>
            <a:ext cx="9144000" cy="6858000"/>
            <a:chOff x="1524000" y="0"/>
            <a:chExt cx="9144000" cy="6858000"/>
          </a:xfrm>
        </p:grpSpPr>
        <p:sp>
          <p:nvSpPr>
            <p:cNvPr id="5" name="矩形 2"/>
            <p:cNvSpPr/>
            <p:nvPr userDrawn="1">
              <p:custDataLst>
                <p:tags r:id="rId5"/>
              </p:custDataLst>
            </p:nvPr>
          </p:nvSpPr>
          <p:spPr>
            <a:xfrm>
              <a:off x="152400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3"/>
            <p:cNvSpPr/>
            <p:nvPr userDrawn="1">
              <p:custDataLst>
                <p:tags r:id="rId6"/>
              </p:custDataLst>
            </p:nvPr>
          </p:nvSpPr>
          <p:spPr>
            <a:xfrm rot="9523938">
              <a:off x="5337175" y="992188"/>
              <a:ext cx="1597025" cy="1816100"/>
            </a:xfrm>
            <a:custGeom>
              <a:avLst/>
              <a:gdLst>
                <a:gd name="connsiteX0" fmla="*/ 509269 w 1597245"/>
                <a:gd name="connsiteY0" fmla="*/ 1761714 h 1816360"/>
                <a:gd name="connsiteX1" fmla="*/ 54492 w 1597245"/>
                <a:gd name="connsiteY1" fmla="*/ 728682 h 1816360"/>
                <a:gd name="connsiteX2" fmla="*/ 932129 w 1597245"/>
                <a:gd name="connsiteY2" fmla="*/ 231662 h 1816360"/>
                <a:gd name="connsiteX3" fmla="*/ 1031088 w 1597245"/>
                <a:gd name="connsiteY3" fmla="*/ 259138 h 1816360"/>
                <a:gd name="connsiteX4" fmla="*/ 1086534 w 1597245"/>
                <a:gd name="connsiteY4" fmla="*/ 0 h 1816360"/>
                <a:gd name="connsiteX5" fmla="*/ 1219736 w 1597245"/>
                <a:gd name="connsiteY5" fmla="*/ 342121 h 1816360"/>
                <a:gd name="connsiteX6" fmla="*/ 1232066 w 1597245"/>
                <a:gd name="connsiteY6" fmla="*/ 348408 h 1816360"/>
                <a:gd name="connsiteX7" fmla="*/ 1542753 w 1597245"/>
                <a:gd name="connsiteY7" fmla="*/ 1307965 h 1816360"/>
                <a:gd name="connsiteX8" fmla="*/ 509269 w 1597245"/>
                <a:gd name="connsiteY8" fmla="*/ 1761714 h 181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45" h="1816360">
                  <a:moveTo>
                    <a:pt x="509269" y="1761714"/>
                  </a:moveTo>
                  <a:cubicBezTo>
                    <a:pt x="98297" y="1601750"/>
                    <a:pt x="-105314" y="1139246"/>
                    <a:pt x="54492" y="728682"/>
                  </a:cubicBezTo>
                  <a:cubicBezTo>
                    <a:pt x="194321" y="369439"/>
                    <a:pt x="566059" y="168996"/>
                    <a:pt x="932129" y="231662"/>
                  </a:cubicBezTo>
                  <a:lnTo>
                    <a:pt x="1031088" y="259138"/>
                  </a:lnTo>
                  <a:lnTo>
                    <a:pt x="1086534" y="0"/>
                  </a:lnTo>
                  <a:lnTo>
                    <a:pt x="1219736" y="342121"/>
                  </a:lnTo>
                  <a:lnTo>
                    <a:pt x="1232066" y="348408"/>
                  </a:lnTo>
                  <a:cubicBezTo>
                    <a:pt x="1544173" y="549712"/>
                    <a:pt x="1682583" y="948722"/>
                    <a:pt x="1542753" y="1307965"/>
                  </a:cubicBezTo>
                  <a:cubicBezTo>
                    <a:pt x="1382948" y="1718528"/>
                    <a:pt x="920242" y="1921679"/>
                    <a:pt x="509269" y="17617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椭圆 7"/>
          <p:cNvSpPr/>
          <p:nvPr>
            <p:custDataLst>
              <p:tags r:id="rId1"/>
            </p:custDataLst>
          </p:nvPr>
        </p:nvSpPr>
        <p:spPr>
          <a:xfrm>
            <a:off x="5592763" y="5105400"/>
            <a:ext cx="117475"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8"/>
          <p:cNvSpPr/>
          <p:nvPr>
            <p:custDataLst>
              <p:tags r:id="rId2"/>
            </p:custDataLst>
          </p:nvPr>
        </p:nvSpPr>
        <p:spPr>
          <a:xfrm>
            <a:off x="5889625" y="5105400"/>
            <a:ext cx="115888"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9"/>
          <p:cNvSpPr/>
          <p:nvPr>
            <p:custDataLst>
              <p:tags r:id="rId3"/>
            </p:custDataLst>
          </p:nvPr>
        </p:nvSpPr>
        <p:spPr>
          <a:xfrm>
            <a:off x="6186488" y="5105400"/>
            <a:ext cx="115887"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10"/>
          <p:cNvSpPr/>
          <p:nvPr>
            <p:custDataLst>
              <p:tags r:id="rId4"/>
            </p:custDataLst>
          </p:nvPr>
        </p:nvSpPr>
        <p:spPr>
          <a:xfrm>
            <a:off x="6481763" y="5105400"/>
            <a:ext cx="117475"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KSO_BT1"/>
          <p:cNvSpPr>
            <a:spLocks noGrp="1"/>
          </p:cNvSpPr>
          <p:nvPr>
            <p:ph type="title"/>
          </p:nvPr>
        </p:nvSpPr>
        <p:spPr>
          <a:xfrm>
            <a:off x="2727760" y="3212540"/>
            <a:ext cx="6736480" cy="659566"/>
          </a:xfrm>
          <a:prstGeom prst="rect">
            <a:avLst/>
          </a:prstGeom>
        </p:spPr>
        <p:txBody>
          <a:bodyPr lIns="0" tIns="0" rIns="0" bIns="0">
            <a:normAutofit/>
          </a:bodyPr>
          <a:lstStyle>
            <a:lvl1pPr algn="ctr">
              <a:defRPr sz="3600" b="0">
                <a:solidFill>
                  <a:schemeClr val="bg1"/>
                </a:solidFill>
              </a:defRPr>
            </a:lvl1pPr>
          </a:lstStyle>
          <a:p>
            <a:r>
              <a:rPr lang="zh-CN" altLang="en-US" dirty="0" smtClean="0"/>
              <a:t>单击此处编辑母版标题样式</a:t>
            </a:r>
            <a:endParaRPr lang="en-US" dirty="0"/>
          </a:p>
        </p:txBody>
      </p:sp>
      <p:sp>
        <p:nvSpPr>
          <p:cNvPr id="14" name="文本占位符 13"/>
          <p:cNvSpPr>
            <a:spLocks noGrp="1"/>
          </p:cNvSpPr>
          <p:nvPr>
            <p:ph type="body" sz="quarter" idx="10"/>
          </p:nvPr>
        </p:nvSpPr>
        <p:spPr>
          <a:xfrm>
            <a:off x="3452400" y="3892185"/>
            <a:ext cx="5288400" cy="522000"/>
          </a:xfrm>
          <a:prstGeom prst="rect">
            <a:avLst/>
          </a:prstGeom>
        </p:spPr>
        <p:txBody>
          <a:bodyPr lIns="0" tIns="0" rIns="0" bIns="0" anchor="ctr" anchorCtr="0"/>
          <a:lstStyle>
            <a:lvl1pPr marL="0" indent="0" algn="ctr">
              <a:buNone/>
              <a:defRPr sz="2000">
                <a:solidFill>
                  <a:schemeClr val="bg1"/>
                </a:solidFill>
              </a:defRPr>
            </a:lvl1pPr>
            <a:lvl2pPr marL="0" indent="0" algn="ctr">
              <a:buNone/>
              <a:defRPr sz="1800">
                <a:solidFill>
                  <a:schemeClr val="bg1"/>
                </a:solidFill>
              </a:defRPr>
            </a:lvl2pPr>
          </a:lstStyle>
          <a:p>
            <a:pPr lvl="0"/>
            <a:r>
              <a:rPr lang="zh-CN" altLang="en-US" dirty="0" smtClean="0"/>
              <a:t>单击此处编辑母版文本样式</a:t>
            </a:r>
          </a:p>
        </p:txBody>
      </p:sp>
      <p:sp>
        <p:nvSpPr>
          <p:cNvPr id="11" name="日期占位符 14"/>
          <p:cNvSpPr>
            <a:spLocks noGrp="1"/>
          </p:cNvSpPr>
          <p:nvPr>
            <p:ph type="dt" sz="half" idx="11"/>
          </p:nvPr>
        </p:nvSpPr>
        <p:spPr>
          <a:xfrm>
            <a:off x="838200" y="6356350"/>
            <a:ext cx="2743200" cy="365125"/>
          </a:xfrm>
          <a:prstGeom prst="rect">
            <a:avLst/>
          </a:prstGeom>
        </p:spPr>
        <p:txBody>
          <a:bodyPr/>
          <a:lstStyle>
            <a:lvl1pPr>
              <a:defRPr smtClean="0">
                <a:solidFill>
                  <a:schemeClr val="tx1"/>
                </a:solidFill>
              </a:defRPr>
            </a:lvl1pPr>
          </a:lstStyle>
          <a:p>
            <a:pPr>
              <a:defRPr/>
            </a:pPr>
            <a:fld id="{1BAB0D15-15CB-4263-933D-D4BFCBB230B0}" type="datetimeFigureOut">
              <a:rPr lang="zh-CN" altLang="en-US"/>
              <a:pPr>
                <a:defRPr/>
              </a:pPr>
              <a:t>2019/2/18</a:t>
            </a:fld>
            <a:endParaRPr lang="zh-CN" altLang="en-US"/>
          </a:p>
        </p:txBody>
      </p:sp>
      <p:sp>
        <p:nvSpPr>
          <p:cNvPr id="12" name="页脚占位符 15"/>
          <p:cNvSpPr>
            <a:spLocks noGrp="1"/>
          </p:cNvSpPr>
          <p:nvPr>
            <p:ph type="ftr" sz="quarter" idx="12"/>
          </p:nvPr>
        </p:nvSpPr>
        <p:spPr>
          <a:xfrm>
            <a:off x="4038600" y="6356350"/>
            <a:ext cx="4114800" cy="365125"/>
          </a:xfrm>
          <a:prstGeom prst="rect">
            <a:avLst/>
          </a:prstGeom>
        </p:spPr>
        <p:txBody>
          <a:bodyPr/>
          <a:lstStyle>
            <a:lvl1pPr>
              <a:defRPr>
                <a:solidFill>
                  <a:schemeClr val="tx1"/>
                </a:solidFill>
              </a:defRPr>
            </a:lvl1pPr>
          </a:lstStyle>
          <a:p>
            <a:pPr>
              <a:defRPr/>
            </a:pPr>
            <a:endParaRPr lang="zh-CN" altLang="en-US"/>
          </a:p>
        </p:txBody>
      </p:sp>
      <p:sp>
        <p:nvSpPr>
          <p:cNvPr id="13" name="灯片编号占位符 16"/>
          <p:cNvSpPr>
            <a:spLocks noGrp="1"/>
          </p:cNvSpPr>
          <p:nvPr>
            <p:ph type="sldNum" sz="quarter" idx="13"/>
          </p:nvPr>
        </p:nvSpPr>
        <p:spPr>
          <a:xfrm>
            <a:off x="8610600" y="6356350"/>
            <a:ext cx="2743200" cy="365125"/>
          </a:xfrm>
          <a:prstGeom prst="rect">
            <a:avLst/>
          </a:prstGeom>
        </p:spPr>
        <p:txBody>
          <a:bodyPr/>
          <a:lstStyle>
            <a:lvl1pPr>
              <a:defRPr smtClean="0">
                <a:solidFill>
                  <a:schemeClr val="tx1"/>
                </a:solidFill>
              </a:defRPr>
            </a:lvl1pPr>
          </a:lstStyle>
          <a:p>
            <a:pPr>
              <a:defRPr/>
            </a:pPr>
            <a:fld id="{7A07EA35-74A9-47C6-839C-507BF10259FD}" type="slidenum">
              <a:rPr lang="zh-CN" altLang="en-US"/>
              <a:pPr>
                <a:defRPr/>
              </a:pPr>
              <a:t>‹#›</a:t>
            </a:fld>
            <a:endParaRPr lang="zh-CN" altLang="en-US"/>
          </a:p>
        </p:txBody>
      </p:sp>
    </p:spTree>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1100667" y="473603"/>
            <a:ext cx="9990667" cy="5533263"/>
          </a:xfrm>
          <a:prstGeom prst="rect">
            <a:avLst/>
          </a:prstGeom>
        </p:spPr>
        <p:txBody>
          <a:bodyPr/>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
        <p:nvSpPr>
          <p:cNvPr id="3" name="KSO_FD"/>
          <p:cNvSpPr>
            <a:spLocks noGrp="1"/>
          </p:cNvSpPr>
          <p:nvPr>
            <p:ph type="dt" sz="half" idx="14"/>
          </p:nvPr>
        </p:nvSpPr>
        <p:spPr>
          <a:xfrm>
            <a:off x="838200" y="6356350"/>
            <a:ext cx="2743200" cy="365125"/>
          </a:xfrm>
          <a:prstGeom prst="rect">
            <a:avLst/>
          </a:prstGeom>
        </p:spPr>
        <p:txBody>
          <a:bodyPr/>
          <a:lstStyle>
            <a:lvl1pPr>
              <a:defRPr/>
            </a:lvl1pPr>
          </a:lstStyle>
          <a:p>
            <a:pPr>
              <a:defRPr/>
            </a:pPr>
            <a:fld id="{34DD59B4-D78B-4649-B0AC-A24361B38DB9}" type="datetimeFigureOut">
              <a:rPr lang="zh-CN" altLang="en-US"/>
              <a:pPr>
                <a:defRPr/>
              </a:pPr>
              <a:t>2019/2/18</a:t>
            </a:fld>
            <a:endParaRPr lang="zh-CN" altLang="en-US"/>
          </a:p>
        </p:txBody>
      </p:sp>
      <p:sp>
        <p:nvSpPr>
          <p:cNvPr id="4" name="KSO_FT"/>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KSO_FN"/>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393A61A1-DA75-42E1-8312-74DBC9331D74}"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61" r:id="rId12"/>
    <p:sldLayoutId id="2147483664" r:id="rId13"/>
    <p:sldLayoutId id="2147483658" r:id="rId14"/>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ctrTitle"/>
          </p:nvPr>
        </p:nvSpPr>
        <p:spPr/>
        <p:txBody>
          <a:bodyPr/>
          <a:lstStyle/>
          <a:p>
            <a:r>
              <a:rPr lang="zh-CN" altLang="en-US" sz="3200" smtClean="0">
                <a:solidFill>
                  <a:srgbClr val="286991"/>
                </a:solidFill>
              </a:rPr>
              <a:t>第二单元 复兴之路</a:t>
            </a:r>
            <a:br>
              <a:rPr lang="zh-CN" altLang="en-US" sz="3200" smtClean="0">
                <a:solidFill>
                  <a:srgbClr val="286991"/>
                </a:solidFill>
              </a:rPr>
            </a:br>
            <a:r>
              <a:rPr lang="zh-CN" altLang="en-US" sz="3200" smtClean="0">
                <a:solidFill>
                  <a:srgbClr val="286991"/>
                </a:solidFill>
              </a:rPr>
              <a:t>第五课 兴国之路</a:t>
            </a:r>
          </a:p>
        </p:txBody>
      </p:sp>
      <p:sp>
        <p:nvSpPr>
          <p:cNvPr id="12290" name="副标题 2"/>
          <p:cNvSpPr>
            <a:spLocks noGrp="1"/>
          </p:cNvSpPr>
          <p:nvPr>
            <p:ph type="subTitle" idx="1"/>
          </p:nvPr>
        </p:nvSpPr>
        <p:spPr bwMode="auto"/>
        <p:txBody>
          <a:bodyPr wrap="square" numCol="1" anchor="t" anchorCtr="0" compatLnSpc="1">
            <a:prstTxWarp prst="textNoShape">
              <a:avLst/>
            </a:prstTxWarp>
          </a:bodyPr>
          <a:lstStyle/>
          <a:p>
            <a:pPr marL="457200" indent="-457200"/>
            <a:r>
              <a:rPr lang="en-US" altLang="zh-CN" sz="4000" smtClean="0">
                <a:solidFill>
                  <a:srgbClr val="78062F"/>
                </a:solidFill>
              </a:rPr>
              <a:t>5.1</a:t>
            </a:r>
            <a:r>
              <a:rPr sz="4000" b="1" smtClean="0">
                <a:solidFill>
                  <a:srgbClr val="78062F"/>
                </a:solidFill>
              </a:rPr>
              <a:t>独特道路</a:t>
            </a:r>
            <a:endParaRPr lang="en-US" altLang="zh-CN" sz="4000" b="1" smtClean="0">
              <a:solidFill>
                <a:srgbClr val="78062F"/>
              </a:solidFill>
            </a:endParaRPr>
          </a:p>
        </p:txBody>
      </p:sp>
    </p:spTree>
    <p:custDataLst>
      <p:tags r:id="rId1"/>
    </p:custData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z="3600" smtClean="0"/>
              <a:t>问题探究</a:t>
            </a:r>
            <a:r>
              <a:rPr lang="en-US" altLang="zh-CN" sz="3200" smtClean="0"/>
              <a:t>1</a:t>
            </a:r>
            <a:r>
              <a:rPr lang="zh-CN" altLang="en-US" sz="3200" smtClean="0"/>
              <a:t>、中国特色社会主义道路的含义及意义是什么？</a:t>
            </a:r>
          </a:p>
        </p:txBody>
      </p:sp>
      <p:sp>
        <p:nvSpPr>
          <p:cNvPr id="19458" name="内容占位符 2"/>
          <p:cNvSpPr>
            <a:spLocks noGrp="1"/>
          </p:cNvSpPr>
          <p:nvPr>
            <p:ph idx="1"/>
          </p:nvPr>
        </p:nvSpPr>
        <p:spPr bwMode="auto"/>
        <p:txBody>
          <a:bodyPr wrap="square" numCol="1" anchor="t" anchorCtr="0" compatLnSpc="1">
            <a:prstTxWarp prst="textNoShape">
              <a:avLst/>
            </a:prstTxWarp>
          </a:bodyPr>
          <a:lstStyle/>
          <a:p>
            <a:pPr>
              <a:spcBef>
                <a:spcPct val="0"/>
              </a:spcBef>
              <a:spcAft>
                <a:spcPct val="0"/>
              </a:spcAft>
            </a:pPr>
            <a:r>
              <a:rPr sz="4800" smtClean="0">
                <a:solidFill>
                  <a:srgbClr val="FF0000"/>
                </a:solidFill>
                <a:sym typeface="黑体" pitchFamily="2" charset="-122"/>
              </a:rPr>
              <a:t>指导学生分组结合自己的实际展开讨论。</a:t>
            </a:r>
          </a:p>
          <a:p>
            <a:pPr>
              <a:spcBef>
                <a:spcPct val="0"/>
              </a:spcBef>
              <a:spcAft>
                <a:spcPct val="0"/>
              </a:spcAft>
            </a:pPr>
            <a:endParaRPr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p:txBody>
          <a:bodyPr/>
          <a:lstStyle/>
          <a:p>
            <a:r>
              <a:rPr lang="zh-CN" altLang="en-US" sz="3600" smtClean="0"/>
              <a:t>共同总结</a:t>
            </a:r>
          </a:p>
        </p:txBody>
      </p:sp>
      <p:sp>
        <p:nvSpPr>
          <p:cNvPr id="47107" name="Rectangle 3"/>
          <p:cNvSpPr>
            <a:spLocks noGrp="1"/>
          </p:cNvSpPr>
          <p:nvPr>
            <p:ph idx="1"/>
          </p:nvPr>
        </p:nvSpPr>
        <p:spPr bwMode="auto">
          <a:noFill/>
        </p:spPr>
        <p:txBody>
          <a:bodyPr wrap="square" numCol="1" anchor="t" anchorCtr="0" compatLnSpc="1">
            <a:prstTxWarp prst="textNoShape">
              <a:avLst/>
            </a:prstTxWarp>
          </a:bodyPr>
          <a:lstStyle/>
          <a:p>
            <a:pPr>
              <a:lnSpc>
                <a:spcPct val="100000"/>
              </a:lnSpc>
            </a:pPr>
            <a:r>
              <a:rPr sz="2400"/>
              <a:t>（</a:t>
            </a:r>
            <a:r>
              <a:rPr lang="en-US" altLang="zh-CN" sz="2400"/>
              <a:t>1</a:t>
            </a:r>
            <a:r>
              <a:rPr sz="2400"/>
              <a:t>）实现中国梦必须走中国道路，这就是中国特色社会主义道路。中国特色社会主义道路是把马克思主义的普遍真理同中国的具体实际结合起来、适合中国特点的社会主义现代化建设道路。</a:t>
            </a:r>
          </a:p>
          <a:p>
            <a:pPr>
              <a:lnSpc>
                <a:spcPct val="100000"/>
              </a:lnSpc>
            </a:pPr>
            <a:r>
              <a:rPr sz="2400"/>
              <a:t>（</a:t>
            </a:r>
            <a:r>
              <a:rPr lang="en-US" altLang="zh-CN" sz="2400"/>
              <a:t>2</a:t>
            </a:r>
            <a:r>
              <a:rPr sz="2400"/>
              <a:t>）在中国特色社会主义道路上，我们已经创造了震撼世界的“中国奇迹”，还将继续书写更加精彩的“中国故事”。历史和现实告诉我们，只有社会主义才能救中国，只有中国特色社会主义才能发展中国。中国特色社会主义道路是实现社会主义现代化、创造人民美好生活的必由之路。全面建成小康社会，加快推进社会主义现代化，实现中华民族伟大复兴，必须坚定不移走中国特色社会主义道路，不动摇、不懈怠、不折腾。</a:t>
            </a:r>
          </a:p>
          <a:p>
            <a:pPr>
              <a:lnSpc>
                <a:spcPct val="100000"/>
              </a:lnSpc>
            </a:pPr>
            <a:r>
              <a:rPr sz="2400"/>
              <a:t>（</a:t>
            </a:r>
            <a:r>
              <a:rPr lang="en-US" altLang="zh-CN" sz="2400"/>
              <a:t>3</a:t>
            </a:r>
            <a:r>
              <a:rPr sz="2400"/>
              <a:t>）世界上没有两片完全相同的树叶。同样，国家的发展也没有完全相同的道路。每个国家和民族的历史传统、文化积淀、基本国情不同，其发展道路必然有着自己的特色。</a:t>
            </a:r>
          </a:p>
          <a:p>
            <a:pPr>
              <a:lnSpc>
                <a:spcPct val="100000"/>
              </a:lnSpc>
            </a:pPr>
            <a:endParaRPr sz="24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07">
                                            <p:txEl>
                                              <p:pRg st="2" end="2"/>
                                            </p:txEl>
                                          </p:spTgt>
                                        </p:tgtEl>
                                        <p:attrNameLst>
                                          <p:attrName>style.visibility</p:attrName>
                                        </p:attrNameLst>
                                      </p:cBhvr>
                                      <p:to>
                                        <p:strVal val="visible"/>
                                      </p:to>
                                    </p:set>
                                    <p:anim calcmode="lin" valueType="num">
                                      <p:cBhvr additive="base">
                                        <p:cTn id="19"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en-US" sz="3600" smtClean="0"/>
              <a:t>问题探究</a:t>
            </a:r>
            <a:r>
              <a:rPr lang="en-US" altLang="zh-CN" sz="3200" smtClean="0"/>
              <a:t>2</a:t>
            </a:r>
            <a:r>
              <a:rPr lang="zh-CN" altLang="en-US" sz="3200" smtClean="0"/>
              <a:t>、中国特色社会主义理论体系的组成部分及意义是什么？</a:t>
            </a:r>
          </a:p>
        </p:txBody>
      </p:sp>
      <p:sp>
        <p:nvSpPr>
          <p:cNvPr id="20482" name="内容占位符 2"/>
          <p:cNvSpPr>
            <a:spLocks noGrp="1"/>
          </p:cNvSpPr>
          <p:nvPr>
            <p:ph idx="1"/>
          </p:nvPr>
        </p:nvSpPr>
        <p:spPr bwMode="auto"/>
        <p:txBody>
          <a:bodyPr wrap="square" numCol="1" anchor="t" anchorCtr="0" compatLnSpc="1">
            <a:prstTxWarp prst="textNoShape">
              <a:avLst/>
            </a:prstTxWarp>
          </a:bodyPr>
          <a:lstStyle/>
          <a:p>
            <a:pPr>
              <a:spcBef>
                <a:spcPct val="0"/>
              </a:spcBef>
              <a:spcAft>
                <a:spcPct val="0"/>
              </a:spcAft>
            </a:pPr>
            <a:r>
              <a:rPr sz="4800" smtClean="0">
                <a:solidFill>
                  <a:srgbClr val="FF0000"/>
                </a:solidFill>
                <a:sym typeface="黑体" pitchFamily="2" charset="-122"/>
              </a:rPr>
              <a:t>指导学生分组结合自己的实际展开讨论。</a:t>
            </a:r>
          </a:p>
          <a:p>
            <a:pPr>
              <a:spcBef>
                <a:spcPct val="0"/>
              </a:spcBef>
              <a:spcAft>
                <a:spcPct val="0"/>
              </a:spcAft>
            </a:pPr>
            <a:endParaRPr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p:txBody>
          <a:bodyPr/>
          <a:lstStyle/>
          <a:p>
            <a:r>
              <a:rPr lang="zh-CN" altLang="en-US" smtClean="0"/>
              <a:t>共同总结</a:t>
            </a:r>
          </a:p>
        </p:txBody>
      </p:sp>
      <p:sp>
        <p:nvSpPr>
          <p:cNvPr id="48131" name="Rectangle 3"/>
          <p:cNvSpPr>
            <a:spLocks noGrp="1"/>
          </p:cNvSpPr>
          <p:nvPr>
            <p:ph idx="1"/>
          </p:nvPr>
        </p:nvSpPr>
        <p:spPr bwMode="auto">
          <a:noFill/>
        </p:spPr>
        <p:txBody>
          <a:bodyPr wrap="square" numCol="1" anchor="t" anchorCtr="0" compatLnSpc="1">
            <a:prstTxWarp prst="textNoShape">
              <a:avLst/>
            </a:prstTxWarp>
          </a:bodyPr>
          <a:lstStyle/>
          <a:p>
            <a:r>
              <a:t>（</a:t>
            </a:r>
            <a:r>
              <a:rPr lang="en-US" altLang="zh-CN"/>
              <a:t>1</a:t>
            </a:r>
            <a:r>
              <a:t>）中国共产党领导是中国特色社会主义最本质的特征。中国共产党领导中国人民开创和建设中国特色社会主义伟大事业中，逐步形成了中国特色社会主义理论体系，这是一个包括邓小平理论、“三个代表”重要思想、科学发展观、习近平新时代中国特色社会主义思想在内的科学理论体系，是对马克思列宁主义、毛泽东思想的继承和发展。</a:t>
            </a:r>
          </a:p>
          <a:p>
            <a:r>
              <a:t>（</a:t>
            </a:r>
            <a:r>
              <a:rPr lang="en-US" altLang="zh-CN"/>
              <a:t>2</a:t>
            </a:r>
            <a:r>
              <a:t>）理论引导行动。中国特色社会主义理论体系，引领着中国取得了举世公认的伟大成就，造就了一个个举世瞩目的“中国奇迹”。中国特色社会主义理论体系是指导党和人民沿着中国特色社会主义道路实现中华民族伟大复兴的正确理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1">
                                            <p:txEl>
                                              <p:pRg st="1" end="1"/>
                                            </p:txEl>
                                          </p:spTgt>
                                        </p:tgtEl>
                                        <p:attrNameLst>
                                          <p:attrName>style.visibility</p:attrName>
                                        </p:attrNameLst>
                                      </p:cBhvr>
                                      <p:to>
                                        <p:strVal val="visible"/>
                                      </p:to>
                                    </p:set>
                                    <p:anim calcmode="lin" valueType="num">
                                      <p:cBhvr additive="base">
                                        <p:cTn id="13" dur="5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p:txBody>
          <a:bodyPr/>
          <a:lstStyle/>
          <a:p>
            <a:r>
              <a:rPr lang="zh-CN" altLang="en-US" sz="3200" smtClean="0"/>
              <a:t>问题探究</a:t>
            </a:r>
            <a:r>
              <a:rPr lang="en-US" altLang="zh-CN" sz="3200" smtClean="0"/>
              <a:t>3</a:t>
            </a:r>
            <a:r>
              <a:rPr lang="zh-CN" altLang="en-US" sz="3200" smtClean="0"/>
              <a:t>、为什么说“四个全面”战略布局是一个整体？</a:t>
            </a:r>
          </a:p>
        </p:txBody>
      </p:sp>
      <p:sp>
        <p:nvSpPr>
          <p:cNvPr id="49155" name="Rectangle 3"/>
          <p:cNvSpPr>
            <a:spLocks noGrp="1"/>
          </p:cNvSpPr>
          <p:nvPr>
            <p:ph idx="1"/>
          </p:nvPr>
        </p:nvSpPr>
        <p:spPr bwMode="auto">
          <a:noFill/>
        </p:spPr>
        <p:txBody>
          <a:bodyPr wrap="square" numCol="1" anchor="t" anchorCtr="0" compatLnSpc="1">
            <a:prstTxWarp prst="textNoShape">
              <a:avLst/>
            </a:prstTxWarp>
          </a:bodyPr>
          <a:lstStyle/>
          <a:p>
            <a:pPr>
              <a:lnSpc>
                <a:spcPct val="120000"/>
              </a:lnSpc>
              <a:spcBef>
                <a:spcPct val="0"/>
              </a:spcBef>
            </a:pPr>
            <a:r>
              <a:rPr sz="4800">
                <a:solidFill>
                  <a:srgbClr val="FF0000"/>
                </a:solidFill>
                <a:sym typeface="黑体" pitchFamily="2" charset="-122"/>
              </a:rPr>
              <a:t>指导学生分组结合自己的实际展开讨论。</a:t>
            </a:r>
          </a:p>
          <a:p>
            <a:pPr>
              <a:lnSpc>
                <a:spcPct val="120000"/>
              </a:lnSpc>
              <a:spcBef>
                <a:spcPct val="0"/>
              </a:spcBef>
            </a:pPr>
            <a:endParaRPr sz="4800"/>
          </a:p>
          <a:p>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zh-CN" altLang="en-US" sz="3600" smtClean="0"/>
              <a:t>共同总结</a:t>
            </a:r>
          </a:p>
        </p:txBody>
      </p:sp>
      <p:sp>
        <p:nvSpPr>
          <p:cNvPr id="21506" name="内容占位符 2"/>
          <p:cNvSpPr>
            <a:spLocks noGrp="1"/>
          </p:cNvSpPr>
          <p:nvPr>
            <p:ph idx="1"/>
          </p:nvPr>
        </p:nvSpPr>
        <p:spPr bwMode="auto"/>
        <p:txBody>
          <a:bodyPr wrap="square" numCol="1" anchor="t" anchorCtr="0" compatLnSpc="1">
            <a:prstTxWarp prst="textNoShape">
              <a:avLst/>
            </a:prstTxWarp>
          </a:bodyPr>
          <a:lstStyle/>
          <a:p>
            <a:pPr>
              <a:lnSpc>
                <a:spcPct val="110000"/>
              </a:lnSpc>
              <a:spcBef>
                <a:spcPts val="1200"/>
              </a:spcBef>
              <a:spcAft>
                <a:spcPct val="0"/>
              </a:spcAft>
            </a:pPr>
            <a:r>
              <a:rPr sz="2400" smtClean="0"/>
              <a:t>（</a:t>
            </a:r>
            <a:r>
              <a:rPr lang="en-US" altLang="zh-CN" sz="2400" smtClean="0"/>
              <a:t>1</a:t>
            </a:r>
            <a:r>
              <a:rPr sz="2400" smtClean="0"/>
              <a:t>）“四个全面”战略布局是一个整体，既有战略目标，也有战略举措。其中，全面建成小康社会实现社会主现代化和中华民族伟大复兴中国梦的阶段性战略目标。全面深化改革是实现战略目标的关键一招、根本途径，全面依法治国是实现战略目标的基本方式、可靠保障，而全面从严治党是发挥党的坚强领导核心作用、为实现战略目标提供坚强组织保证和根本前提。“四个全面”相辅相成、相互促进、相得益彰。</a:t>
            </a:r>
          </a:p>
          <a:p>
            <a:pPr>
              <a:lnSpc>
                <a:spcPct val="110000"/>
              </a:lnSpc>
              <a:spcBef>
                <a:spcPts val="1200"/>
              </a:spcBef>
              <a:spcAft>
                <a:spcPct val="0"/>
              </a:spcAft>
            </a:pPr>
            <a:r>
              <a:rPr sz="2400" smtClean="0"/>
              <a:t>（</a:t>
            </a:r>
            <a:r>
              <a:rPr lang="en-US" altLang="zh-CN" sz="2400" smtClean="0"/>
              <a:t>2</a:t>
            </a:r>
            <a:r>
              <a:rPr sz="2400" smtClean="0"/>
              <a:t>）“四个全面”战略布局，是我们党治国理政方略与时俱进的新创造，是马克思主义与当今中国实践相结合的新飞跃。“四个全面”丰富和发展了中国特色社会主义理论体系。</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zh-CN" altLang="zh-CN" smtClean="0">
                <a:solidFill>
                  <a:srgbClr val="B8650A"/>
                </a:solidFill>
                <a:sym typeface="+mn-ea"/>
              </a:rPr>
              <a:t>知识结构</a:t>
            </a:r>
            <a:r>
              <a:rPr lang="zh-CN" altLang="zh-CN" smtClean="0">
                <a:solidFill>
                  <a:srgbClr val="B8650A"/>
                </a:solidFill>
              </a:rPr>
              <a:t/>
            </a:r>
            <a:br>
              <a:rPr lang="zh-CN" altLang="zh-CN" smtClean="0">
                <a:solidFill>
                  <a:srgbClr val="B8650A"/>
                </a:solidFill>
              </a:rPr>
            </a:br>
            <a:endParaRPr lang="zh-CN" altLang="en-US" smtClean="0"/>
          </a:p>
        </p:txBody>
      </p:sp>
      <p:pic>
        <p:nvPicPr>
          <p:cNvPr id="22532" name="图片 2"/>
          <p:cNvPicPr>
            <a:picLocks noGrp="1" noChangeAspect="1" noChangeArrowheads="1"/>
          </p:cNvPicPr>
          <p:nvPr>
            <p:ph idx="1"/>
          </p:nvPr>
        </p:nvPicPr>
        <p:blipFill>
          <a:blip r:embed="rId3"/>
          <a:srcRect/>
          <a:stretch>
            <a:fillRect/>
          </a:stretch>
        </p:blipFill>
        <p:spPr bwMode="auto">
          <a:xfrm>
            <a:off x="0" y="995363"/>
            <a:ext cx="11723688" cy="3656012"/>
          </a:xfrm>
          <a:noFill/>
        </p:spPr>
      </p:pic>
    </p:spTree>
    <p:custDataLst>
      <p:tags r:id="rId1"/>
    </p:custDataLst>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zh-CN" smtClean="0">
                <a:sym typeface="宋体" charset="-122"/>
              </a:rPr>
              <a:t>典例精析</a:t>
            </a:r>
            <a:br>
              <a:rPr lang="zh-CN" altLang="zh-CN" smtClean="0">
                <a:sym typeface="宋体" charset="-122"/>
              </a:rPr>
            </a:br>
            <a:endParaRPr lang="zh-CN" altLang="en-US" smtClean="0"/>
          </a:p>
        </p:txBody>
      </p:sp>
      <p:sp>
        <p:nvSpPr>
          <p:cNvPr id="23554" name="内容占位符 2"/>
          <p:cNvSpPr>
            <a:spLocks noGrp="1"/>
          </p:cNvSpPr>
          <p:nvPr>
            <p:ph idx="1"/>
          </p:nvPr>
        </p:nvSpPr>
        <p:spPr bwMode="auto"/>
        <p:txBody>
          <a:bodyPr wrap="square" numCol="1" anchor="t" anchorCtr="0" compatLnSpc="1">
            <a:prstTxWarp prst="textNoShape">
              <a:avLst/>
            </a:prstTxWarp>
          </a:bodyPr>
          <a:lstStyle/>
          <a:p>
            <a:pPr>
              <a:lnSpc>
                <a:spcPct val="110000"/>
              </a:lnSpc>
              <a:spcBef>
                <a:spcPts val="1200"/>
              </a:spcBef>
              <a:spcAft>
                <a:spcPct val="0"/>
              </a:spcAft>
            </a:pPr>
            <a:r>
              <a:rPr smtClean="0">
                <a:solidFill>
                  <a:srgbClr val="2121F3"/>
                </a:solidFill>
              </a:rPr>
              <a:t>例</a:t>
            </a:r>
            <a:r>
              <a:rPr lang="en-US" altLang="zh-CN" smtClean="0">
                <a:solidFill>
                  <a:srgbClr val="2121F3"/>
                </a:solidFill>
              </a:rPr>
              <a:t>1</a:t>
            </a:r>
            <a:r>
              <a:rPr smtClean="0">
                <a:solidFill>
                  <a:srgbClr val="2121F3"/>
                </a:solidFill>
              </a:rPr>
              <a:t>、（</a:t>
            </a:r>
            <a:r>
              <a:rPr lang="en-US" altLang="zh-CN" smtClean="0">
                <a:solidFill>
                  <a:srgbClr val="2121F3"/>
                </a:solidFill>
              </a:rPr>
              <a:t>2018</a:t>
            </a:r>
            <a:r>
              <a:rPr smtClean="0">
                <a:solidFill>
                  <a:srgbClr val="2121F3"/>
                </a:solidFill>
              </a:rPr>
              <a:t>年广西梧州中考）党的十九大产生了新一届中央领导集体，他们将引领全国各族人民到</a:t>
            </a:r>
            <a:r>
              <a:rPr lang="en-US" altLang="zh-CN" smtClean="0">
                <a:solidFill>
                  <a:srgbClr val="2121F3"/>
                </a:solidFill>
              </a:rPr>
              <a:t>2020</a:t>
            </a:r>
            <a:r>
              <a:rPr smtClean="0">
                <a:solidFill>
                  <a:srgbClr val="2121F3"/>
                </a:solidFill>
              </a:rPr>
              <a:t>年（    ）</a:t>
            </a:r>
          </a:p>
          <a:p>
            <a:pPr>
              <a:lnSpc>
                <a:spcPct val="110000"/>
              </a:lnSpc>
              <a:spcBef>
                <a:spcPts val="1200"/>
              </a:spcBef>
              <a:spcAft>
                <a:spcPct val="0"/>
              </a:spcAft>
            </a:pPr>
            <a:r>
              <a:rPr lang="en-US" altLang="zh-CN" smtClean="0">
                <a:solidFill>
                  <a:srgbClr val="2121F3"/>
                </a:solidFill>
              </a:rPr>
              <a:t>A</a:t>
            </a:r>
            <a:r>
              <a:rPr smtClean="0">
                <a:solidFill>
                  <a:srgbClr val="2121F3"/>
                </a:solidFill>
              </a:rPr>
              <a:t>．实现同步富裕     </a:t>
            </a:r>
          </a:p>
          <a:p>
            <a:pPr>
              <a:lnSpc>
                <a:spcPct val="110000"/>
              </a:lnSpc>
              <a:spcBef>
                <a:spcPts val="1200"/>
              </a:spcBef>
              <a:spcAft>
                <a:spcPct val="0"/>
              </a:spcAft>
            </a:pPr>
            <a:r>
              <a:rPr lang="en-US" altLang="zh-CN" smtClean="0">
                <a:solidFill>
                  <a:srgbClr val="2121F3"/>
                </a:solidFill>
              </a:rPr>
              <a:t>B</a:t>
            </a:r>
            <a:r>
              <a:rPr smtClean="0">
                <a:solidFill>
                  <a:srgbClr val="2121F3"/>
                </a:solidFill>
              </a:rPr>
              <a:t>．达到总体小康水平</a:t>
            </a:r>
          </a:p>
          <a:p>
            <a:pPr>
              <a:lnSpc>
                <a:spcPct val="110000"/>
              </a:lnSpc>
              <a:spcBef>
                <a:spcPts val="1200"/>
              </a:spcBef>
              <a:spcAft>
                <a:spcPct val="0"/>
              </a:spcAft>
            </a:pPr>
            <a:r>
              <a:rPr lang="en-US" altLang="zh-CN" smtClean="0">
                <a:solidFill>
                  <a:srgbClr val="2121F3"/>
                </a:solidFill>
              </a:rPr>
              <a:t>C</a:t>
            </a:r>
            <a:r>
              <a:rPr smtClean="0">
                <a:solidFill>
                  <a:srgbClr val="2121F3"/>
                </a:solidFill>
              </a:rPr>
              <a:t>．全面建成小康社会</a:t>
            </a:r>
          </a:p>
          <a:p>
            <a:pPr>
              <a:lnSpc>
                <a:spcPct val="110000"/>
              </a:lnSpc>
              <a:spcBef>
                <a:spcPts val="1200"/>
              </a:spcBef>
              <a:spcAft>
                <a:spcPct val="0"/>
              </a:spcAft>
            </a:pPr>
            <a:r>
              <a:rPr lang="en-US" altLang="zh-CN" smtClean="0">
                <a:solidFill>
                  <a:srgbClr val="2121F3"/>
                </a:solidFill>
              </a:rPr>
              <a:t>D</a:t>
            </a:r>
            <a:r>
              <a:rPr smtClean="0">
                <a:solidFill>
                  <a:srgbClr val="2121F3"/>
                </a:solidFill>
              </a:rPr>
              <a:t>．基本实现社会主现代化</a:t>
            </a:r>
          </a:p>
        </p:txBody>
      </p:sp>
    </p:spTree>
    <p:custDataLst>
      <p:tags r:id="rId1"/>
    </p:custDataLst>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zh-CN" altLang="en-US" smtClean="0"/>
              <a:t>答案解析</a:t>
            </a:r>
          </a:p>
        </p:txBody>
      </p:sp>
      <p:sp>
        <p:nvSpPr>
          <p:cNvPr id="38915" name="Rectangle 3"/>
          <p:cNvSpPr>
            <a:spLocks noGrp="1"/>
          </p:cNvSpPr>
          <p:nvPr>
            <p:ph idx="1"/>
          </p:nvPr>
        </p:nvSpPr>
        <p:spPr bwMode="auto">
          <a:noFill/>
        </p:spPr>
        <p:txBody>
          <a:bodyPr wrap="square" numCol="1" anchor="t" anchorCtr="0" compatLnSpc="1">
            <a:prstTxWarp prst="textNoShape">
              <a:avLst/>
            </a:prstTxWarp>
          </a:bodyPr>
          <a:lstStyle/>
          <a:p>
            <a:r>
              <a:rPr lang="en-US" altLang="zh-CN">
                <a:solidFill>
                  <a:srgbClr val="79051E"/>
                </a:solidFill>
              </a:rPr>
              <a:t>【</a:t>
            </a:r>
            <a:r>
              <a:rPr>
                <a:solidFill>
                  <a:srgbClr val="79051E"/>
                </a:solidFill>
              </a:rPr>
              <a:t>答案</a:t>
            </a:r>
            <a:r>
              <a:rPr lang="en-US" altLang="zh-CN">
                <a:solidFill>
                  <a:srgbClr val="79051E"/>
                </a:solidFill>
              </a:rPr>
              <a:t>】C</a:t>
            </a:r>
          </a:p>
          <a:p>
            <a:r>
              <a:rPr lang="en-US" altLang="zh-CN">
                <a:solidFill>
                  <a:srgbClr val="79051E"/>
                </a:solidFill>
              </a:rPr>
              <a:t>【</a:t>
            </a:r>
            <a:r>
              <a:rPr>
                <a:solidFill>
                  <a:srgbClr val="79051E"/>
                </a:solidFill>
              </a:rPr>
              <a:t>解析</a:t>
            </a:r>
            <a:r>
              <a:rPr lang="en-US" altLang="zh-CN">
                <a:solidFill>
                  <a:srgbClr val="79051E"/>
                </a:solidFill>
              </a:rPr>
              <a:t>】</a:t>
            </a:r>
            <a:r>
              <a:rPr>
                <a:solidFill>
                  <a:srgbClr val="79051E"/>
                </a:solidFill>
              </a:rPr>
              <a:t>本题考查学生对我国发展目标的认识。根据所学，到</a:t>
            </a:r>
            <a:r>
              <a:rPr lang="en-US" altLang="zh-CN">
                <a:solidFill>
                  <a:srgbClr val="79051E"/>
                </a:solidFill>
              </a:rPr>
              <a:t>2020</a:t>
            </a:r>
            <a:r>
              <a:rPr>
                <a:solidFill>
                  <a:srgbClr val="79051E"/>
                </a:solidFill>
              </a:rPr>
              <a:t>年我国建成全面小康社会，</a:t>
            </a:r>
            <a:r>
              <a:rPr lang="en-US" altLang="zh-CN">
                <a:solidFill>
                  <a:srgbClr val="79051E"/>
                </a:solidFill>
              </a:rPr>
              <a:t>C</a:t>
            </a:r>
            <a:r>
              <a:rPr>
                <a:solidFill>
                  <a:srgbClr val="79051E"/>
                </a:solidFill>
              </a:rPr>
              <a:t>观点正确；</a:t>
            </a:r>
            <a:r>
              <a:rPr lang="en-US" altLang="zh-CN">
                <a:solidFill>
                  <a:srgbClr val="79051E"/>
                </a:solidFill>
              </a:rPr>
              <a:t>A</a:t>
            </a:r>
            <a:r>
              <a:rPr>
                <a:solidFill>
                  <a:srgbClr val="79051E"/>
                </a:solidFill>
              </a:rPr>
              <a:t>共同富裕是社会主义的根本原则，但是共同富裕不等于同步富裕，同步富裕的观点是错误的；</a:t>
            </a:r>
            <a:r>
              <a:rPr lang="en-US" altLang="zh-CN">
                <a:solidFill>
                  <a:srgbClr val="79051E"/>
                </a:solidFill>
              </a:rPr>
              <a:t>B</a:t>
            </a:r>
            <a:r>
              <a:rPr>
                <a:solidFill>
                  <a:srgbClr val="79051E"/>
                </a:solidFill>
              </a:rPr>
              <a:t>观点错误，我国到</a:t>
            </a:r>
            <a:r>
              <a:rPr lang="en-US" altLang="zh-CN">
                <a:solidFill>
                  <a:srgbClr val="79051E"/>
                </a:solidFill>
              </a:rPr>
              <a:t>2000</a:t>
            </a:r>
            <a:r>
              <a:rPr>
                <a:solidFill>
                  <a:srgbClr val="79051E"/>
                </a:solidFill>
              </a:rPr>
              <a:t>已经实现总体小康；</a:t>
            </a:r>
            <a:r>
              <a:rPr lang="en-US" altLang="zh-CN">
                <a:solidFill>
                  <a:srgbClr val="79051E"/>
                </a:solidFill>
              </a:rPr>
              <a:t>D</a:t>
            </a:r>
            <a:r>
              <a:rPr>
                <a:solidFill>
                  <a:srgbClr val="79051E"/>
                </a:solidFill>
              </a:rPr>
              <a:t>观点错误，我国到</a:t>
            </a:r>
            <a:r>
              <a:rPr lang="en-US" altLang="zh-CN">
                <a:solidFill>
                  <a:srgbClr val="79051E"/>
                </a:solidFill>
              </a:rPr>
              <a:t>2035</a:t>
            </a:r>
            <a:r>
              <a:rPr>
                <a:solidFill>
                  <a:srgbClr val="79051E"/>
                </a:solidFill>
              </a:rPr>
              <a:t>年基本实现社会主义现代化，所以排除</a:t>
            </a:r>
            <a:r>
              <a:rPr lang="en-US" altLang="zh-CN">
                <a:solidFill>
                  <a:srgbClr val="79051E"/>
                </a:solidFill>
              </a:rPr>
              <a:t>ABD</a:t>
            </a:r>
            <a:r>
              <a:rPr>
                <a:solidFill>
                  <a:srgbClr val="79051E"/>
                </a:solidFill>
              </a:rPr>
              <a:t>，正确答案选</a:t>
            </a:r>
            <a:r>
              <a:rPr lang="en-US" altLang="zh-CN">
                <a:solidFill>
                  <a:srgbClr val="79051E"/>
                </a:solidFill>
              </a:rPr>
              <a:t>C</a:t>
            </a:r>
            <a:r>
              <a:rPr>
                <a:solidFill>
                  <a:srgbClr val="79051E"/>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p:cNvSpPr>
          <p:nvPr>
            <p:ph idx="1"/>
          </p:nvPr>
        </p:nvSpPr>
        <p:spPr bwMode="auto">
          <a:noFill/>
        </p:spPr>
        <p:txBody>
          <a:bodyPr wrap="square" numCol="1" anchor="t" anchorCtr="0" compatLnSpc="1">
            <a:prstTxWarp prst="textNoShape">
              <a:avLst/>
            </a:prstTxWarp>
          </a:bodyPr>
          <a:lstStyle/>
          <a:p>
            <a:r>
              <a:rPr>
                <a:solidFill>
                  <a:srgbClr val="2121F3"/>
                </a:solidFill>
              </a:rPr>
              <a:t>例</a:t>
            </a:r>
            <a:r>
              <a:rPr lang="en-US" altLang="zh-CN">
                <a:solidFill>
                  <a:srgbClr val="2121F3"/>
                </a:solidFill>
              </a:rPr>
              <a:t>2</a:t>
            </a:r>
            <a:r>
              <a:rPr>
                <a:solidFill>
                  <a:srgbClr val="2121F3"/>
                </a:solidFill>
              </a:rPr>
              <a:t>、（</a:t>
            </a:r>
            <a:r>
              <a:rPr lang="en-US" altLang="zh-CN">
                <a:solidFill>
                  <a:srgbClr val="2121F3"/>
                </a:solidFill>
              </a:rPr>
              <a:t>2018</a:t>
            </a:r>
            <a:r>
              <a:rPr>
                <a:solidFill>
                  <a:srgbClr val="2121F3"/>
                </a:solidFill>
              </a:rPr>
              <a:t>年甘肃武威中考）</a:t>
            </a:r>
            <a:r>
              <a:rPr lang="en-US" altLang="zh-CN">
                <a:solidFill>
                  <a:srgbClr val="2121F3"/>
                </a:solidFill>
              </a:rPr>
              <a:t>2017</a:t>
            </a:r>
            <a:r>
              <a:rPr>
                <a:solidFill>
                  <a:srgbClr val="2121F3"/>
                </a:solidFill>
              </a:rPr>
              <a:t>年</a:t>
            </a:r>
            <a:r>
              <a:rPr lang="en-US" altLang="zh-CN">
                <a:solidFill>
                  <a:srgbClr val="2121F3"/>
                </a:solidFill>
              </a:rPr>
              <a:t>10</a:t>
            </a:r>
            <a:r>
              <a:rPr>
                <a:solidFill>
                  <a:srgbClr val="2121F3"/>
                </a:solidFill>
              </a:rPr>
              <a:t>月</a:t>
            </a:r>
            <a:r>
              <a:rPr lang="en-US" altLang="zh-CN">
                <a:solidFill>
                  <a:srgbClr val="2121F3"/>
                </a:solidFill>
              </a:rPr>
              <a:t>18</a:t>
            </a:r>
            <a:r>
              <a:rPr>
                <a:solidFill>
                  <a:srgbClr val="2121F3"/>
                </a:solidFill>
              </a:rPr>
              <a:t>日至</a:t>
            </a:r>
            <a:r>
              <a:rPr lang="en-US" altLang="zh-CN">
                <a:solidFill>
                  <a:srgbClr val="2121F3"/>
                </a:solidFill>
              </a:rPr>
              <a:t>24</a:t>
            </a:r>
            <a:r>
              <a:rPr>
                <a:solidFill>
                  <a:srgbClr val="2121F3"/>
                </a:solidFill>
              </a:rPr>
              <a:t>日，中国共产党第十九次全国代表大会在此京召开，大会把</a:t>
            </a:r>
            <a:r>
              <a:rPr lang="en-US" altLang="zh-CN">
                <a:solidFill>
                  <a:srgbClr val="2121F3"/>
                </a:solidFill>
              </a:rPr>
              <a:t>______</a:t>
            </a:r>
            <a:r>
              <a:rPr>
                <a:solidFill>
                  <a:srgbClr val="2121F3"/>
                </a:solidFill>
              </a:rPr>
              <a:t>确立为我们党必须长期坚持的指导思想，实现了党的指导思想又一次与时俱进。（    ）</a:t>
            </a:r>
          </a:p>
          <a:p>
            <a:r>
              <a:rPr lang="en-US" altLang="zh-CN">
                <a:solidFill>
                  <a:srgbClr val="2121F3"/>
                </a:solidFill>
              </a:rPr>
              <a:t>A.</a:t>
            </a:r>
            <a:r>
              <a:rPr>
                <a:solidFill>
                  <a:srgbClr val="2121F3"/>
                </a:solidFill>
              </a:rPr>
              <a:t>邓小平理论</a:t>
            </a:r>
            <a:r>
              <a:rPr lang="en-US" altLang="zh-CN">
                <a:solidFill>
                  <a:srgbClr val="2121F3"/>
                </a:solidFill>
              </a:rPr>
              <a:t>B.“</a:t>
            </a:r>
            <a:r>
              <a:rPr>
                <a:solidFill>
                  <a:srgbClr val="2121F3"/>
                </a:solidFill>
              </a:rPr>
              <a:t>三个代表”重要思想</a:t>
            </a:r>
          </a:p>
          <a:p>
            <a:r>
              <a:rPr lang="en-US" altLang="zh-CN">
                <a:solidFill>
                  <a:srgbClr val="2121F3"/>
                </a:solidFill>
              </a:rPr>
              <a:t>C.</a:t>
            </a:r>
            <a:r>
              <a:rPr>
                <a:solidFill>
                  <a:srgbClr val="2121F3"/>
                </a:solidFill>
              </a:rPr>
              <a:t>科学发展观</a:t>
            </a:r>
            <a:r>
              <a:rPr lang="en-US" altLang="zh-CN">
                <a:solidFill>
                  <a:srgbClr val="2121F3"/>
                </a:solidFill>
              </a:rPr>
              <a:t>D.</a:t>
            </a:r>
            <a:r>
              <a:rPr>
                <a:solidFill>
                  <a:srgbClr val="2121F3"/>
                </a:solidFill>
              </a:rPr>
              <a:t>习近平新时代中国特色社会主义思想</a:t>
            </a: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课前预习</a:t>
            </a:r>
            <a:endParaRPr lang="en-US" altLang="zh-CN" sz="2000" b="1">
              <a:solidFill>
                <a:srgbClr val="FF0000"/>
              </a:solidFill>
              <a:latin typeface="Calibri" pitchFamily="34" charset="0"/>
              <a:ea typeface="黑体" pitchFamily="2" charset="-122"/>
              <a:sym typeface="宋体" charset="-122"/>
            </a:endParaRPr>
          </a:p>
        </p:txBody>
      </p:sp>
      <p:sp>
        <p:nvSpPr>
          <p:cNvPr id="13314"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典例精析</a:t>
            </a:r>
          </a:p>
        </p:txBody>
      </p:sp>
      <p:sp>
        <p:nvSpPr>
          <p:cNvPr id="13315"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课后训练</a:t>
            </a:r>
            <a:endParaRPr lang="en-US" altLang="zh-CN" sz="2000" b="1">
              <a:solidFill>
                <a:srgbClr val="FF0000"/>
              </a:solidFill>
              <a:latin typeface="Calibri" pitchFamily="34" charset="0"/>
              <a:ea typeface="黑体" pitchFamily="2" charset="-122"/>
              <a:sym typeface="宋体" charset="-122"/>
            </a:endParaRPr>
          </a:p>
        </p:txBody>
      </p:sp>
      <p:sp>
        <p:nvSpPr>
          <p:cNvPr id="13316"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学习目标</a:t>
            </a:r>
          </a:p>
        </p:txBody>
      </p:sp>
      <p:sp>
        <p:nvSpPr>
          <p:cNvPr id="13317" name="矩形 1"/>
          <p:cNvSpPr>
            <a:spLocks noChangeArrowheads="1"/>
          </p:cNvSpPr>
          <p:nvPr/>
        </p:nvSpPr>
        <p:spPr bwMode="auto">
          <a:xfrm>
            <a:off x="4935538" y="1651000"/>
            <a:ext cx="660400" cy="368300"/>
          </a:xfrm>
          <a:prstGeom prst="rect">
            <a:avLst/>
          </a:prstGeom>
          <a:noFill/>
          <a:ln w="9525">
            <a:noFill/>
            <a:miter lim="800000"/>
            <a:headEnd/>
            <a:tailEnd/>
          </a:ln>
        </p:spPr>
        <p:txBody>
          <a:bodyPr>
            <a:spAutoFit/>
          </a:bodyPr>
          <a:lstStyle/>
          <a:p>
            <a:r>
              <a:rPr lang="zh-CN" altLang="en-US" b="1">
                <a:ea typeface="黑体" pitchFamily="2" charset="-122"/>
              </a:rPr>
              <a:t>目录</a:t>
            </a:r>
          </a:p>
        </p:txBody>
      </p:sp>
      <p:sp>
        <p:nvSpPr>
          <p:cNvPr id="13318"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知识结构</a:t>
            </a:r>
          </a:p>
        </p:txBody>
      </p:sp>
      <p:sp>
        <p:nvSpPr>
          <p:cNvPr id="13319"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情境导入</a:t>
            </a:r>
          </a:p>
        </p:txBody>
      </p:sp>
      <p:sp>
        <p:nvSpPr>
          <p:cNvPr id="13320"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zh-CN" altLang="en-US" smtClean="0"/>
              <a:t>答案解析</a:t>
            </a:r>
          </a:p>
        </p:txBody>
      </p:sp>
      <p:sp>
        <p:nvSpPr>
          <p:cNvPr id="39939" name="Rectangle 3"/>
          <p:cNvSpPr>
            <a:spLocks noGrp="1"/>
          </p:cNvSpPr>
          <p:nvPr>
            <p:ph idx="1"/>
          </p:nvPr>
        </p:nvSpPr>
        <p:spPr bwMode="auto">
          <a:noFill/>
        </p:spPr>
        <p:txBody>
          <a:bodyPr wrap="square" numCol="1" anchor="t" anchorCtr="0" compatLnSpc="1">
            <a:prstTxWarp prst="textNoShape">
              <a:avLst/>
            </a:prstTxWarp>
          </a:bodyPr>
          <a:lstStyle/>
          <a:p>
            <a:r>
              <a:rPr lang="en-US" altLang="zh-CN">
                <a:solidFill>
                  <a:srgbClr val="79051E"/>
                </a:solidFill>
              </a:rPr>
              <a:t>【</a:t>
            </a:r>
            <a:r>
              <a:rPr>
                <a:solidFill>
                  <a:srgbClr val="79051E"/>
                </a:solidFill>
              </a:rPr>
              <a:t>答案</a:t>
            </a:r>
            <a:r>
              <a:rPr lang="en-US" altLang="zh-CN">
                <a:solidFill>
                  <a:srgbClr val="79051E"/>
                </a:solidFill>
              </a:rPr>
              <a:t>】D</a:t>
            </a:r>
          </a:p>
          <a:p>
            <a:r>
              <a:rPr lang="en-US" altLang="zh-CN">
                <a:solidFill>
                  <a:srgbClr val="79051E"/>
                </a:solidFill>
              </a:rPr>
              <a:t>【</a:t>
            </a:r>
            <a:r>
              <a:rPr>
                <a:solidFill>
                  <a:srgbClr val="79051E"/>
                </a:solidFill>
              </a:rPr>
              <a:t>解析</a:t>
            </a:r>
            <a:r>
              <a:rPr lang="en-US" altLang="zh-CN">
                <a:solidFill>
                  <a:srgbClr val="79051E"/>
                </a:solidFill>
              </a:rPr>
              <a:t>】</a:t>
            </a:r>
            <a:r>
              <a:rPr>
                <a:solidFill>
                  <a:srgbClr val="79051E"/>
                </a:solidFill>
              </a:rPr>
              <a:t>本题考查的是</a:t>
            </a:r>
            <a:r>
              <a:rPr lang="en-US" altLang="zh-CN">
                <a:solidFill>
                  <a:srgbClr val="79051E"/>
                </a:solidFill>
              </a:rPr>
              <a:t>2017</a:t>
            </a:r>
            <a:r>
              <a:rPr>
                <a:solidFill>
                  <a:srgbClr val="79051E"/>
                </a:solidFill>
              </a:rPr>
              <a:t>年的时事政治。</a:t>
            </a:r>
            <a:r>
              <a:rPr lang="en-US" altLang="zh-CN">
                <a:solidFill>
                  <a:srgbClr val="79051E"/>
                </a:solidFill>
              </a:rPr>
              <a:t>2017</a:t>
            </a:r>
            <a:r>
              <a:rPr>
                <a:solidFill>
                  <a:srgbClr val="79051E"/>
                </a:solidFill>
              </a:rPr>
              <a:t>年</a:t>
            </a:r>
            <a:r>
              <a:rPr lang="en-US" altLang="zh-CN">
                <a:solidFill>
                  <a:srgbClr val="79051E"/>
                </a:solidFill>
              </a:rPr>
              <a:t>10</a:t>
            </a:r>
            <a:r>
              <a:rPr>
                <a:solidFill>
                  <a:srgbClr val="79051E"/>
                </a:solidFill>
              </a:rPr>
              <a:t>月</a:t>
            </a:r>
            <a:r>
              <a:rPr lang="en-US" altLang="zh-CN">
                <a:solidFill>
                  <a:srgbClr val="79051E"/>
                </a:solidFill>
              </a:rPr>
              <a:t>18</a:t>
            </a:r>
            <a:r>
              <a:rPr>
                <a:solidFill>
                  <a:srgbClr val="79051E"/>
                </a:solidFill>
              </a:rPr>
              <a:t>日至</a:t>
            </a:r>
            <a:r>
              <a:rPr lang="en-US" altLang="zh-CN">
                <a:solidFill>
                  <a:srgbClr val="79051E"/>
                </a:solidFill>
              </a:rPr>
              <a:t>24</a:t>
            </a:r>
            <a:r>
              <a:rPr>
                <a:solidFill>
                  <a:srgbClr val="79051E"/>
                </a:solidFill>
              </a:rPr>
              <a:t>日，中国共产党第十九次全国代表大会在此京召开，大会把习近平新时代中国特色社会主义思想确立为我们党必须长期坚持的指导思想，实现了党的指导思想又一次与时俱进，故选</a:t>
            </a:r>
            <a:r>
              <a:rPr lang="en-US" altLang="zh-CN">
                <a:solidFill>
                  <a:srgbClr val="79051E"/>
                </a:solidFill>
              </a:rPr>
              <a:t>D</a:t>
            </a:r>
            <a:r>
              <a:rPr>
                <a:solidFill>
                  <a:srgbClr val="79051E"/>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zh-CN" altLang="en-US" sz="4000" smtClean="0">
                <a:sym typeface="+mn-ea"/>
              </a:rPr>
              <a:t>课后训练</a:t>
            </a:r>
            <a:r>
              <a:rPr lang="zh-CN" altLang="en-US" sz="4000" smtClean="0"/>
              <a:t/>
            </a:r>
            <a:br>
              <a:rPr lang="zh-CN" altLang="en-US" sz="4000" smtClean="0"/>
            </a:br>
            <a:endParaRPr lang="zh-CN" altLang="en-US" sz="4000" smtClean="0"/>
          </a:p>
        </p:txBody>
      </p:sp>
      <p:sp>
        <p:nvSpPr>
          <p:cNvPr id="25602" name="内容占位符 2"/>
          <p:cNvSpPr>
            <a:spLocks noGrp="1"/>
          </p:cNvSpPr>
          <p:nvPr>
            <p:ph idx="1"/>
          </p:nvPr>
        </p:nvSpPr>
        <p:spPr bwMode="auto"/>
        <p:txBody>
          <a:bodyPr wrap="square" numCol="1" anchor="t" anchorCtr="0" compatLnSpc="1">
            <a:prstTxWarp prst="textNoShape">
              <a:avLst/>
            </a:prstTxWarp>
          </a:bodyPr>
          <a:lstStyle/>
          <a:p>
            <a:pPr>
              <a:lnSpc>
                <a:spcPct val="110000"/>
              </a:lnSpc>
              <a:spcBef>
                <a:spcPts val="1200"/>
              </a:spcBef>
              <a:spcAft>
                <a:spcPct val="0"/>
              </a:spcAft>
            </a:pPr>
            <a:r>
              <a:rPr lang="en-US" altLang="zh-CN" sz="2800" smtClean="0"/>
              <a:t>1</a:t>
            </a:r>
            <a:r>
              <a:rPr sz="2800" smtClean="0"/>
              <a:t>、关于中国特色社会主义道路，下列认识正确的是（     ）</a:t>
            </a:r>
          </a:p>
          <a:p>
            <a:pPr>
              <a:lnSpc>
                <a:spcPct val="110000"/>
              </a:lnSpc>
              <a:spcBef>
                <a:spcPts val="1200"/>
              </a:spcBef>
              <a:spcAft>
                <a:spcPct val="0"/>
              </a:spcAft>
            </a:pPr>
            <a:r>
              <a:rPr sz="2800" smtClean="0"/>
              <a:t>①实现中国梦必须走中国道路，这就是中国特色社会主义道路②中国特色社会主义道路是把马克思主义的普遍真理同中国的具体实际结合起来、适合中国特点的社会主义现代化建设道路。③在中国特色社会主义道路上，我们已经创造了震撼世界的“中国奇迹”，还将继续书写更加精彩的“中国故事”④历史和现实告诉我们，只有社会主义才能救中国，只有中国特色社会主义才能发展中国</a:t>
            </a:r>
          </a:p>
          <a:p>
            <a:pPr>
              <a:lnSpc>
                <a:spcPct val="110000"/>
              </a:lnSpc>
              <a:spcBef>
                <a:spcPts val="1200"/>
              </a:spcBef>
              <a:spcAft>
                <a:spcPct val="0"/>
              </a:spcAft>
            </a:pPr>
            <a:r>
              <a:rPr lang="en-US" altLang="zh-CN" sz="2800" smtClean="0"/>
              <a:t>A</a:t>
            </a:r>
            <a:r>
              <a:rPr sz="2800" smtClean="0"/>
              <a:t>．①②③④  </a:t>
            </a:r>
            <a:r>
              <a:rPr lang="en-US" altLang="zh-CN" sz="2800" smtClean="0"/>
              <a:t>B</a:t>
            </a:r>
            <a:r>
              <a:rPr sz="2800" smtClean="0"/>
              <a:t>．①②④  </a:t>
            </a:r>
            <a:r>
              <a:rPr lang="en-US" altLang="zh-CN" sz="2800" smtClean="0"/>
              <a:t>C</a:t>
            </a:r>
            <a:r>
              <a:rPr sz="2800" smtClean="0"/>
              <a:t>．①③④  </a:t>
            </a:r>
            <a:r>
              <a:rPr lang="en-US" altLang="zh-CN" sz="2800" smtClean="0"/>
              <a:t>D</a:t>
            </a:r>
            <a:r>
              <a:rPr sz="2800" smtClean="0"/>
              <a:t>．②③④</a:t>
            </a:r>
          </a:p>
        </p:txBody>
      </p:sp>
      <p:sp>
        <p:nvSpPr>
          <p:cNvPr id="25604" name="Text Box 4"/>
          <p:cNvSpPr txBox="1">
            <a:spLocks noChangeArrowheads="1"/>
          </p:cNvSpPr>
          <p:nvPr/>
        </p:nvSpPr>
        <p:spPr bwMode="auto">
          <a:xfrm>
            <a:off x="9317264" y="1624693"/>
            <a:ext cx="655638" cy="646331"/>
          </a:xfrm>
          <a:prstGeom prst="rect">
            <a:avLst/>
          </a:prstGeom>
          <a:noFill/>
          <a:ln w="9525">
            <a:noFill/>
            <a:miter lim="800000"/>
            <a:headEnd/>
            <a:tailEnd/>
          </a:ln>
          <a:effectLst/>
        </p:spPr>
        <p:txBody>
          <a:bodyPr>
            <a:spAutoFit/>
          </a:bodyPr>
          <a:lstStyle/>
          <a:p>
            <a:pPr>
              <a:spcBef>
                <a:spcPct val="50000"/>
              </a:spcBef>
            </a:pPr>
            <a:r>
              <a:rPr lang="en-US" altLang="zh-CN" sz="3600" dirty="0">
                <a:solidFill>
                  <a:srgbClr val="79051E"/>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idx="1"/>
          </p:nvPr>
        </p:nvSpPr>
        <p:spPr bwMode="auto">
          <a:noFill/>
        </p:spPr>
        <p:txBody>
          <a:bodyPr wrap="square" numCol="1" anchor="t" anchorCtr="0" compatLnSpc="1">
            <a:prstTxWarp prst="textNoShape">
              <a:avLst/>
            </a:prstTxWarp>
          </a:bodyPr>
          <a:lstStyle/>
          <a:p>
            <a:r>
              <a:rPr lang="en-US" altLang="zh-CN"/>
              <a:t>2</a:t>
            </a:r>
            <a:r>
              <a:t>、中国特色社会主义理论体系包括（     ）</a:t>
            </a:r>
          </a:p>
          <a:p>
            <a:r>
              <a:t>①邓小平理论</a:t>
            </a:r>
          </a:p>
          <a:p>
            <a:r>
              <a:t>②“三个代表”重要思想</a:t>
            </a:r>
          </a:p>
          <a:p>
            <a:r>
              <a:t>③科学发展观</a:t>
            </a:r>
          </a:p>
          <a:p>
            <a:r>
              <a:t>④习近平新时代中国特色社会主义思想</a:t>
            </a:r>
          </a:p>
          <a:p>
            <a:r>
              <a:rPr lang="en-US" altLang="zh-CN"/>
              <a:t>A </a:t>
            </a:r>
            <a:r>
              <a:t>．</a:t>
            </a:r>
            <a:r>
              <a:rPr lang="en-US" altLang="zh-CN"/>
              <a:t> ①②③④  B</a:t>
            </a:r>
            <a:r>
              <a:t>．①②④</a:t>
            </a:r>
          </a:p>
          <a:p>
            <a:r>
              <a:rPr lang="en-US" altLang="zh-CN"/>
              <a:t>C</a:t>
            </a:r>
            <a:r>
              <a:t>．①③④       </a:t>
            </a:r>
            <a:r>
              <a:rPr lang="en-US" altLang="zh-CN"/>
              <a:t>D</a:t>
            </a:r>
            <a:r>
              <a:t>．②③④</a:t>
            </a:r>
          </a:p>
        </p:txBody>
      </p:sp>
      <p:sp>
        <p:nvSpPr>
          <p:cNvPr id="40964" name="Text Box 4"/>
          <p:cNvSpPr txBox="1">
            <a:spLocks noChangeArrowheads="1"/>
          </p:cNvSpPr>
          <p:nvPr/>
        </p:nvSpPr>
        <p:spPr bwMode="auto">
          <a:xfrm>
            <a:off x="6081713" y="915988"/>
            <a:ext cx="655637"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9051E"/>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p:cNvSpPr>
          <p:nvPr>
            <p:ph idx="1"/>
          </p:nvPr>
        </p:nvSpPr>
        <p:spPr bwMode="auto">
          <a:noFill/>
        </p:spPr>
        <p:txBody>
          <a:bodyPr wrap="square" numCol="1" anchor="t" anchorCtr="0" compatLnSpc="1">
            <a:prstTxWarp prst="textNoShape">
              <a:avLst/>
            </a:prstTxWarp>
          </a:bodyPr>
          <a:lstStyle/>
          <a:p>
            <a:r>
              <a:rPr lang="en-US" altLang="zh-CN"/>
              <a:t>3</a:t>
            </a:r>
            <a:r>
              <a:t>、实现中华民族伟大复兴的中国梦，必须（      ）</a:t>
            </a:r>
          </a:p>
          <a:p>
            <a:r>
              <a:t>①走中国道路</a:t>
            </a:r>
          </a:p>
          <a:p>
            <a:r>
              <a:t>②弘扬中国精神</a:t>
            </a:r>
          </a:p>
          <a:p>
            <a:r>
              <a:t>③凝聚中国力量</a:t>
            </a:r>
          </a:p>
          <a:p>
            <a:r>
              <a:t>④依靠国际支持</a:t>
            </a:r>
          </a:p>
          <a:p>
            <a:r>
              <a:rPr lang="en-US" altLang="zh-CN"/>
              <a:t>A</a:t>
            </a:r>
            <a:r>
              <a:t>．①②③</a:t>
            </a:r>
            <a:r>
              <a:rPr lang="en-US" altLang="zh-CN"/>
              <a:t>B</a:t>
            </a:r>
            <a:r>
              <a:t>．①②④</a:t>
            </a:r>
            <a:r>
              <a:rPr lang="en-US" altLang="zh-CN"/>
              <a:t>C</a:t>
            </a:r>
            <a:r>
              <a:t>．①③④</a:t>
            </a:r>
            <a:r>
              <a:rPr lang="en-US" altLang="zh-CN"/>
              <a:t>D</a:t>
            </a:r>
            <a:r>
              <a:t>．②③④</a:t>
            </a:r>
          </a:p>
        </p:txBody>
      </p:sp>
      <p:sp>
        <p:nvSpPr>
          <p:cNvPr id="41988" name="Text Box 4"/>
          <p:cNvSpPr txBox="1">
            <a:spLocks noChangeArrowheads="1"/>
          </p:cNvSpPr>
          <p:nvPr/>
        </p:nvSpPr>
        <p:spPr bwMode="auto">
          <a:xfrm>
            <a:off x="6950075" y="962025"/>
            <a:ext cx="655638"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9051E"/>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500" fill="hold"/>
                                        <p:tgtEl>
                                          <p:spTgt spid="41988"/>
                                        </p:tgtEl>
                                        <p:attrNameLst>
                                          <p:attrName>ppt_x</p:attrName>
                                        </p:attrNameLst>
                                      </p:cBhvr>
                                      <p:tavLst>
                                        <p:tav tm="0">
                                          <p:val>
                                            <p:strVal val="#ppt_x"/>
                                          </p:val>
                                        </p:tav>
                                        <p:tav tm="100000">
                                          <p:val>
                                            <p:strVal val="#ppt_x"/>
                                          </p:val>
                                        </p:tav>
                                      </p:tavLst>
                                    </p:anim>
                                    <p:anim calcmode="lin" valueType="num">
                                      <p:cBhvr additive="base">
                                        <p:cTn id="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p:cNvSpPr>
          <p:nvPr>
            <p:ph idx="1"/>
          </p:nvPr>
        </p:nvSpPr>
        <p:spPr bwMode="auto">
          <a:noFill/>
        </p:spPr>
        <p:txBody>
          <a:bodyPr wrap="square" numCol="1" anchor="t" anchorCtr="0" compatLnSpc="1">
            <a:prstTxWarp prst="textNoShape">
              <a:avLst/>
            </a:prstTxWarp>
          </a:bodyPr>
          <a:lstStyle/>
          <a:p>
            <a:r>
              <a:rPr lang="en-US" altLang="zh-CN"/>
              <a:t>4</a:t>
            </a:r>
            <a:r>
              <a:t>、对“四个全面”战略布局说法正确的是（     ）</a:t>
            </a:r>
          </a:p>
          <a:p>
            <a:r>
              <a:t>①全面建成小康社会实现社会主现代化和中华民族伟大复兴中国梦的阶段性战略目标②全面深化改革是实现战略目标的关键一招、根本途径③全面依法治国是实现战略目标的基本方式、可靠保障④全面从严治党是发挥党的坚强领导核心作用、为实现战略目标提供坚强组织保证和根本前提</a:t>
            </a:r>
          </a:p>
          <a:p>
            <a:r>
              <a:rPr lang="en-US" altLang="zh-CN"/>
              <a:t>A </a:t>
            </a:r>
            <a:r>
              <a:t>．</a:t>
            </a:r>
            <a:r>
              <a:rPr lang="en-US" altLang="zh-CN"/>
              <a:t> ①②③④  B</a:t>
            </a:r>
            <a:r>
              <a:t>．①②④</a:t>
            </a:r>
          </a:p>
          <a:p>
            <a:r>
              <a:rPr lang="en-US" altLang="zh-CN"/>
              <a:t>C</a:t>
            </a:r>
            <a:r>
              <a:t>．①③④     </a:t>
            </a:r>
            <a:r>
              <a:rPr lang="en-US" altLang="zh-CN"/>
              <a:t>D</a:t>
            </a:r>
            <a:r>
              <a:t>．②③④</a:t>
            </a:r>
          </a:p>
        </p:txBody>
      </p:sp>
      <p:sp>
        <p:nvSpPr>
          <p:cNvPr id="43012" name="Text Box 4"/>
          <p:cNvSpPr txBox="1">
            <a:spLocks noChangeArrowheads="1"/>
          </p:cNvSpPr>
          <p:nvPr/>
        </p:nvSpPr>
        <p:spPr bwMode="auto">
          <a:xfrm>
            <a:off x="6615113" y="915988"/>
            <a:ext cx="655637"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9051E"/>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p:cNvSpPr>
          <p:nvPr>
            <p:ph idx="1"/>
          </p:nvPr>
        </p:nvSpPr>
        <p:spPr bwMode="auto">
          <a:noFill/>
        </p:spPr>
        <p:txBody>
          <a:bodyPr wrap="square" numCol="1" anchor="t" anchorCtr="0" compatLnSpc="1">
            <a:prstTxWarp prst="textNoShape">
              <a:avLst/>
            </a:prstTxWarp>
          </a:bodyPr>
          <a:lstStyle/>
          <a:p>
            <a:r>
              <a:rPr lang="en-US" altLang="zh-CN"/>
              <a:t>5</a:t>
            </a:r>
            <a:r>
              <a:t>、我国取得了一系列重大科技成就：天舟一号货运飞船成功发射，我国首艘国产航母成功下水，量子计算机研制成功，</a:t>
            </a:r>
            <a:r>
              <a:rPr lang="en-US" altLang="zh-CN"/>
              <a:t>C919</a:t>
            </a:r>
            <a:r>
              <a:t>大飞机首飞蓝天，“蓝鲸一号”首次试采可燃冰成功。取得这一系列成就的根本原因在于（     ）</a:t>
            </a:r>
          </a:p>
          <a:p>
            <a:r>
              <a:rPr lang="en-US" altLang="zh-CN"/>
              <a:t>A</a:t>
            </a:r>
            <a:r>
              <a:t>．毫不动摇地坚持党在社会主义初级阶段的基本路线</a:t>
            </a:r>
          </a:p>
          <a:p>
            <a:r>
              <a:rPr lang="en-US" altLang="zh-CN"/>
              <a:t>B</a:t>
            </a:r>
            <a:r>
              <a:t>．开辟了中国特色社会主义道路，形成了中国特色社会主义理论体系，确立了中国特色社会主义制度</a:t>
            </a:r>
          </a:p>
          <a:p>
            <a:r>
              <a:rPr lang="en-US" altLang="zh-CN"/>
              <a:t>C</a:t>
            </a:r>
            <a:r>
              <a:t>．坚持教育优先发展的战略地位</a:t>
            </a:r>
          </a:p>
          <a:p>
            <a:r>
              <a:rPr lang="en-US" altLang="zh-CN"/>
              <a:t>D</a:t>
            </a:r>
            <a:r>
              <a:t>．创新精神是一个国家和民族发展的不竭动力</a:t>
            </a:r>
          </a:p>
        </p:txBody>
      </p:sp>
      <p:sp>
        <p:nvSpPr>
          <p:cNvPr id="44036" name="Text Box 4"/>
          <p:cNvSpPr txBox="1">
            <a:spLocks noChangeArrowheads="1"/>
          </p:cNvSpPr>
          <p:nvPr/>
        </p:nvSpPr>
        <p:spPr bwMode="auto">
          <a:xfrm>
            <a:off x="8961438" y="1676400"/>
            <a:ext cx="655637"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79051E"/>
                </a:solidFill>
              </a:rPr>
              <a:t>B</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ppt_x"/>
                                          </p:val>
                                        </p:tav>
                                        <p:tav tm="100000">
                                          <p:val>
                                            <p:strVal val="#ppt_x"/>
                                          </p:val>
                                        </p:tav>
                                      </p:tavLst>
                                    </p:anim>
                                    <p:anim calcmode="lin" valueType="num">
                                      <p:cBhvr additive="base">
                                        <p:cTn id="8"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p:cNvSpPr>
          <p:nvPr>
            <p:ph idx="1"/>
          </p:nvPr>
        </p:nvSpPr>
        <p:spPr bwMode="auto">
          <a:xfrm>
            <a:off x="233363" y="330200"/>
            <a:ext cx="11958637" cy="6527800"/>
          </a:xfrm>
          <a:noFill/>
        </p:spPr>
        <p:txBody>
          <a:bodyPr wrap="square" numCol="1" anchor="t" anchorCtr="0" compatLnSpc="1">
            <a:prstTxWarp prst="textNoShape">
              <a:avLst/>
            </a:prstTxWarp>
          </a:bodyPr>
          <a:lstStyle/>
          <a:p>
            <a:r>
              <a:rPr lang="en-US" altLang="zh-CN"/>
              <a:t>6</a:t>
            </a:r>
            <a:r>
              <a:t>、</a:t>
            </a:r>
            <a:r>
              <a:rPr lang="en-US" altLang="zh-CN"/>
              <a:t>《</a:t>
            </a:r>
            <a:r>
              <a:t>跟着共产党走</a:t>
            </a:r>
            <a:r>
              <a:rPr lang="en-US" altLang="zh-CN"/>
              <a:t>》</a:t>
            </a:r>
            <a:r>
              <a:t>这首歌表达了广大党员、干部、群众对中国共产党的衷心拥护和无限热爱之情，也表达了对革命胜利的坚定信心，很快唱遍大江南北，至今仍在传唱。歌中唱到：“你是灯塔，照耀着黎明前的海洋；你是舵手，掌握着航行的方向；年轻的中国共产党，你就是核心，你就是方向，我们永远跟着你走，中国一定解放，我们永远跟着你走，人类一定解放。” </a:t>
            </a:r>
          </a:p>
          <a:p>
            <a:r>
              <a:t>细读上述材料，结合所学知识，完成下列问题：</a:t>
            </a:r>
          </a:p>
          <a:p>
            <a:r>
              <a:t>（</a:t>
            </a:r>
            <a:r>
              <a:rPr lang="en-US" altLang="zh-CN"/>
              <a:t>1</a:t>
            </a:r>
            <a:r>
              <a:t>）请谈谈广大人民群众为什么会永远“跟着共产党走”？ </a:t>
            </a:r>
          </a:p>
          <a:p>
            <a:r>
              <a:t>（</a:t>
            </a:r>
            <a:r>
              <a:rPr lang="en-US" altLang="zh-CN"/>
              <a:t>2</a:t>
            </a:r>
            <a:r>
              <a:t>）中国共产党“掌握着航行的方向”，那么指引建设中国特色社会主义的方向是什么？ </a:t>
            </a:r>
          </a:p>
        </p:txBody>
      </p:sp>
      <p:pic>
        <p:nvPicPr>
          <p:cNvPr id="45061" name="Picture 5" descr="t0120187765d390127e"/>
          <p:cNvPicPr>
            <a:picLocks noChangeAspect="1" noChangeArrowheads="1"/>
          </p:cNvPicPr>
          <p:nvPr/>
        </p:nvPicPr>
        <p:blipFill>
          <a:blip r:embed="rId2"/>
          <a:srcRect/>
          <a:stretch>
            <a:fillRect/>
          </a:stretch>
        </p:blipFill>
        <p:spPr bwMode="auto">
          <a:xfrm>
            <a:off x="2890838" y="4075113"/>
            <a:ext cx="3257550" cy="2286000"/>
          </a:xfrm>
          <a:prstGeom prst="rect">
            <a:avLst/>
          </a:prstGeom>
          <a:noFill/>
        </p:spPr>
      </p:pic>
    </p:spTree>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p:nvPr>
        </p:nvSpPr>
        <p:spPr/>
        <p:txBody>
          <a:bodyPr/>
          <a:lstStyle/>
          <a:p>
            <a:r>
              <a:rPr lang="zh-CN" altLang="en-US" smtClean="0"/>
              <a:t>答案</a:t>
            </a:r>
          </a:p>
        </p:txBody>
      </p:sp>
      <p:sp>
        <p:nvSpPr>
          <p:cNvPr id="46083" name="Rectangle 3"/>
          <p:cNvSpPr>
            <a:spLocks noGrp="1"/>
          </p:cNvSpPr>
          <p:nvPr>
            <p:ph idx="1"/>
          </p:nvPr>
        </p:nvSpPr>
        <p:spPr bwMode="auto">
          <a:noFill/>
        </p:spPr>
        <p:txBody>
          <a:bodyPr wrap="square" numCol="1" anchor="t" anchorCtr="0" compatLnSpc="1">
            <a:prstTxWarp prst="textNoShape">
              <a:avLst/>
            </a:prstTxWarp>
          </a:bodyPr>
          <a:lstStyle/>
          <a:p>
            <a:r>
              <a:rPr lang="en-US" altLang="zh-CN">
                <a:solidFill>
                  <a:srgbClr val="79051E"/>
                </a:solidFill>
              </a:rPr>
              <a:t>6. </a:t>
            </a:r>
            <a:r>
              <a:rPr>
                <a:solidFill>
                  <a:srgbClr val="79051E"/>
                </a:solidFill>
              </a:rPr>
              <a:t>（</a:t>
            </a:r>
            <a:r>
              <a:rPr lang="en-US" altLang="zh-CN">
                <a:solidFill>
                  <a:srgbClr val="79051E"/>
                </a:solidFill>
              </a:rPr>
              <a:t>1</a:t>
            </a:r>
            <a:r>
              <a:rPr>
                <a:solidFill>
                  <a:srgbClr val="79051E"/>
                </a:solidFill>
              </a:rPr>
              <a:t>）中国共产党领导是中国特色社会主义最本质的特征。（</a:t>
            </a:r>
            <a:r>
              <a:rPr lang="en-US" altLang="zh-CN">
                <a:solidFill>
                  <a:srgbClr val="79051E"/>
                </a:solidFill>
              </a:rPr>
              <a:t>2</a:t>
            </a:r>
            <a:r>
              <a:rPr>
                <a:solidFill>
                  <a:srgbClr val="79051E"/>
                </a:solidFill>
              </a:rPr>
              <a:t>）中国共产党领导中国人民开创和建设中国特色社会主义伟大事业中，逐步形成了中国特色社会主义理论体系，这是一个包括邓小平理论、“三个代表”重要思想、科学发展观、习近平新时代中国特色社会主义思想在内的科学理论体系，是对马克思列宁主义、毛泽东思想的继承和发展。 </a:t>
            </a:r>
          </a:p>
          <a:p>
            <a:endParaRPr lang="en-US" altLang="zh-CN">
              <a:solidFill>
                <a:srgbClr val="79051E"/>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r>
              <a:rPr lang="zh-CN" altLang="en-US" sz="3600" smtClean="0">
                <a:sym typeface="黑体" pitchFamily="2" charset="-122"/>
              </a:rPr>
              <a:t>情境导入</a:t>
            </a:r>
            <a:r>
              <a:rPr lang="zh-CN" altLang="en-US" sz="3600" smtClean="0">
                <a:sym typeface="+mn-ea"/>
              </a:rPr>
              <a:t/>
            </a:r>
            <a:br>
              <a:rPr lang="zh-CN" altLang="en-US" sz="3600" smtClean="0">
                <a:sym typeface="+mn-ea"/>
              </a:rPr>
            </a:br>
            <a:endParaRPr lang="zh-CN" altLang="en-US" sz="3600" smtClean="0"/>
          </a:p>
        </p:txBody>
      </p:sp>
      <p:sp>
        <p:nvSpPr>
          <p:cNvPr id="14338" name="内容占位符 2"/>
          <p:cNvSpPr>
            <a:spLocks noGrp="1"/>
          </p:cNvSpPr>
          <p:nvPr>
            <p:ph idx="1"/>
          </p:nvPr>
        </p:nvSpPr>
        <p:spPr bwMode="auto">
          <a:xfrm>
            <a:off x="271463" y="895350"/>
            <a:ext cx="11122025" cy="5764213"/>
          </a:xfrm>
        </p:spPr>
        <p:txBody>
          <a:bodyPr wrap="square" numCol="1" anchor="t" anchorCtr="0" compatLnSpc="1">
            <a:prstTxWarp prst="textNoShape">
              <a:avLst/>
            </a:prstTxWarp>
          </a:bodyPr>
          <a:lstStyle/>
          <a:p>
            <a:pPr>
              <a:lnSpc>
                <a:spcPct val="110000"/>
              </a:lnSpc>
              <a:spcBef>
                <a:spcPts val="1200"/>
              </a:spcBef>
              <a:spcAft>
                <a:spcPct val="0"/>
              </a:spcAft>
            </a:pPr>
            <a:r>
              <a:rPr sz="2400" smtClean="0">
                <a:solidFill>
                  <a:srgbClr val="1C0678"/>
                </a:solidFill>
              </a:rPr>
              <a:t>“中国梦”这个激动人心的热词，激荡了春夏秋冬，拂煦了欣欣向荣的神州大地。十二届全国人大一次会议闭幕会上，中共中央总书记、国家主席、中央军委主席习近平在讲话中九次提到“中国梦”，他向全国人民作出庄严承诺：“中国梦归根到底是人民的梦，必须紧紧依靠人民来实现，必须不断为人民造福。请问：</a:t>
            </a:r>
          </a:p>
          <a:p>
            <a:pPr>
              <a:lnSpc>
                <a:spcPct val="110000"/>
              </a:lnSpc>
              <a:spcBef>
                <a:spcPts val="1200"/>
              </a:spcBef>
              <a:spcAft>
                <a:spcPct val="0"/>
              </a:spcAft>
            </a:pPr>
            <a:endParaRPr sz="2400" smtClean="0">
              <a:solidFill>
                <a:srgbClr val="1C0678"/>
              </a:solidFill>
            </a:endParaRPr>
          </a:p>
          <a:p>
            <a:pPr>
              <a:lnSpc>
                <a:spcPct val="110000"/>
              </a:lnSpc>
              <a:spcBef>
                <a:spcPts val="1200"/>
              </a:spcBef>
              <a:spcAft>
                <a:spcPct val="0"/>
              </a:spcAft>
            </a:pPr>
            <a:endParaRPr sz="2400" smtClean="0">
              <a:solidFill>
                <a:srgbClr val="1C0678"/>
              </a:solidFill>
            </a:endParaRPr>
          </a:p>
          <a:p>
            <a:pPr>
              <a:lnSpc>
                <a:spcPct val="110000"/>
              </a:lnSpc>
              <a:spcBef>
                <a:spcPts val="1200"/>
              </a:spcBef>
              <a:spcAft>
                <a:spcPct val="0"/>
              </a:spcAft>
            </a:pPr>
            <a:endParaRPr sz="2400" smtClean="0">
              <a:solidFill>
                <a:srgbClr val="1C0678"/>
              </a:solidFill>
            </a:endParaRPr>
          </a:p>
          <a:p>
            <a:pPr>
              <a:lnSpc>
                <a:spcPct val="110000"/>
              </a:lnSpc>
              <a:spcBef>
                <a:spcPts val="1200"/>
              </a:spcBef>
              <a:spcAft>
                <a:spcPct val="0"/>
              </a:spcAft>
            </a:pPr>
            <a:endParaRPr sz="2400" smtClean="0">
              <a:solidFill>
                <a:srgbClr val="1C0678"/>
              </a:solidFill>
            </a:endParaRPr>
          </a:p>
          <a:p>
            <a:pPr>
              <a:lnSpc>
                <a:spcPct val="110000"/>
              </a:lnSpc>
              <a:spcBef>
                <a:spcPts val="1200"/>
              </a:spcBef>
              <a:spcAft>
                <a:spcPct val="0"/>
              </a:spcAft>
            </a:pPr>
            <a:r>
              <a:rPr sz="2400" smtClean="0">
                <a:solidFill>
                  <a:srgbClr val="1C0678"/>
                </a:solidFill>
              </a:rPr>
              <a:t>实现中国梦必须走中国道路，这就是中国特色社会主义道路，这条道路的基本内容是什么？</a:t>
            </a:r>
          </a:p>
        </p:txBody>
      </p:sp>
      <p:pic>
        <p:nvPicPr>
          <p:cNvPr id="14340" name="Picture 4" descr="t01d5f24095a42b9381"/>
          <p:cNvPicPr>
            <a:picLocks noChangeAspect="1" noChangeArrowheads="1"/>
          </p:cNvPicPr>
          <p:nvPr/>
        </p:nvPicPr>
        <p:blipFill>
          <a:blip r:embed="rId3"/>
          <a:srcRect/>
          <a:stretch>
            <a:fillRect/>
          </a:stretch>
        </p:blipFill>
        <p:spPr bwMode="auto">
          <a:xfrm>
            <a:off x="1039813" y="2590800"/>
            <a:ext cx="4572000" cy="2286000"/>
          </a:xfrm>
          <a:prstGeom prst="rect">
            <a:avLst/>
          </a:prstGeom>
          <a:noFill/>
        </p:spPr>
      </p:pic>
    </p:spTree>
    <p:custDataLst>
      <p:tags r:id="rId1"/>
    </p:custData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mtClean="0">
                <a:sym typeface="黑体" pitchFamily="2" charset="-122"/>
              </a:rPr>
              <a:t>学习目标</a:t>
            </a:r>
            <a:br>
              <a:rPr lang="zh-CN" altLang="en-US" smtClean="0">
                <a:sym typeface="黑体" pitchFamily="2" charset="-122"/>
              </a:rPr>
            </a:br>
            <a:endParaRPr lang="zh-CN" altLang="en-US" smtClean="0"/>
          </a:p>
        </p:txBody>
      </p:sp>
      <p:sp>
        <p:nvSpPr>
          <p:cNvPr id="15362" name="内容占位符 2"/>
          <p:cNvSpPr>
            <a:spLocks noGrp="1"/>
          </p:cNvSpPr>
          <p:nvPr>
            <p:ph idx="1"/>
          </p:nvPr>
        </p:nvSpPr>
        <p:spPr bwMode="auto"/>
        <p:txBody>
          <a:bodyPr wrap="square" numCol="1" anchor="t" anchorCtr="0" compatLnSpc="1">
            <a:prstTxWarp prst="textNoShape">
              <a:avLst/>
            </a:prstTxWarp>
          </a:bodyPr>
          <a:lstStyle/>
          <a:p>
            <a:pPr>
              <a:lnSpc>
                <a:spcPct val="110000"/>
              </a:lnSpc>
              <a:spcBef>
                <a:spcPts val="1200"/>
              </a:spcBef>
              <a:spcAft>
                <a:spcPct val="0"/>
              </a:spcAft>
            </a:pPr>
            <a:r>
              <a:rPr lang="en-US" altLang="zh-CN" smtClean="0"/>
              <a:t>1.</a:t>
            </a:r>
            <a:r>
              <a:rPr smtClean="0"/>
              <a:t>了解中国特色社会主义道路的含义。明白它是适合中国特点的社会主义现代化建设道路。</a:t>
            </a:r>
          </a:p>
          <a:p>
            <a:pPr>
              <a:lnSpc>
                <a:spcPct val="110000"/>
              </a:lnSpc>
              <a:spcBef>
                <a:spcPts val="1200"/>
              </a:spcBef>
              <a:spcAft>
                <a:spcPct val="0"/>
              </a:spcAft>
            </a:pPr>
            <a:r>
              <a:rPr lang="en-US" altLang="zh-CN" smtClean="0"/>
              <a:t>2.</a:t>
            </a:r>
            <a:r>
              <a:rPr smtClean="0"/>
              <a:t>知道每个国家和民族的历史传统、文化积淀、基本国情不同，其发展道路必然有着自己的特色。</a:t>
            </a:r>
            <a:endParaRPr lang="en-US" altLang="zh-CN" smtClean="0"/>
          </a:p>
          <a:p>
            <a:pPr>
              <a:lnSpc>
                <a:spcPct val="110000"/>
              </a:lnSpc>
              <a:spcBef>
                <a:spcPts val="1200"/>
              </a:spcBef>
              <a:spcAft>
                <a:spcPct val="0"/>
              </a:spcAft>
            </a:pPr>
            <a:r>
              <a:rPr lang="en-US" altLang="zh-CN" smtClean="0"/>
              <a:t>3.</a:t>
            </a:r>
            <a:r>
              <a:rPr smtClean="0"/>
              <a:t>理解中国特色社会主义理论体系的内容及意义。</a:t>
            </a:r>
          </a:p>
          <a:p>
            <a:pPr>
              <a:lnSpc>
                <a:spcPct val="110000"/>
              </a:lnSpc>
              <a:spcBef>
                <a:spcPts val="1200"/>
              </a:spcBef>
              <a:spcAft>
                <a:spcPct val="0"/>
              </a:spcAft>
            </a:pPr>
            <a:r>
              <a:rPr lang="en-US" altLang="zh-CN" smtClean="0"/>
              <a:t>4.</a:t>
            </a:r>
            <a:r>
              <a:rPr smtClean="0"/>
              <a:t>正确认识“四个全面”战略布局。 </a:t>
            </a:r>
          </a:p>
        </p:txBody>
      </p:sp>
    </p:spTree>
    <p:custDataLst>
      <p:tags r:id="rId1"/>
    </p:custDataLst>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sz="3600" dirty="0">
                <a:solidFill>
                  <a:srgbClr val="F28711"/>
                </a:solidFill>
                <a:cs typeface="+mn-ea"/>
                <a:sym typeface="黑体" panose="02010609060101010101" pitchFamily="2" charset="-122"/>
              </a:rPr>
              <a:t>课前预习</a:t>
            </a:r>
            <a:r>
              <a:rPr lang="zh-CN" altLang="en-US" sz="3600" dirty="0">
                <a:solidFill>
                  <a:schemeClr val="accent1">
                    <a:lumMod val="75000"/>
                  </a:schemeClr>
                </a:solidFill>
                <a:cs typeface="+mn-ea"/>
                <a:sym typeface="黑体" panose="02010609060101010101" pitchFamily="2" charset="-122"/>
              </a:rPr>
              <a:t/>
            </a:r>
            <a:br>
              <a:rPr lang="zh-CN" altLang="en-US" sz="3600" dirty="0">
                <a:solidFill>
                  <a:schemeClr val="accent1">
                    <a:lumMod val="75000"/>
                  </a:schemeClr>
                </a:solidFill>
                <a:cs typeface="+mn-ea"/>
                <a:sym typeface="黑体" panose="02010609060101010101" pitchFamily="2" charset="-122"/>
              </a:rPr>
            </a:br>
            <a:endParaRPr lang="zh-CN" altLang="en-US" sz="3600">
              <a:solidFill>
                <a:schemeClr val="accent1">
                  <a:lumMod val="75000"/>
                </a:schemeClr>
              </a:solidFill>
            </a:endParaRPr>
          </a:p>
        </p:txBody>
      </p:sp>
      <p:sp>
        <p:nvSpPr>
          <p:cNvPr id="16386" name="内容占位符 2"/>
          <p:cNvSpPr>
            <a:spLocks noGrp="1"/>
          </p:cNvSpPr>
          <p:nvPr>
            <p:ph idx="1"/>
          </p:nvPr>
        </p:nvSpPr>
        <p:spPr bwMode="auto"/>
        <p:txBody>
          <a:bodyPr wrap="square" numCol="1" anchor="t" anchorCtr="0" compatLnSpc="1">
            <a:prstTxWarp prst="textNoShape">
              <a:avLst/>
            </a:prstTxWarp>
          </a:bodyPr>
          <a:lstStyle/>
          <a:p>
            <a:pPr>
              <a:lnSpc>
                <a:spcPct val="110000"/>
              </a:lnSpc>
              <a:spcBef>
                <a:spcPts val="1200"/>
              </a:spcBef>
              <a:spcAft>
                <a:spcPct val="0"/>
              </a:spcAft>
            </a:pPr>
            <a:r>
              <a:rPr lang="en-US" altLang="zh-CN" sz="2400" smtClean="0"/>
              <a:t>1.</a:t>
            </a:r>
            <a:r>
              <a:rPr sz="2400" smtClean="0"/>
              <a:t>实现中国梦必须走中国道路，这就是</a:t>
            </a:r>
            <a:r>
              <a:rPr lang="en-US" altLang="zh-CN" sz="2400" smtClean="0"/>
              <a:t>___________</a:t>
            </a:r>
            <a:r>
              <a:rPr sz="2400" smtClean="0"/>
              <a:t>。中国特色社会主义道路是把马克思主义的</a:t>
            </a:r>
            <a:r>
              <a:rPr lang="en-US" altLang="zh-CN" sz="2400" smtClean="0"/>
              <a:t>_______</a:t>
            </a:r>
            <a:r>
              <a:rPr sz="2400" smtClean="0"/>
              <a:t>同中国的</a:t>
            </a:r>
            <a:r>
              <a:rPr lang="en-US" altLang="zh-CN" sz="2400" smtClean="0"/>
              <a:t>______</a:t>
            </a:r>
            <a:r>
              <a:rPr sz="2400" smtClean="0"/>
              <a:t>结合起来、适合</a:t>
            </a:r>
            <a:r>
              <a:rPr lang="en-US" altLang="zh-CN" sz="2400" smtClean="0"/>
              <a:t>______</a:t>
            </a:r>
            <a:r>
              <a:rPr sz="2400" smtClean="0"/>
              <a:t>的社会主义现代化建设道路。</a:t>
            </a:r>
          </a:p>
          <a:p>
            <a:pPr>
              <a:lnSpc>
                <a:spcPct val="110000"/>
              </a:lnSpc>
              <a:spcBef>
                <a:spcPts val="1200"/>
              </a:spcBef>
              <a:spcAft>
                <a:spcPct val="0"/>
              </a:spcAft>
            </a:pPr>
            <a:r>
              <a:rPr lang="en-US" altLang="zh-CN" sz="2400" smtClean="0"/>
              <a:t>2.</a:t>
            </a:r>
            <a:r>
              <a:rPr sz="2400" smtClean="0"/>
              <a:t>历史和现实告诉我们，只有社会主义才能救中国，只有</a:t>
            </a:r>
            <a:r>
              <a:rPr lang="en-US" altLang="zh-CN" sz="2400" smtClean="0"/>
              <a:t>_______</a:t>
            </a:r>
            <a:r>
              <a:rPr sz="2400" smtClean="0"/>
              <a:t>才能发展中国。中国特色社会主义道路是实现社会主义现代化、创造人民美好生活的</a:t>
            </a:r>
            <a:r>
              <a:rPr lang="en-US" altLang="zh-CN" sz="2400" smtClean="0"/>
              <a:t>______</a:t>
            </a:r>
            <a:r>
              <a:rPr sz="2400" smtClean="0"/>
              <a:t>。全面建成小康社会，加快推进社会主义现代化，实现中华民族伟大复兴，必须坚定不移走</a:t>
            </a:r>
            <a:r>
              <a:rPr lang="en-US" altLang="zh-CN" sz="2400" smtClean="0"/>
              <a:t>_______</a:t>
            </a:r>
            <a:r>
              <a:rPr sz="2400" smtClean="0"/>
              <a:t>，不动摇、不懈怠、不折腾。</a:t>
            </a:r>
          </a:p>
          <a:p>
            <a:pPr>
              <a:lnSpc>
                <a:spcPct val="110000"/>
              </a:lnSpc>
              <a:spcBef>
                <a:spcPts val="1200"/>
              </a:spcBef>
              <a:spcAft>
                <a:spcPct val="0"/>
              </a:spcAft>
            </a:pPr>
            <a:r>
              <a:rPr lang="en-US" altLang="zh-CN" sz="2400" smtClean="0"/>
              <a:t>3.</a:t>
            </a:r>
            <a:r>
              <a:rPr sz="2400" smtClean="0"/>
              <a:t>国家的发展也没有</a:t>
            </a:r>
            <a:r>
              <a:rPr lang="en-US" altLang="zh-CN" sz="2400" smtClean="0"/>
              <a:t>_____</a:t>
            </a:r>
            <a:r>
              <a:rPr sz="2400" smtClean="0"/>
              <a:t>的道路。每个国家和民族的历史传统、文化积淀、基本国情不同，其发展道路必然有着自己的</a:t>
            </a:r>
            <a:r>
              <a:rPr lang="en-US" altLang="zh-CN" sz="2400" smtClean="0"/>
              <a:t>_____</a:t>
            </a:r>
            <a:r>
              <a:rPr sz="2400" smtClean="0"/>
              <a:t>。</a:t>
            </a:r>
          </a:p>
        </p:txBody>
      </p:sp>
    </p:spTree>
    <p:custDataLst>
      <p:tags r:id="rId1"/>
    </p:custDataLst>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p:cNvSpPr>
          <p:nvPr>
            <p:ph idx="1"/>
          </p:nvPr>
        </p:nvSpPr>
        <p:spPr bwMode="auto">
          <a:noFill/>
        </p:spPr>
        <p:txBody>
          <a:bodyPr wrap="square" numCol="1" anchor="t" anchorCtr="0" compatLnSpc="1">
            <a:prstTxWarp prst="textNoShape">
              <a:avLst/>
            </a:prstTxWarp>
          </a:bodyPr>
          <a:lstStyle/>
          <a:p>
            <a:r>
              <a:rPr lang="en-US" altLang="zh-CN"/>
              <a:t>4.</a:t>
            </a:r>
            <a:r>
              <a:t>中国共产党领导是中国特色社会主义</a:t>
            </a:r>
            <a:r>
              <a:rPr lang="en-US" altLang="zh-CN"/>
              <a:t>______</a:t>
            </a:r>
            <a:r>
              <a:t>的特征。中国共产党领导中国人民开创和建设中国特色社会主义伟大事业中，逐步形成了</a:t>
            </a:r>
            <a:r>
              <a:rPr lang="en-US" altLang="zh-CN"/>
              <a:t>_______</a:t>
            </a:r>
            <a:r>
              <a:t>，这是一个包括邓小平理论、“三个代表”重要思想、科学发展观、习近平新时代中国特色社会主义思想在内的科学理论体系，是对马克思列宁主义、毛泽东思想的</a:t>
            </a:r>
            <a:r>
              <a:rPr lang="en-US" altLang="zh-CN"/>
              <a:t>_______</a:t>
            </a:r>
            <a:r>
              <a:t>。</a:t>
            </a:r>
          </a:p>
          <a:p>
            <a:r>
              <a:rPr lang="en-US" altLang="zh-CN"/>
              <a:t>5.</a:t>
            </a:r>
            <a:r>
              <a:t>理论引导</a:t>
            </a:r>
            <a:r>
              <a:rPr lang="en-US" altLang="zh-CN"/>
              <a:t>_____</a:t>
            </a:r>
            <a:r>
              <a:t>。中国特色社会主义理论体系，引领着中国取得了举世公认的</a:t>
            </a:r>
            <a:r>
              <a:rPr lang="en-US" altLang="zh-CN"/>
              <a:t>_______</a:t>
            </a:r>
            <a:r>
              <a:t>，造就了一个个举世瞩目的</a:t>
            </a:r>
            <a:r>
              <a:rPr lang="en-US" altLang="zh-CN"/>
              <a:t>_______</a:t>
            </a:r>
            <a:r>
              <a:t>。中国特色社会主义理论体系是指导党和人民沿着中国特色社会主义道路实现中华民族伟大复兴的</a:t>
            </a:r>
            <a:r>
              <a:rPr lang="en-US" altLang="zh-CN"/>
              <a:t>______</a:t>
            </a:r>
            <a:r>
              <a:t>。</a:t>
            </a:r>
          </a:p>
          <a:p>
            <a:endParaRP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idx="1"/>
          </p:nvPr>
        </p:nvSpPr>
        <p:spPr bwMode="auto">
          <a:noFill/>
        </p:spPr>
        <p:txBody>
          <a:bodyPr wrap="square" numCol="1" anchor="t" anchorCtr="0" compatLnSpc="1">
            <a:prstTxWarp prst="textNoShape">
              <a:avLst/>
            </a:prstTxWarp>
          </a:bodyPr>
          <a:lstStyle/>
          <a:p>
            <a:r>
              <a:rPr lang="en-US" altLang="zh-CN" sz="2800"/>
              <a:t>6.“</a:t>
            </a:r>
            <a:r>
              <a:rPr sz="2800"/>
              <a:t>四个全面”战略布局是一个</a:t>
            </a:r>
            <a:r>
              <a:rPr lang="en-US" altLang="zh-CN" sz="2800"/>
              <a:t>_____</a:t>
            </a:r>
            <a:r>
              <a:rPr sz="2800"/>
              <a:t>，既有战略目标，也有战略举措。其中，全面建成小康社会实现社会主现代化和中华民族伟大复兴中国梦的阶段性</a:t>
            </a:r>
            <a:r>
              <a:rPr lang="en-US" altLang="zh-CN" sz="2800"/>
              <a:t>______</a:t>
            </a:r>
            <a:r>
              <a:rPr sz="2800"/>
              <a:t>。全面深化改革是实现战略目标的关键一招、</a:t>
            </a:r>
            <a:r>
              <a:rPr lang="en-US" altLang="zh-CN" sz="2800"/>
              <a:t>______</a:t>
            </a:r>
            <a:r>
              <a:rPr sz="2800"/>
              <a:t>，全面依法治国是实现战略目标的基本方式、</a:t>
            </a:r>
            <a:r>
              <a:rPr lang="en-US" altLang="zh-CN" sz="2800"/>
              <a:t>______</a:t>
            </a:r>
            <a:r>
              <a:rPr sz="2800"/>
              <a:t>，而全面从严治党是发挥党的坚强领导核心作用、为实现战略目标提供坚强组织保证和</a:t>
            </a:r>
            <a:r>
              <a:rPr lang="en-US" altLang="zh-CN" sz="2800"/>
              <a:t>_______</a:t>
            </a:r>
            <a:r>
              <a:rPr sz="2800"/>
              <a:t>。“四个全面”相辅相成、相互促进、</a:t>
            </a:r>
            <a:r>
              <a:rPr lang="en-US" altLang="zh-CN" sz="2800"/>
              <a:t>______</a:t>
            </a:r>
            <a:r>
              <a:rPr sz="2800"/>
              <a:t>。</a:t>
            </a:r>
          </a:p>
          <a:p>
            <a:r>
              <a:rPr lang="en-US" altLang="zh-CN" sz="2800"/>
              <a:t>7.“</a:t>
            </a:r>
            <a:r>
              <a:rPr sz="2800"/>
              <a:t>四个全面”战略布局，是我们党治国理政方略与时俱进的</a:t>
            </a:r>
            <a:r>
              <a:rPr lang="en-US" altLang="zh-CN" sz="2800"/>
              <a:t>_____</a:t>
            </a:r>
            <a:r>
              <a:rPr sz="2800"/>
              <a:t>，是马克思主义与当今中国实践相结合的</a:t>
            </a:r>
            <a:r>
              <a:rPr lang="en-US" altLang="zh-CN" sz="2800"/>
              <a:t>______</a:t>
            </a:r>
            <a:r>
              <a:rPr sz="2800"/>
              <a:t>。“四个全面”</a:t>
            </a:r>
            <a:r>
              <a:rPr lang="en-US" altLang="zh-CN" sz="2800"/>
              <a:t>________</a:t>
            </a:r>
            <a:r>
              <a:rPr sz="2800"/>
              <a:t>了中国特色社会主义理论体系。</a:t>
            </a:r>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r>
              <a:rPr lang="zh-CN" altLang="en-US" smtClean="0"/>
              <a:t>答案</a:t>
            </a:r>
          </a:p>
        </p:txBody>
      </p:sp>
      <p:sp>
        <p:nvSpPr>
          <p:cNvPr id="17410" name="内容占位符 2"/>
          <p:cNvSpPr>
            <a:spLocks noGrp="1"/>
          </p:cNvSpPr>
          <p:nvPr>
            <p:ph idx="1"/>
          </p:nvPr>
        </p:nvSpPr>
        <p:spPr bwMode="auto"/>
        <p:txBody>
          <a:bodyPr wrap="square" numCol="1" anchor="t" anchorCtr="0" compatLnSpc="1">
            <a:prstTxWarp prst="textNoShape">
              <a:avLst/>
            </a:prstTxWarp>
          </a:bodyPr>
          <a:lstStyle/>
          <a:p>
            <a:pPr>
              <a:lnSpc>
                <a:spcPct val="110000"/>
              </a:lnSpc>
              <a:spcBef>
                <a:spcPts val="1200"/>
              </a:spcBef>
              <a:spcAft>
                <a:spcPct val="0"/>
              </a:spcAft>
            </a:pPr>
            <a:r>
              <a:rPr lang="en-US" altLang="zh-CN" smtClean="0">
                <a:solidFill>
                  <a:srgbClr val="790D05"/>
                </a:solidFill>
              </a:rPr>
              <a:t>1.</a:t>
            </a:r>
            <a:r>
              <a:rPr smtClean="0">
                <a:solidFill>
                  <a:srgbClr val="790D05"/>
                </a:solidFill>
              </a:rPr>
              <a:t>中国特色社会主义道路 普遍真理 具体实际 中国特点</a:t>
            </a:r>
          </a:p>
          <a:p>
            <a:pPr>
              <a:lnSpc>
                <a:spcPct val="110000"/>
              </a:lnSpc>
              <a:spcBef>
                <a:spcPts val="1200"/>
              </a:spcBef>
              <a:spcAft>
                <a:spcPct val="0"/>
              </a:spcAft>
            </a:pPr>
            <a:r>
              <a:rPr lang="en-US" altLang="zh-CN" smtClean="0">
                <a:solidFill>
                  <a:srgbClr val="790D05"/>
                </a:solidFill>
              </a:rPr>
              <a:t>2.</a:t>
            </a:r>
            <a:r>
              <a:rPr smtClean="0">
                <a:solidFill>
                  <a:srgbClr val="790D05"/>
                </a:solidFill>
              </a:rPr>
              <a:t>中国特色社会主义 必由之路 中国特色社会主义道路</a:t>
            </a:r>
          </a:p>
          <a:p>
            <a:pPr>
              <a:lnSpc>
                <a:spcPct val="110000"/>
              </a:lnSpc>
              <a:spcBef>
                <a:spcPts val="1200"/>
              </a:spcBef>
              <a:spcAft>
                <a:spcPct val="0"/>
              </a:spcAft>
            </a:pPr>
            <a:r>
              <a:rPr lang="en-US" altLang="zh-CN" smtClean="0">
                <a:solidFill>
                  <a:srgbClr val="790D05"/>
                </a:solidFill>
              </a:rPr>
              <a:t>3.</a:t>
            </a:r>
            <a:r>
              <a:rPr smtClean="0">
                <a:solidFill>
                  <a:srgbClr val="790D05"/>
                </a:solidFill>
              </a:rPr>
              <a:t>完全相同 特色</a:t>
            </a:r>
          </a:p>
          <a:p>
            <a:pPr>
              <a:lnSpc>
                <a:spcPct val="110000"/>
              </a:lnSpc>
              <a:spcBef>
                <a:spcPts val="1200"/>
              </a:spcBef>
              <a:spcAft>
                <a:spcPct val="0"/>
              </a:spcAft>
            </a:pPr>
            <a:r>
              <a:rPr lang="en-US" altLang="zh-CN" smtClean="0">
                <a:solidFill>
                  <a:srgbClr val="790D05"/>
                </a:solidFill>
              </a:rPr>
              <a:t>4.</a:t>
            </a:r>
            <a:r>
              <a:rPr smtClean="0">
                <a:solidFill>
                  <a:srgbClr val="790D05"/>
                </a:solidFill>
              </a:rPr>
              <a:t>最本质 中国特色社会主义理论体系 继承和发展</a:t>
            </a:r>
          </a:p>
          <a:p>
            <a:pPr>
              <a:lnSpc>
                <a:spcPct val="110000"/>
              </a:lnSpc>
              <a:spcBef>
                <a:spcPts val="1200"/>
              </a:spcBef>
              <a:spcAft>
                <a:spcPct val="0"/>
              </a:spcAft>
            </a:pPr>
            <a:r>
              <a:rPr lang="en-US" altLang="zh-CN" smtClean="0">
                <a:solidFill>
                  <a:srgbClr val="790D05"/>
                </a:solidFill>
              </a:rPr>
              <a:t>5.</a:t>
            </a:r>
            <a:r>
              <a:rPr smtClean="0">
                <a:solidFill>
                  <a:srgbClr val="790D05"/>
                </a:solidFill>
              </a:rPr>
              <a:t>行动 伟大成就 “中国奇迹” 正确理论</a:t>
            </a:r>
          </a:p>
          <a:p>
            <a:pPr>
              <a:lnSpc>
                <a:spcPct val="110000"/>
              </a:lnSpc>
              <a:spcBef>
                <a:spcPts val="1200"/>
              </a:spcBef>
              <a:spcAft>
                <a:spcPct val="0"/>
              </a:spcAft>
            </a:pPr>
            <a:r>
              <a:rPr lang="en-US" altLang="zh-CN" smtClean="0">
                <a:solidFill>
                  <a:srgbClr val="790D05"/>
                </a:solidFill>
              </a:rPr>
              <a:t>6.</a:t>
            </a:r>
            <a:r>
              <a:rPr smtClean="0">
                <a:solidFill>
                  <a:srgbClr val="790D05"/>
                </a:solidFill>
              </a:rPr>
              <a:t>整体 战略目标 根本途径 可靠保障 根本前提 相得益彰</a:t>
            </a:r>
          </a:p>
          <a:p>
            <a:pPr>
              <a:lnSpc>
                <a:spcPct val="110000"/>
              </a:lnSpc>
              <a:spcBef>
                <a:spcPts val="1200"/>
              </a:spcBef>
              <a:spcAft>
                <a:spcPct val="0"/>
              </a:spcAft>
            </a:pPr>
            <a:r>
              <a:rPr lang="en-US" altLang="zh-CN" smtClean="0">
                <a:solidFill>
                  <a:srgbClr val="790D05"/>
                </a:solidFill>
              </a:rPr>
              <a:t>7.</a:t>
            </a:r>
            <a:r>
              <a:rPr smtClean="0">
                <a:solidFill>
                  <a:srgbClr val="790D05"/>
                </a:solidFill>
              </a:rPr>
              <a:t>新创造 新飞跃 丰富和发展</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sym typeface="宋体" charset="-122"/>
              </a:rPr>
              <a:t>疑难解答</a:t>
            </a:r>
            <a:br>
              <a:rPr lang="zh-CN" altLang="en-US" smtClean="0">
                <a:sym typeface="宋体" charset="-122"/>
              </a:rPr>
            </a:br>
            <a:endParaRPr lang="zh-CN" altLang="en-US" smtClean="0"/>
          </a:p>
        </p:txBody>
      </p:sp>
      <p:sp>
        <p:nvSpPr>
          <p:cNvPr id="18434" name="内容占位符 2"/>
          <p:cNvSpPr>
            <a:spLocks noGrp="1"/>
          </p:cNvSpPr>
          <p:nvPr>
            <p:ph idx="1"/>
          </p:nvPr>
        </p:nvSpPr>
        <p:spPr bwMode="auto"/>
        <p:txBody>
          <a:bodyPr wrap="square" numCol="1" anchor="t" anchorCtr="0" compatLnSpc="1">
            <a:prstTxWarp prst="textNoShape">
              <a:avLst/>
            </a:prstTxWarp>
          </a:bodyPr>
          <a:lstStyle/>
          <a:p>
            <a:pPr>
              <a:spcBef>
                <a:spcPct val="0"/>
              </a:spcBef>
              <a:spcAft>
                <a:spcPct val="0"/>
              </a:spcAft>
            </a:pPr>
            <a:r>
              <a:rPr smtClean="0"/>
              <a:t>中国特色社会主义道路</a:t>
            </a:r>
          </a:p>
          <a:p>
            <a:pPr>
              <a:spcBef>
                <a:spcPct val="0"/>
              </a:spcBef>
              <a:spcAft>
                <a:spcPct val="0"/>
              </a:spcAft>
            </a:pPr>
            <a:r>
              <a:rPr smtClean="0"/>
              <a:t>中国特色社会主义道路就是在中国共产党领导下，立足基本国情，以经济建设为中心，坚持四项基本原则，坚持改革开放，解放和发展生产力，巩固和完善社会主义制度，建设社会主义市场经济、社会主义民主政治、社会主义先进文化、社会主义和谐社会，建设富强民主文明和谐美丽的社会主义现代化强国。</a:t>
            </a:r>
          </a:p>
        </p:txBody>
      </p:sp>
    </p:spTree>
    <p:custDataLst>
      <p:tags r:id="rId1"/>
    </p:custDataLst>
  </p:cSld>
  <p:clrMapOvr>
    <a:masterClrMapping/>
  </p:clrMapOvr>
  <p:transition>
    <p:zo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015103441"/>
  <p:tag name="MH_LIBRARY" val="GRAPHIC"/>
  <p:tag name="MH_ORDER" val="Oval 19"/>
  <p:tag name="KSO_WM_TAG_VERSION" val="1.0"/>
  <p:tag name="KSO_WM_BEAUTIFY_FLAG" val="#wm#"/>
  <p:tag name="KSO_WM_UNIT_TYPE" val="i"/>
  <p:tag name="KSO_WM_UNIT_ID" val="283*i*12"/>
  <p:tag name="KSO_WM_TEMPLATE_CATEGORY" val="custom"/>
  <p:tag name="KSO_WM_TEMPLATE_INDEX" val="160119"/>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ags/tag2.xml><?xml version="1.0" encoding="utf-8"?>
<p:tagLst xmlns:a="http://schemas.openxmlformats.org/drawingml/2006/main" xmlns:r="http://schemas.openxmlformats.org/officeDocument/2006/relationships" xmlns:p="http://schemas.openxmlformats.org/presentationml/2006/main">
  <p:tag name="MH" val="20151015103441"/>
  <p:tag name="MH_LIBRARY" val="GRAPHIC"/>
  <p:tag name="MH_ORDER" val="Oval 20"/>
  <p:tag name="KSO_WM_TAG_VERSION" val="1.0"/>
  <p:tag name="KSO_WM_BEAUTIFY_FLAG" val="#wm#"/>
  <p:tag name="KSO_WM_UNIT_TYPE" val="i"/>
  <p:tag name="KSO_WM_UNIT_ID" val="283*i*13"/>
  <p:tag name="KSO_WM_TEMPLATE_CATEGORY" val="custom"/>
  <p:tag name="KSO_WM_TEMPLATE_INDEX" val="160119"/>
</p:tagLst>
</file>

<file path=ppt/tags/tag3.xml><?xml version="1.0" encoding="utf-8"?>
<p:tagLst xmlns:a="http://schemas.openxmlformats.org/drawingml/2006/main" xmlns:r="http://schemas.openxmlformats.org/officeDocument/2006/relationships" xmlns:p="http://schemas.openxmlformats.org/presentationml/2006/main">
  <p:tag name="MH" val="20151015103441"/>
  <p:tag name="MH_LIBRARY" val="GRAPHIC"/>
  <p:tag name="MH_ORDER" val="Oval 21"/>
  <p:tag name="KSO_WM_TAG_VERSION" val="1.0"/>
  <p:tag name="KSO_WM_BEAUTIFY_FLAG" val="#wm#"/>
  <p:tag name="KSO_WM_UNIT_TYPE" val="i"/>
  <p:tag name="KSO_WM_UNIT_ID" val="283*i*14"/>
  <p:tag name="KSO_WM_TEMPLATE_CATEGORY" val="custom"/>
  <p:tag name="KSO_WM_TEMPLATE_INDEX" val="160119"/>
</p:tagLst>
</file>

<file path=ppt/tags/tag4.xml><?xml version="1.0" encoding="utf-8"?>
<p:tagLst xmlns:a="http://schemas.openxmlformats.org/drawingml/2006/main" xmlns:r="http://schemas.openxmlformats.org/officeDocument/2006/relationships" xmlns:p="http://schemas.openxmlformats.org/presentationml/2006/main">
  <p:tag name="MH" val="20151015103441"/>
  <p:tag name="MH_LIBRARY" val="GRAPHIC"/>
  <p:tag name="MH_ORDER" val="Oval 22"/>
  <p:tag name="KSO_WM_TAG_VERSION" val="1.0"/>
  <p:tag name="KSO_WM_BEAUTIFY_FLAG" val="#wm#"/>
  <p:tag name="KSO_WM_UNIT_TYPE" val="i"/>
  <p:tag name="KSO_WM_UNIT_ID" val="283*i*15"/>
  <p:tag name="KSO_WM_TEMPLATE_CATEGORY" val="custom"/>
  <p:tag name="KSO_WM_TEMPLATE_INDEX" val="160119"/>
</p:tagLst>
</file>

<file path=ppt/tags/tag5.xml><?xml version="1.0" encoding="utf-8"?>
<p:tagLst xmlns:a="http://schemas.openxmlformats.org/drawingml/2006/main" xmlns:r="http://schemas.openxmlformats.org/officeDocument/2006/relationships" xmlns:p="http://schemas.openxmlformats.org/presentationml/2006/main">
  <p:tag name="MH" val="20151015103441"/>
  <p:tag name="MH_LIBRARY" val="GRAPHIC"/>
  <p:tag name="MH_ORDER" val="Rectangle 16"/>
  <p:tag name="KSO_WM_TAG_VERSION" val="1.0"/>
  <p:tag name="KSO_WM_BEAUTIFY_FLAG" val="#wm#"/>
  <p:tag name="KSO_WM_UNIT_TYPE" val="i"/>
  <p:tag name="KSO_WM_UNIT_ID" val="283*i*9"/>
  <p:tag name="KSO_WM_TEMPLATE_CATEGORY" val="custom"/>
  <p:tag name="KSO_WM_TEMPLATE_INDEX" val="160119"/>
</p:tagLst>
</file>

<file path=ppt/tags/tag6.xml><?xml version="1.0" encoding="utf-8"?>
<p:tagLst xmlns:a="http://schemas.openxmlformats.org/drawingml/2006/main" xmlns:r="http://schemas.openxmlformats.org/officeDocument/2006/relationships" xmlns:p="http://schemas.openxmlformats.org/presentationml/2006/main">
  <p:tag name="MH" val="20151015103441"/>
  <p:tag name="MH_LIBRARY" val="GRAPHIC"/>
  <p:tag name="MH_ORDER" val="Freeform 14"/>
  <p:tag name="KSO_WM_TAG_VERSION" val="1.0"/>
  <p:tag name="KSO_WM_BEAUTIFY_FLAG" val="#wm#"/>
  <p:tag name="KSO_WM_UNIT_TYPE" val="i"/>
  <p:tag name="KSO_WM_UNIT_ID" val="283*i*10"/>
  <p:tag name="KSO_WM_TEMPLATE_CATEGORY" val="custom"/>
  <p:tag name="KSO_WM_TEMPLATE_INDEX" val="160119"/>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19"/>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19"/>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9"/>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39</TotalTime>
  <Words>1002</Words>
  <Application>WPS 演示</Application>
  <PresentationFormat>自定义</PresentationFormat>
  <Paragraphs>110</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主题1</vt:lpstr>
      <vt:lpstr>第二单元 复兴之路 第五课 兴国之路</vt:lpstr>
      <vt:lpstr>幻灯片 2</vt:lpstr>
      <vt:lpstr>情境导入 </vt:lpstr>
      <vt:lpstr>学习目标 </vt:lpstr>
      <vt:lpstr>课前预习 </vt:lpstr>
      <vt:lpstr>幻灯片 6</vt:lpstr>
      <vt:lpstr>幻灯片 7</vt:lpstr>
      <vt:lpstr>答案</vt:lpstr>
      <vt:lpstr>疑难解答 </vt:lpstr>
      <vt:lpstr>问题探究1、中国特色社会主义道路的含义及意义是什么？</vt:lpstr>
      <vt:lpstr>共同总结</vt:lpstr>
      <vt:lpstr>问题探究2、中国特色社会主义理论体系的组成部分及意义是什么？</vt:lpstr>
      <vt:lpstr>共同总结</vt:lpstr>
      <vt:lpstr>问题探究3、为什么说“四个全面”战略布局是一个整体？</vt:lpstr>
      <vt:lpstr>共同总结</vt:lpstr>
      <vt:lpstr>知识结构 </vt:lpstr>
      <vt:lpstr>典例精析 </vt:lpstr>
      <vt:lpstr>答案解析</vt:lpstr>
      <vt:lpstr>幻灯片 19</vt:lpstr>
      <vt:lpstr>答案解析</vt:lpstr>
      <vt:lpstr>课后训练 </vt:lpstr>
      <vt:lpstr>幻灯片 22</vt:lpstr>
      <vt:lpstr>幻灯片 23</vt:lpstr>
      <vt:lpstr>幻灯片 24</vt:lpstr>
      <vt:lpstr>幻灯片 25</vt:lpstr>
      <vt:lpstr>幻灯片 26</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2019-02-18T07:06:03Z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