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276" r:id="rId2"/>
    <p:sldId id="256" r:id="rId3"/>
    <p:sldId id="258" r:id="rId4"/>
    <p:sldId id="259" r:id="rId5"/>
    <p:sldId id="260" r:id="rId6"/>
    <p:sldId id="261" r:id="rId7"/>
    <p:sldId id="277" r:id="rId8"/>
    <p:sldId id="268" r:id="rId9"/>
    <p:sldId id="262" r:id="rId10"/>
    <p:sldId id="271" r:id="rId11"/>
    <p:sldId id="272" r:id="rId12"/>
    <p:sldId id="273" r:id="rId13"/>
    <p:sldId id="274" r:id="rId14"/>
    <p:sldId id="269" r:id="rId15"/>
    <p:sldId id="275" r:id="rId16"/>
    <p:sldId id="265" r:id="rId17"/>
    <p:sldId id="266" r:id="rId18"/>
    <p:sldId id="279" r:id="rId19"/>
    <p:sldId id="278" r:id="rId20"/>
    <p:sldId id="270" r:id="rId21"/>
    <p:sldId id="267" r:id="rId22"/>
    <p:sldId id="280" r:id="rId23"/>
    <p:sldId id="281" r:id="rId24"/>
    <p:sldId id="282" r:id="rId25"/>
    <p:sldId id="283" r:id="rId26"/>
    <p:sldId id="284" r:id="rId27"/>
    <p:sldId id="285" r:id="rId28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78539" autoAdjust="0"/>
  </p:normalViewPr>
  <p:slideViewPr>
    <p:cSldViewPr snapToGrid="0">
      <p:cViewPr>
        <p:scale>
          <a:sx n="66" d="100"/>
          <a:sy n="66" d="100"/>
        </p:scale>
        <p:origin x="-1446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D2FA9-E208-4933-9EE3-A21116BB1FAD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3A6D2-5A33-4D4E-A0CF-50C9FD672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65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t0183addb0e5d67e4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693150" cy="68183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10972800" cy="1143000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问题探究</a:t>
            </a:r>
            <a:r>
              <a:rPr lang="en-US" altLang="zh-CN" smtClean="0">
                <a:solidFill>
                  <a:schemeClr val="tx1"/>
                </a:solidFill>
              </a:rPr>
              <a:t>1</a:t>
            </a:r>
            <a:r>
              <a:rPr lang="zh-CN" altLang="en-US" smtClean="0">
                <a:solidFill>
                  <a:schemeClr val="tx1"/>
                </a:solidFill>
              </a:rPr>
              <a:t>、如何理解社会主义核心价值观的内涵？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marL="342900" indent="-342900">
              <a:buFont typeface="Arial" charset="0"/>
              <a:buChar char="•"/>
            </a:pPr>
            <a:endParaRPr lang="zh-CN" altLang="en-US" sz="4800" smtClean="0"/>
          </a:p>
        </p:txBody>
      </p: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10972800" cy="1143000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共同总结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zh-CN" altLang="en-US" sz="4000" smtClean="0"/>
              <a:t>（</a:t>
            </a:r>
            <a:r>
              <a:rPr lang="en-US" altLang="zh-CN" sz="4000" smtClean="0"/>
              <a:t>1</a:t>
            </a:r>
            <a:r>
              <a:rPr lang="zh-CN" altLang="en-US" sz="4000" smtClean="0"/>
              <a:t>）我国宪法指出：国家倡导社会主义核心价值观。实现中国梦，需要大力培育社会主义核心价值观，它是我们的兴国之魂，关系到中国特色社会主义的发展方向。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zh-CN" altLang="en-US" sz="3200" smtClean="0"/>
              <a:t>（</a:t>
            </a:r>
            <a:r>
              <a:rPr lang="en-US" altLang="zh-CN" sz="3200" smtClean="0"/>
              <a:t>2</a:t>
            </a:r>
            <a:r>
              <a:rPr lang="zh-CN" altLang="en-US" sz="3200" smtClean="0"/>
              <a:t>）每个时代都有自己的精神和价值观念。社会主义核心价值观建立在中华民族优秀文化传统之上，吸收借鉴了世界优秀文明成果，反映了社会主义的本质要求。它实际上回答了我们要建设什么样的国家、建设什么样的社会、培育什么样的公民的重大问题，把涉及国家、社会、公民的价值要求融为一体。社会主义核心价值观是当代中国精神的集中体现，凝结着全体人民共同的价值追求，是实现中华民族伟大复兴的价值引领。它是当代中国应该坚守的核心价值观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10972800" cy="1143000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问题探究</a:t>
            </a:r>
            <a:r>
              <a:rPr lang="en-US" altLang="zh-CN" smtClean="0">
                <a:solidFill>
                  <a:schemeClr val="tx1"/>
                </a:solidFill>
              </a:rPr>
              <a:t>2</a:t>
            </a:r>
            <a:r>
              <a:rPr lang="zh-CN" altLang="en-US" smtClean="0">
                <a:solidFill>
                  <a:schemeClr val="tx1"/>
                </a:solidFill>
              </a:rPr>
              <a:t>、社会主义核心价值观有什么重要意义？</a:t>
            </a:r>
          </a:p>
        </p:txBody>
      </p:sp>
      <p:sp>
        <p:nvSpPr>
          <p:cNvPr id="36867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/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pPr marL="342900" indent="-342900"/>
            <a:endParaRPr lang="zh-CN" altLang="en-US" sz="4800" smtClean="0"/>
          </a:p>
          <a:p>
            <a:pPr marL="342900" indent="-342900">
              <a:buFont typeface="Arial" charset="0"/>
              <a:buChar char="•"/>
            </a:pPr>
            <a:endParaRPr lang="zh-CN" altLang="en-US" sz="4800" smtClean="0"/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共同总结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zh-CN" altLang="en-US" sz="4000" smtClean="0"/>
              <a:t>（</a:t>
            </a:r>
            <a:r>
              <a:rPr lang="en-US" altLang="zh-CN" sz="4000" smtClean="0"/>
              <a:t>1</a:t>
            </a:r>
            <a:r>
              <a:rPr lang="zh-CN" altLang="en-US" sz="4000" smtClean="0"/>
              <a:t>）社会主义核心价值观是社会主义中国的精神旗帜。这种精神是一种理想、一种信仰，能形成强大的凝聚力和向心力。它是维系社会团结和睦、推动社会全面发展的精神动力。培育和践行社会主义核心价值观，对于推进中国特色社会主义伟大事业、实现中华民族伟大复兴的中国梦具有重要意义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zh-CN" altLang="en-US" sz="3600" smtClean="0"/>
              <a:t>（</a:t>
            </a:r>
            <a:r>
              <a:rPr lang="en-US" altLang="zh-CN" sz="3600" smtClean="0"/>
              <a:t>2</a:t>
            </a:r>
            <a:r>
              <a:rPr lang="zh-CN" altLang="en-US" sz="3600" smtClean="0"/>
              <a:t>）核心价值观，承载着一个民族、一个国家的精神追求，体现着一个社会评判是非曲直的价值标准。青少年的价值观不仅对自己的人生有着重要的导向作用，而且影响着未来整个社会的价值取向。我们应当把社会主义核心价值观融入社会生活各方面，转化为我们的情感认同和行为习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zh-CN" dirty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dirty="0">
                <a:solidFill>
                  <a:srgbClr val="B8650A"/>
                </a:solidFill>
              </a:rPr>
              <a:t/>
            </a:r>
            <a:br>
              <a:rPr lang="zh-CN" altLang="zh-CN" dirty="0">
                <a:solidFill>
                  <a:srgbClr val="B8650A"/>
                </a:solidFill>
              </a:rPr>
            </a:br>
            <a:endParaRPr lang="zh-CN" altLang="en-US"/>
          </a:p>
        </p:txBody>
      </p:sp>
      <p:pic>
        <p:nvPicPr>
          <p:cNvPr id="22532" name="图片 8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131888"/>
            <a:ext cx="12192000" cy="26860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zh-CN" dirty="0">
                <a:sym typeface="宋体" panose="02010600030101010101" pitchFamily="2" charset="-122"/>
              </a:rPr>
              <a:t>典例精析</a:t>
            </a:r>
            <a:br>
              <a:rPr lang="zh-CN" altLang="zh-CN" dirty="0"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例</a:t>
            </a:r>
            <a:r>
              <a:rPr lang="en-US" altLang="zh-CN" sz="2800" smtClean="0">
                <a:solidFill>
                  <a:srgbClr val="0000FF"/>
                </a:solidFill>
              </a:rPr>
              <a:t>1</a:t>
            </a:r>
            <a:r>
              <a:rPr lang="zh-CN" altLang="en-US" sz="2800" smtClean="0">
                <a:solidFill>
                  <a:srgbClr val="0000FF"/>
                </a:solidFill>
              </a:rPr>
              <a:t>、（</a:t>
            </a:r>
            <a:r>
              <a:rPr lang="en-US" altLang="zh-CN" sz="2800" smtClean="0">
                <a:solidFill>
                  <a:srgbClr val="0000FF"/>
                </a:solidFill>
              </a:rPr>
              <a:t>2018</a:t>
            </a:r>
            <a:r>
              <a:rPr lang="zh-CN" altLang="en-US" sz="2800" smtClean="0">
                <a:solidFill>
                  <a:srgbClr val="0000FF"/>
                </a:solidFill>
              </a:rPr>
              <a:t>年云南昆明中考）倾尽一生制造中国“天眼”的南仁东、三十年隐姓埋名研究核潜艇的黄旭华、只争朝夕让祖国进入地球探测新时代的黄大年</a:t>
            </a:r>
            <a:r>
              <a:rPr lang="en-US" altLang="zh-CN" sz="2800" smtClean="0">
                <a:solidFill>
                  <a:srgbClr val="0000FF"/>
                </a:solidFill>
              </a:rPr>
              <a:t>……</a:t>
            </a:r>
            <a:r>
              <a:rPr lang="zh-CN" altLang="en-US" sz="2800" smtClean="0">
                <a:solidFill>
                  <a:srgbClr val="0000FF"/>
                </a:solidFill>
              </a:rPr>
              <a:t>科学家们的家国情怀表现为（   ）</a:t>
            </a:r>
          </a:p>
          <a:p>
            <a:pPr>
              <a:buFont typeface="Arial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①一心为国，忘我工作</a:t>
            </a:r>
          </a:p>
          <a:p>
            <a:pPr>
              <a:buFont typeface="Arial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②坚韧执着，无私奉献</a:t>
            </a:r>
          </a:p>
          <a:p>
            <a:pPr>
              <a:buFont typeface="Arial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③严谨务实，攻坚克难</a:t>
            </a:r>
          </a:p>
          <a:p>
            <a:pPr>
              <a:buFont typeface="Arial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④文明对话，平等包容</a:t>
            </a:r>
          </a:p>
          <a:p>
            <a:pPr>
              <a:buFont typeface="Arial" charset="0"/>
              <a:buChar char="•"/>
            </a:pPr>
            <a:r>
              <a:rPr lang="en-US" altLang="zh-CN" sz="2800" smtClean="0">
                <a:solidFill>
                  <a:srgbClr val="0000FF"/>
                </a:solidFill>
              </a:rPr>
              <a:t>A.①③④B.②③④C.①②③D.①②④</a:t>
            </a:r>
            <a:endParaRPr lang="zh-CN" altLang="en-US" sz="2800" smtClean="0">
              <a:solidFill>
                <a:srgbClr val="0000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10972800" cy="1143000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答案解析</a:t>
            </a:r>
          </a:p>
        </p:txBody>
      </p:sp>
      <p:sp>
        <p:nvSpPr>
          <p:cNvPr id="41987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答案</a:t>
            </a:r>
            <a:r>
              <a:rPr lang="en-US" altLang="zh-CN" smtClean="0">
                <a:solidFill>
                  <a:srgbClr val="FF0000"/>
                </a:solidFill>
              </a:rPr>
              <a:t>】C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解析</a:t>
            </a:r>
            <a:r>
              <a:rPr lang="en-US" altLang="zh-CN" smtClean="0">
                <a:solidFill>
                  <a:srgbClr val="FF0000"/>
                </a:solidFill>
              </a:rPr>
              <a:t>】</a:t>
            </a:r>
            <a:r>
              <a:rPr lang="zh-CN" altLang="en-US" smtClean="0">
                <a:solidFill>
                  <a:srgbClr val="FF0000"/>
                </a:solidFill>
              </a:rPr>
              <a:t>南仁东倾尽一生制造中国“天眼”说明他一心为国，①符合题意。黄旭华三十年研究核潜艇说明他坚韧执着，无私奉献，②符合题意。黄大年只争朝夕让祖国进入地球探测新时代说明他攻坚克难，严谨务实，③符合题意。文明对话，平等包容意思侧重于与其他国家的文化交流，与题意无关，④排除。正确答案选</a:t>
            </a:r>
            <a:r>
              <a:rPr lang="en-US" altLang="zh-CN" smtClean="0">
                <a:solidFill>
                  <a:srgbClr val="FF0000"/>
                </a:solidFill>
              </a:rPr>
              <a:t>C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例</a:t>
            </a:r>
            <a:r>
              <a:rPr lang="en-US" altLang="zh-CN" smtClean="0"/>
              <a:t>2</a:t>
            </a:r>
            <a:r>
              <a:rPr lang="zh-CN" altLang="en-US" smtClean="0"/>
              <a:t>、（</a:t>
            </a:r>
            <a:r>
              <a:rPr lang="en-US" altLang="zh-CN" smtClean="0"/>
              <a:t>2018</a:t>
            </a:r>
            <a:r>
              <a:rPr lang="zh-CN" altLang="en-US" smtClean="0"/>
              <a:t>年湖南张家界中考）培育和践行社会主义核心价值观，对促进人的全面发展，引领社会全面进步，对凝聚全国人民的智慧和力量，为实现中华民族的伟大复兴而努力奋斗，都具有十分重要的意义。从个人层面来讲，社会主义核心价值观的基本内容是（    ）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A.</a:t>
            </a:r>
            <a:r>
              <a:rPr lang="zh-CN" altLang="en-US" smtClean="0"/>
              <a:t>富强、民主、文明、和谐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B.</a:t>
            </a:r>
            <a:r>
              <a:rPr lang="zh-CN" altLang="en-US" smtClean="0"/>
              <a:t>爱国、敬业、诚信、友善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C.</a:t>
            </a:r>
            <a:r>
              <a:rPr lang="zh-CN" altLang="en-US" smtClean="0"/>
              <a:t>富强、民主、文明、美丽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D.</a:t>
            </a:r>
            <a:r>
              <a:rPr lang="zh-CN" altLang="en-US" smtClean="0"/>
              <a:t>自由、平等、公正、法治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 idx="4294967295"/>
          </p:nvPr>
        </p:nvSpPr>
        <p:spPr bwMode="auto">
          <a:xfrm>
            <a:off x="0" y="2130425"/>
            <a:ext cx="10363200" cy="1470025"/>
          </a:xfrm>
          <a:prstGeom prst="rect">
            <a:avLst/>
          </a:prstGeo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</a:rPr>
              <a:t>第二单元 复兴之路</a:t>
            </a:r>
            <a:br>
              <a:rPr lang="zh-CN" altLang="en-US" sz="3600" b="1" smtClean="0">
                <a:solidFill>
                  <a:schemeClr val="tx1"/>
                </a:solidFill>
              </a:rPr>
            </a:br>
            <a:r>
              <a:rPr lang="zh-CN" altLang="en-US" sz="3600" b="1" smtClean="0">
                <a:solidFill>
                  <a:schemeClr val="tx1"/>
                </a:solidFill>
              </a:rPr>
              <a:t>第五课 兴国之路</a:t>
            </a:r>
          </a:p>
        </p:txBody>
      </p:sp>
      <p:sp>
        <p:nvSpPr>
          <p:cNvPr id="12290" name="副标题 2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8534400" cy="1752600"/>
          </a:xfrm>
          <a:prstGeom prst="rect">
            <a:avLst/>
          </a:prstGeom>
        </p:spPr>
        <p:txBody>
          <a:bodyPr/>
          <a:lstStyle/>
          <a:p>
            <a:pPr marL="457200" indent="-457200"/>
            <a:r>
              <a:rPr lang="en-US" altLang="zh-CN" sz="4000" smtClean="0">
                <a:solidFill>
                  <a:srgbClr val="FF0000"/>
                </a:solidFill>
              </a:rPr>
              <a:t>5.2</a:t>
            </a:r>
            <a:r>
              <a:rPr lang="zh-CN" altLang="en-US" sz="4000" b="1" smtClean="0">
                <a:solidFill>
                  <a:srgbClr val="FF0000"/>
                </a:solidFill>
              </a:rPr>
              <a:t>兴国之魂</a:t>
            </a:r>
            <a:endParaRPr lang="en-US" altLang="zh-CN" sz="4000" b="1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答案解析</a:t>
            </a:r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答案</a:t>
            </a:r>
            <a:r>
              <a:rPr lang="en-US" altLang="zh-CN" smtClean="0">
                <a:solidFill>
                  <a:srgbClr val="FF0000"/>
                </a:solidFill>
              </a:rPr>
              <a:t>】B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解析</a:t>
            </a:r>
            <a:r>
              <a:rPr lang="en-US" altLang="zh-CN" smtClean="0">
                <a:solidFill>
                  <a:srgbClr val="FF0000"/>
                </a:solidFill>
              </a:rPr>
              <a:t>】</a:t>
            </a:r>
            <a:r>
              <a:rPr lang="zh-CN" altLang="en-US" smtClean="0">
                <a:solidFill>
                  <a:srgbClr val="FF0000"/>
                </a:solidFill>
              </a:rPr>
              <a:t>本题考查社会主义核心价值观。</a:t>
            </a:r>
            <a:r>
              <a:rPr lang="zh-CN" altLang="zh-CN" smtClean="0">
                <a:solidFill>
                  <a:srgbClr val="FF0000"/>
                </a:solidFill>
              </a:rPr>
              <a:t>党的十八大提出，倡导富强、民主、文明、和谐，倡导自由、平等、公正、法治，倡导爱国、敬业、诚信、友善，积极培育和践行社会主义核心价值观。富强、民主、文明、和谐是国家层面的价值目标，自由、平等、公正、法治是社会层面的价值取向，爱国、敬业、诚信、友善是公民个人层面的价值准则，这</a:t>
            </a:r>
            <a:r>
              <a:rPr lang="en-US" altLang="zh-CN" smtClean="0">
                <a:solidFill>
                  <a:srgbClr val="FF0000"/>
                </a:solidFill>
              </a:rPr>
              <a:t>24</a:t>
            </a:r>
            <a:r>
              <a:rPr lang="zh-CN" altLang="en-US" smtClean="0">
                <a:solidFill>
                  <a:srgbClr val="FF0000"/>
                </a:solidFill>
              </a:rPr>
              <a:t>个字是社会主义核心价值观的基本内容。据此可知，爱国、敬业、诚信、友善是公民个人层面的价值准则。故选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  <a:endParaRPr lang="en-US" altLang="zh-CN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ym typeface="+mn-ea"/>
              </a:rPr>
              <a:t>课后训练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/>
          </a:p>
        </p:txBody>
      </p:sp>
      <p:sp>
        <p:nvSpPr>
          <p:cNvPr id="25602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altLang="zh-CN" smtClean="0"/>
              <a:t>1</a:t>
            </a:r>
            <a:r>
              <a:rPr lang="zh-CN" altLang="en-US" smtClean="0"/>
              <a:t>、我国宪法指出：国家倡导社会主义核心价值观。社会主义核心价值观 （     ）</a:t>
            </a:r>
          </a:p>
          <a:p>
            <a:pPr>
              <a:buFont typeface="Arial" charset="0"/>
              <a:buChar char="•"/>
            </a:pPr>
            <a:r>
              <a:rPr lang="zh-CN" altLang="en-US" smtClean="0"/>
              <a:t>①是我们的兴国之魂，关系到中国特色社会主义的发展方向。</a:t>
            </a:r>
          </a:p>
          <a:p>
            <a:pPr>
              <a:buFont typeface="Arial" charset="0"/>
              <a:buChar char="•"/>
            </a:pPr>
            <a:r>
              <a:rPr lang="zh-CN" altLang="en-US" smtClean="0"/>
              <a:t>②建立在中华民族优秀文化传统之上，吸收借鉴了世界优秀文明成果，反映了社会主义的本质要求</a:t>
            </a:r>
          </a:p>
          <a:p>
            <a:pPr>
              <a:buFont typeface="Arial" charset="0"/>
              <a:buChar char="•"/>
            </a:pPr>
            <a:r>
              <a:rPr lang="zh-CN" altLang="en-US" smtClean="0"/>
              <a:t>③是当代中国精神的集中体现，凝结着全体人民共同的价值追求，是实现中华民族伟大复兴的价值引领</a:t>
            </a:r>
          </a:p>
          <a:p>
            <a:pPr>
              <a:buFont typeface="Arial" charset="0"/>
              <a:buChar char="•"/>
            </a:pPr>
            <a:r>
              <a:rPr lang="zh-CN" altLang="en-US" smtClean="0"/>
              <a:t>①把涉及国家、社会、公民的价值要求融为一体</a:t>
            </a:r>
          </a:p>
          <a:p>
            <a:pPr>
              <a:buFont typeface="Arial" charset="0"/>
              <a:buChar char="•"/>
            </a:pPr>
            <a:r>
              <a:rPr lang="en-US" altLang="zh-CN" smtClean="0"/>
              <a:t>A.①②③④ B.②③④ C.①②③ D.①②④</a:t>
            </a:r>
            <a:endParaRPr lang="zh-CN" altLang="en-US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189038" y="1477963"/>
            <a:ext cx="822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2</a:t>
            </a:r>
            <a:r>
              <a:rPr lang="zh-CN" altLang="en-US" smtClean="0"/>
              <a:t>、广西柳州市出现了一面“暖心墙”，人人都可以将闲置衣服挂在墙上，需要的人则可随时取走，在街边设立挂衣服的墙，供需要者保暖的举动，经社交网络传播后，河南驻马店、浙江金华、广东湛江等地的一些爱心人士也纷纷效仿“暖心墙”现象（      ）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①彰显了爱心人士的高度社会责任感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②有利于营造“我为人人，人人为我”的社会氛围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③是弘扬社会主义核心价值观的表现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④有利于促进社会主义精神文明建设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A</a:t>
            </a:r>
            <a:r>
              <a:rPr lang="zh-CN" altLang="en-US" smtClean="0"/>
              <a:t>．①②③</a:t>
            </a:r>
            <a:r>
              <a:rPr lang="en-US" altLang="zh-CN" smtClean="0"/>
              <a:t>B</a:t>
            </a:r>
            <a:r>
              <a:rPr lang="zh-CN" altLang="en-US" smtClean="0"/>
              <a:t>．②③④</a:t>
            </a:r>
            <a:r>
              <a:rPr lang="en-US" altLang="zh-CN" smtClean="0"/>
              <a:t>C</a:t>
            </a:r>
            <a:r>
              <a:rPr lang="zh-CN" altLang="en-US" smtClean="0"/>
              <a:t>．①②④</a:t>
            </a:r>
            <a:r>
              <a:rPr lang="en-US" altLang="zh-CN" smtClean="0"/>
              <a:t>D</a:t>
            </a:r>
            <a:r>
              <a:rPr lang="zh-CN" altLang="en-US" smtClean="0"/>
              <a:t>．①②③④</a:t>
            </a:r>
          </a:p>
        </p:txBody>
      </p:sp>
      <p:pic>
        <p:nvPicPr>
          <p:cNvPr id="43012" name="图片 6" descr="IMG_256"/>
          <p:cNvPicPr>
            <a:picLocks noChangeAspect="1" noChangeArrowheads="1"/>
          </p:cNvPicPr>
          <p:nvPr/>
        </p:nvPicPr>
        <p:blipFill>
          <a:blip r:embed="rId2"/>
          <a:srcRect r="-24" b="9218"/>
          <a:stretch>
            <a:fillRect/>
          </a:stretch>
        </p:blipFill>
        <p:spPr bwMode="auto">
          <a:xfrm>
            <a:off x="8151813" y="2841625"/>
            <a:ext cx="3654425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800600" y="2103438"/>
            <a:ext cx="822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3</a:t>
            </a:r>
            <a:r>
              <a:rPr lang="zh-CN" altLang="en-US" smtClean="0"/>
              <a:t>、“社会主义核心价值观决定着各民族共有精神家园的发展方向，必须在各民族中大力培育和践行”</a:t>
            </a:r>
            <a:r>
              <a:rPr lang="en-US" altLang="zh-CN" smtClean="0"/>
              <a:t>……2018</a:t>
            </a:r>
            <a:r>
              <a:rPr lang="zh-CN" altLang="en-US" smtClean="0"/>
              <a:t>年全国两会期间，习近平总书记多次强调培育和践行社会主义核心价值观。培育和践行核心价值观（     ）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①要让核心价值观融入我们的日常生活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②要从小做起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③要从身边入手，在细处、小处、实处下功夫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④只把学习搞好就行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A.①②③ B.①②④ C.①②③④ D.①③④</a:t>
            </a:r>
            <a:endParaRPr lang="zh-CN" altLang="en-US" smtClean="0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9463088" y="1798638"/>
            <a:ext cx="822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4</a:t>
            </a:r>
            <a:r>
              <a:rPr lang="zh-CN" altLang="en-US" smtClean="0"/>
              <a:t>、新时代 幸福都是奋斗出来的，奋斗的人生最快乐。要想实现自己的人生价值就要（     ）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①两耳不闻窗外事，一心只读圣贤书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②不断地充实自我，提高自我，储备必要的学识和能力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③积极参加社会实践活动，在奉献社会的过程中涵养个人道德、社会责任和国家意识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④一切顺其自然，不求改变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A.①②③  B.①②④  C.②③  D.①④</a:t>
            </a:r>
            <a:endParaRPr lang="zh-CN" altLang="en-US" smtClean="0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048000" y="1477963"/>
            <a:ext cx="822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5</a:t>
            </a:r>
            <a:r>
              <a:rPr lang="zh-CN" altLang="en-US" smtClean="0"/>
              <a:t>、如图漫画告诉我们，学习和践行社会主义核心价值观</a:t>
            </a:r>
            <a:r>
              <a:rPr lang="en-US" altLang="zh-CN" smtClean="0"/>
              <a:t>(      )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①</a:t>
            </a:r>
            <a:r>
              <a:rPr lang="zh-CN" altLang="en-US" smtClean="0"/>
              <a:t>重点要从娃娃抓起②要尊重规律，切忌形式主义③要融入社会生活，重在行动④要用人民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群众喜闻乐见的形式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A.①②③B.①③④C.②③④D.①②④</a:t>
            </a:r>
            <a:endParaRPr lang="zh-CN" altLang="en-US" smtClean="0"/>
          </a:p>
        </p:txBody>
      </p:sp>
      <p:pic>
        <p:nvPicPr>
          <p:cNvPr id="46084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4163" y="2762250"/>
            <a:ext cx="344328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8763000" y="1098550"/>
            <a:ext cx="822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6</a:t>
            </a:r>
            <a:r>
              <a:rPr lang="zh-CN" altLang="en-US" smtClean="0"/>
              <a:t>、好消息！黔南布依族苗族自治州民族博物馆决定每天上午</a:t>
            </a:r>
            <a:r>
              <a:rPr lang="en-US" altLang="zh-CN" smtClean="0"/>
              <a:t>9</a:t>
            </a:r>
            <a:r>
              <a:rPr lang="zh-CN" altLang="en-US" smtClean="0"/>
              <a:t>：</a:t>
            </a:r>
            <a:r>
              <a:rPr lang="en-US" altLang="zh-CN" smtClean="0"/>
              <a:t>00---12</a:t>
            </a:r>
            <a:r>
              <a:rPr lang="zh-CN" altLang="en-US" smtClean="0"/>
              <a:t>：</a:t>
            </a:r>
            <a:r>
              <a:rPr lang="en-US" altLang="zh-CN" smtClean="0"/>
              <a:t>00</a:t>
            </a:r>
            <a:r>
              <a:rPr lang="zh-CN" altLang="en-US" smtClean="0"/>
              <a:t>，下午</a:t>
            </a:r>
            <a:r>
              <a:rPr lang="en-US" altLang="zh-CN" smtClean="0"/>
              <a:t>14</a:t>
            </a:r>
            <a:r>
              <a:rPr lang="zh-CN" altLang="en-US" smtClean="0"/>
              <a:t>：</a:t>
            </a:r>
            <a:r>
              <a:rPr lang="en-US" altLang="zh-CN" smtClean="0"/>
              <a:t>00---17</a:t>
            </a:r>
            <a:r>
              <a:rPr lang="zh-CN" altLang="en-US" smtClean="0"/>
              <a:t>：</a:t>
            </a:r>
            <a:r>
              <a:rPr lang="en-US" altLang="zh-CN" smtClean="0"/>
              <a:t>00</a:t>
            </a:r>
            <a:r>
              <a:rPr lang="zh-CN" altLang="en-US" smtClean="0"/>
              <a:t>向公众免费开放。州民族博物馆是一个专门从事收藏、展出文物，弘扬民族文化的地区级综合性博物馆，收藏、展出的文物有如：民族服饰、生产生活用具、历史文献、革命历史文物中的各种兵器、红军长征经过黔南时写下的标语、党的一大代表邓恩铭烈士用过的书桌等等。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/>
              <a:t>对此举有何感想？</a:t>
            </a:r>
          </a:p>
        </p:txBody>
      </p:sp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74638"/>
            <a:ext cx="10972800" cy="1143000"/>
          </a:xfrm>
          <a:prstGeom prst="rect">
            <a:avLst/>
          </a:prstGeo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答案</a:t>
            </a:r>
          </a:p>
        </p:txBody>
      </p:sp>
      <p:sp>
        <p:nvSpPr>
          <p:cNvPr id="48131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>
                <a:solidFill>
                  <a:srgbClr val="FF0000"/>
                </a:solidFill>
              </a:rPr>
              <a:t>6.</a:t>
            </a:r>
            <a:r>
              <a:rPr lang="zh-CN" altLang="en-US" smtClean="0">
                <a:solidFill>
                  <a:srgbClr val="FF0000"/>
                </a:solidFill>
              </a:rPr>
              <a:t>（</a:t>
            </a:r>
            <a:r>
              <a:rPr lang="en-US" altLang="zh-CN" smtClean="0">
                <a:solidFill>
                  <a:srgbClr val="FF0000"/>
                </a:solidFill>
              </a:rPr>
              <a:t>1</a:t>
            </a:r>
            <a:r>
              <a:rPr lang="zh-CN" altLang="en-US" smtClean="0">
                <a:solidFill>
                  <a:srgbClr val="FF0000"/>
                </a:solidFill>
              </a:rPr>
              <a:t>）有利于人们感受民族历史，获取知识，提高个人素养．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>
                <a:solidFill>
                  <a:srgbClr val="FF0000"/>
                </a:solidFill>
              </a:rPr>
              <a:t>（</a:t>
            </a:r>
            <a:r>
              <a:rPr lang="en-US" altLang="zh-CN" smtClean="0">
                <a:solidFill>
                  <a:srgbClr val="FF0000"/>
                </a:solidFill>
              </a:rPr>
              <a:t>2</a:t>
            </a:r>
            <a:r>
              <a:rPr lang="zh-CN" altLang="en-US" smtClean="0">
                <a:solidFill>
                  <a:srgbClr val="FF0000"/>
                </a:solidFill>
              </a:rPr>
              <a:t>）有利于学习、继承和弘扬中华文化，他有利于社会主义核心价值观的培养．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>
                <a:solidFill>
                  <a:srgbClr val="FF0000"/>
                </a:solidFill>
              </a:rPr>
              <a:t>（</a:t>
            </a:r>
            <a:r>
              <a:rPr lang="en-US" altLang="zh-CN" smtClean="0">
                <a:solidFill>
                  <a:srgbClr val="FF0000"/>
                </a:solidFill>
              </a:rPr>
              <a:t>3</a:t>
            </a:r>
            <a:r>
              <a:rPr lang="zh-CN" altLang="en-US" smtClean="0">
                <a:solidFill>
                  <a:srgbClr val="FF0000"/>
                </a:solidFill>
              </a:rPr>
              <a:t>）它是政府提供给市民的一种文化福利，使每个人都有机会共享人类文明成果．</a:t>
            </a:r>
          </a:p>
          <a:p>
            <a:pPr marL="342900" indent="-342900">
              <a:buFont typeface="Arial" charset="0"/>
              <a:buChar char="•"/>
            </a:pPr>
            <a:r>
              <a:rPr lang="zh-CN" altLang="en-US" smtClean="0">
                <a:solidFill>
                  <a:srgbClr val="FF0000"/>
                </a:solidFill>
              </a:rPr>
              <a:t>（</a:t>
            </a:r>
            <a:r>
              <a:rPr lang="en-US" altLang="zh-CN" smtClean="0">
                <a:solidFill>
                  <a:srgbClr val="FF0000"/>
                </a:solidFill>
              </a:rPr>
              <a:t>4</a:t>
            </a:r>
            <a:r>
              <a:rPr lang="zh-CN" altLang="en-US" smtClean="0">
                <a:solidFill>
                  <a:srgbClr val="FF0000"/>
                </a:solidFill>
              </a:rPr>
              <a:t>）有利于充分发挥博物馆宣传、传播先进文化的重要作用等。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3315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3316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3317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3318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3319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332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ym typeface="黑体" panose="02010609060101010101" pitchFamily="2" charset="-122"/>
              </a:rPr>
              <a:t>情境导入</a:t>
            </a:r>
            <a:r>
              <a:rPr lang="zh-CN" altLang="en-US" dirty="0">
                <a:sym typeface="+mn-ea"/>
              </a:rPr>
              <a:t/>
            </a:r>
            <a:br>
              <a:rPr lang="zh-CN" altLang="en-US" dirty="0">
                <a:sym typeface="+mn-ea"/>
              </a:rPr>
            </a:br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altLang="zh-CN" smtClean="0">
                <a:solidFill>
                  <a:srgbClr val="0000FF"/>
                </a:solidFill>
              </a:rPr>
              <a:t>19</a:t>
            </a:r>
            <a:r>
              <a:rPr lang="zh-CN" altLang="en-US" smtClean="0">
                <a:solidFill>
                  <a:srgbClr val="0000FF"/>
                </a:solidFill>
              </a:rPr>
              <a:t>岁的支月英只身来到离家</a:t>
            </a:r>
            <a:r>
              <a:rPr lang="en-US" altLang="zh-CN" smtClean="0">
                <a:solidFill>
                  <a:srgbClr val="0000FF"/>
                </a:solidFill>
              </a:rPr>
              <a:t>200</a:t>
            </a:r>
            <a:r>
              <a:rPr lang="zh-CN" altLang="en-US" smtClean="0">
                <a:solidFill>
                  <a:srgbClr val="0000FF"/>
                </a:solidFill>
              </a:rPr>
              <a:t>多公里，海拔近千米的泥洋小学，成了一名深山女教师。那里条件非常艰苦，交通不便，每逢开学，孩子们的课本、粉笔等都是支老师和其他几位同事步行</a:t>
            </a:r>
            <a:r>
              <a:rPr lang="en-US" altLang="zh-CN" smtClean="0">
                <a:solidFill>
                  <a:srgbClr val="0000FF"/>
                </a:solidFill>
              </a:rPr>
              <a:t>20</a:t>
            </a:r>
            <a:r>
              <a:rPr lang="zh-CN" altLang="en-US" smtClean="0">
                <a:solidFill>
                  <a:srgbClr val="0000FF"/>
                </a:solidFill>
              </a:rPr>
              <a:t>多公里的山路，肩挑手提运上山的。考虑到支月英的身体，组织上决定调她下山到镇里的中心小学，却遭到她的婉言谢绝，“山里需要我！”支月英说，“总要有人作出牺牲，为什么不能是我呢？”冬去春来，寒来暑往。她用</a:t>
            </a:r>
            <a:r>
              <a:rPr lang="en-US" altLang="zh-CN" smtClean="0">
                <a:solidFill>
                  <a:srgbClr val="0000FF"/>
                </a:solidFill>
              </a:rPr>
              <a:t>36</a:t>
            </a:r>
            <a:r>
              <a:rPr lang="zh-CN" altLang="en-US" smtClean="0">
                <a:solidFill>
                  <a:srgbClr val="0000FF"/>
                </a:solidFill>
              </a:rPr>
              <a:t>年的坚守，成就了深山娃们的梦想，她和千千万万山村教师一道，正努力实践着中国山村的教育梦。</a:t>
            </a:r>
          </a:p>
          <a:p>
            <a:pPr>
              <a:buFont typeface="Arial" charset="0"/>
              <a:buChar char="•"/>
            </a:pPr>
            <a:r>
              <a:rPr lang="zh-CN" altLang="en-US" smtClean="0">
                <a:solidFill>
                  <a:srgbClr val="0000FF"/>
                </a:solidFill>
              </a:rPr>
              <a:t>支月英的成功人生给我们哪些启迪？</a:t>
            </a:r>
          </a:p>
        </p:txBody>
      </p:sp>
      <p:pic>
        <p:nvPicPr>
          <p:cNvPr id="14340" name="Picture 4" descr="t018c2ed312fb662df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3325" y="3824288"/>
            <a:ext cx="4195763" cy="27590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ym typeface="黑体" panose="02010609060101010101" pitchFamily="2" charset="-122"/>
              </a:rPr>
              <a:t>学习目标</a:t>
            </a:r>
            <a:br>
              <a:rPr lang="zh-CN" altLang="en-US" dirty="0"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altLang="zh-CN" smtClean="0"/>
              <a:t>1.</a:t>
            </a:r>
            <a:r>
              <a:rPr lang="zh-CN" altLang="en-US" smtClean="0"/>
              <a:t>了解社会主义核心价值观的内容。</a:t>
            </a:r>
          </a:p>
          <a:p>
            <a:pPr>
              <a:buFont typeface="Arial" charset="0"/>
              <a:buChar char="•"/>
            </a:pPr>
            <a:r>
              <a:rPr lang="en-US" altLang="zh-CN" smtClean="0"/>
              <a:t>2.</a:t>
            </a:r>
            <a:r>
              <a:rPr lang="zh-CN" altLang="en-US" smtClean="0"/>
              <a:t>知道社会主义核心价值观是当代中国精神的集中体现，凝结着全体人民共同的价值追求，是实现中华民族伟大复兴的价值引领。 </a:t>
            </a:r>
          </a:p>
          <a:p>
            <a:pPr>
              <a:buFont typeface="Arial" charset="0"/>
              <a:buChar char="•"/>
            </a:pPr>
            <a:r>
              <a:rPr lang="en-US" altLang="zh-CN" smtClean="0"/>
              <a:t>3.</a:t>
            </a:r>
            <a:r>
              <a:rPr lang="zh-CN" altLang="en-US" smtClean="0"/>
              <a:t>理解社会主义核心价值观的意义。</a:t>
            </a:r>
          </a:p>
          <a:p>
            <a:pPr>
              <a:buFont typeface="Arial" charset="0"/>
              <a:buChar char="•"/>
            </a:pPr>
            <a:r>
              <a:rPr lang="en-US" altLang="zh-CN" smtClean="0"/>
              <a:t>4.</a:t>
            </a:r>
            <a:r>
              <a:rPr lang="zh-CN" altLang="en-US" smtClean="0"/>
              <a:t>自觉培育社会主义核心价值观。我们把社会主义核心价值观融入社会生活各方面，转化为我们的情感认同和行为习惯。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sz="4000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sz="4000" dirty="0">
                <a:cs typeface="+mn-ea"/>
                <a:sym typeface="黑体" panose="02010609060101010101" pitchFamily="2" charset="-122"/>
              </a:rPr>
            </a:br>
            <a:endParaRPr lang="zh-CN" altLang="en-US" sz="4000"/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altLang="zh-CN" sz="2800" smtClean="0"/>
              <a:t>1.</a:t>
            </a:r>
            <a:r>
              <a:rPr lang="zh-CN" altLang="en-US" sz="2800" smtClean="0"/>
              <a:t>我国宪法指出：国家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社会主义核心价值观。实现中国梦，需要大力</a:t>
            </a:r>
            <a:r>
              <a:rPr lang="en-US" altLang="zh-CN" sz="2800" smtClean="0"/>
              <a:t>_____</a:t>
            </a:r>
            <a:r>
              <a:rPr lang="zh-CN" altLang="en-US" sz="2800" smtClean="0"/>
              <a:t>社会主义核心价值观，它是我们的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，关系到中国特色社会主义的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。</a:t>
            </a:r>
          </a:p>
          <a:p>
            <a:pPr>
              <a:buFont typeface="Arial" charset="0"/>
              <a:buChar char="•"/>
            </a:pPr>
            <a:r>
              <a:rPr lang="en-US" altLang="zh-CN" sz="2800" smtClean="0"/>
              <a:t>2.</a:t>
            </a:r>
            <a:r>
              <a:rPr lang="zh-CN" altLang="en-US" sz="2800" smtClean="0"/>
              <a:t>每个时代都有自己的精神和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。社会主义核心价值观建立在中华民族优秀文化传统之上，吸收借鉴了世界优秀文明成果，反映了社会主义的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。它实际上回答了我们要建设什么样的国家、建设什么样的社会、培育什么样的公民的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，把涉及国家、社会、公民的价值要求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。社会主义核心价值观是当代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的集中体现，凝结着全体人民共同的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，是实现中华民族伟大复兴的</a:t>
            </a:r>
            <a:r>
              <a:rPr lang="en-US" altLang="zh-CN" sz="2800" smtClean="0"/>
              <a:t>_______</a:t>
            </a:r>
            <a:r>
              <a:rPr lang="zh-CN" altLang="en-US" sz="2800" smtClean="0"/>
              <a:t>。它是当代中国</a:t>
            </a:r>
            <a:r>
              <a:rPr lang="en-US" altLang="zh-CN" sz="2800" smtClean="0"/>
              <a:t>______</a:t>
            </a:r>
            <a:r>
              <a:rPr lang="zh-CN" altLang="en-US" sz="2800" smtClean="0"/>
              <a:t>的核心价值观。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3.</a:t>
            </a:r>
            <a:r>
              <a:rPr lang="zh-CN" altLang="en-US" smtClean="0"/>
              <a:t>社会主义核心价值观是社会主义中国的</a:t>
            </a:r>
            <a:r>
              <a:rPr lang="en-US" altLang="zh-CN" smtClean="0"/>
              <a:t>_______</a:t>
            </a:r>
            <a:r>
              <a:rPr lang="zh-CN" altLang="en-US" smtClean="0"/>
              <a:t>。这种精神是一种理想、一种</a:t>
            </a:r>
            <a:r>
              <a:rPr lang="en-US" altLang="zh-CN" smtClean="0"/>
              <a:t>_____</a:t>
            </a:r>
            <a:r>
              <a:rPr lang="zh-CN" altLang="en-US" smtClean="0"/>
              <a:t>，能形成强大的</a:t>
            </a:r>
            <a:r>
              <a:rPr lang="en-US" altLang="zh-CN" smtClean="0"/>
              <a:t>_______</a:t>
            </a:r>
            <a:r>
              <a:rPr lang="zh-CN" altLang="en-US" smtClean="0"/>
              <a:t>。它是维系社会团结和睦、推动社会全面发展的</a:t>
            </a:r>
            <a:r>
              <a:rPr lang="en-US" altLang="zh-CN" smtClean="0"/>
              <a:t>_______</a:t>
            </a:r>
            <a:r>
              <a:rPr lang="zh-CN" altLang="en-US" smtClean="0"/>
              <a:t>。培育和践行社会主义核心价值观，对于推进</a:t>
            </a:r>
            <a:r>
              <a:rPr lang="en-US" altLang="zh-CN" smtClean="0"/>
              <a:t>_______</a:t>
            </a:r>
            <a:r>
              <a:rPr lang="zh-CN" altLang="en-US" smtClean="0"/>
              <a:t>伟大事业、实现中华民族伟大复兴的</a:t>
            </a:r>
            <a:r>
              <a:rPr lang="en-US" altLang="zh-CN" smtClean="0"/>
              <a:t>_______</a:t>
            </a:r>
            <a:r>
              <a:rPr lang="zh-CN" altLang="en-US" smtClean="0"/>
              <a:t>具有重要意义。</a:t>
            </a:r>
          </a:p>
          <a:p>
            <a:pPr marL="342900" indent="-342900">
              <a:buFont typeface="Arial" charset="0"/>
              <a:buChar char="•"/>
            </a:pPr>
            <a:r>
              <a:rPr lang="en-US" altLang="zh-CN" smtClean="0"/>
              <a:t>4.</a:t>
            </a:r>
            <a:r>
              <a:rPr lang="zh-CN" altLang="en-US" smtClean="0"/>
              <a:t>核心价值观，承载着一个民族、一个国家的</a:t>
            </a:r>
            <a:r>
              <a:rPr lang="en-US" altLang="zh-CN" smtClean="0"/>
              <a:t>______</a:t>
            </a:r>
            <a:r>
              <a:rPr lang="zh-CN" altLang="en-US" smtClean="0"/>
              <a:t>，体现着一个社会评判是非曲直的</a:t>
            </a:r>
            <a:r>
              <a:rPr lang="en-US" altLang="zh-CN" smtClean="0"/>
              <a:t>________</a:t>
            </a:r>
            <a:r>
              <a:rPr lang="zh-CN" altLang="en-US" smtClean="0"/>
              <a:t>。青少年的价值观不仅对自己的人生有着重要的</a:t>
            </a:r>
            <a:r>
              <a:rPr lang="en-US" altLang="zh-CN" smtClean="0"/>
              <a:t>______</a:t>
            </a:r>
            <a:r>
              <a:rPr lang="zh-CN" altLang="en-US" smtClean="0"/>
              <a:t>，而且影响着未来整个社会的</a:t>
            </a:r>
            <a:r>
              <a:rPr lang="en-US" altLang="zh-CN" smtClean="0"/>
              <a:t>_______</a:t>
            </a:r>
            <a:r>
              <a:rPr lang="zh-CN" altLang="en-US" smtClean="0"/>
              <a:t>。我们应当把社会主义核心价值观融入</a:t>
            </a:r>
            <a:r>
              <a:rPr lang="en-US" altLang="zh-CN" smtClean="0"/>
              <a:t>_______</a:t>
            </a:r>
            <a:r>
              <a:rPr lang="zh-CN" altLang="en-US" smtClean="0"/>
              <a:t>，转化为我们的情感认同和</a:t>
            </a:r>
            <a:r>
              <a:rPr lang="en-US" altLang="zh-CN" smtClean="0"/>
              <a:t>______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答案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en-US" altLang="zh-CN" sz="3200" smtClean="0">
                <a:solidFill>
                  <a:srgbClr val="FF0000"/>
                </a:solidFill>
              </a:rPr>
              <a:t>1.</a:t>
            </a:r>
            <a:r>
              <a:rPr lang="zh-CN" altLang="en-US" sz="3200" smtClean="0">
                <a:solidFill>
                  <a:srgbClr val="FF0000"/>
                </a:solidFill>
              </a:rPr>
              <a:t>倡导 培育 兴国之魂 发展方向</a:t>
            </a:r>
          </a:p>
          <a:p>
            <a:pPr>
              <a:buFont typeface="Arial" charset="0"/>
              <a:buChar char="•"/>
            </a:pPr>
            <a:r>
              <a:rPr lang="en-US" altLang="zh-CN" sz="3200" smtClean="0">
                <a:solidFill>
                  <a:srgbClr val="FF0000"/>
                </a:solidFill>
              </a:rPr>
              <a:t>2.</a:t>
            </a:r>
            <a:r>
              <a:rPr lang="zh-CN" altLang="en-US" sz="3200" smtClean="0">
                <a:solidFill>
                  <a:srgbClr val="FF0000"/>
                </a:solidFill>
              </a:rPr>
              <a:t>价值观念 本质要求 重大问题 融为一体 中国精神 价值追求 价值引领 应该坚守</a:t>
            </a:r>
          </a:p>
          <a:p>
            <a:pPr>
              <a:buFont typeface="Arial" charset="0"/>
              <a:buChar char="•"/>
            </a:pPr>
            <a:r>
              <a:rPr lang="en-US" altLang="zh-CN" sz="3200" smtClean="0">
                <a:solidFill>
                  <a:srgbClr val="FF0000"/>
                </a:solidFill>
              </a:rPr>
              <a:t>3.</a:t>
            </a:r>
            <a:r>
              <a:rPr lang="zh-CN" altLang="en-US" sz="3200" smtClean="0">
                <a:solidFill>
                  <a:srgbClr val="FF0000"/>
                </a:solidFill>
              </a:rPr>
              <a:t>精神旗帜 信仰 凝聚力和向心力 精神动力 中国特色社会主义 中国梦</a:t>
            </a:r>
          </a:p>
          <a:p>
            <a:pPr>
              <a:buFont typeface="Arial" charset="0"/>
              <a:buChar char="•"/>
            </a:pPr>
            <a:r>
              <a:rPr lang="en-US" altLang="zh-CN" sz="3200" smtClean="0">
                <a:solidFill>
                  <a:srgbClr val="FF0000"/>
                </a:solidFill>
              </a:rPr>
              <a:t>4.</a:t>
            </a:r>
            <a:r>
              <a:rPr lang="zh-CN" altLang="en-US" sz="3200" smtClean="0">
                <a:solidFill>
                  <a:srgbClr val="FF0000"/>
                </a:solidFill>
              </a:rPr>
              <a:t>精神追求 价值标准 导向作用 价值取向 社会生活各方面 行为习惯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ym typeface="宋体" panose="02010600030101010101" pitchFamily="2" charset="-122"/>
              </a:rPr>
              <a:t>疑难解答</a:t>
            </a:r>
            <a:br>
              <a:rPr lang="zh-CN" altLang="en-US" dirty="0">
                <a:sym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>
              <a:buFont typeface="Arial" charset="0"/>
              <a:buChar char="•"/>
            </a:pPr>
            <a:r>
              <a:rPr lang="zh-CN" altLang="en-US" smtClean="0"/>
              <a:t>社会主义核心价值观的内容</a:t>
            </a:r>
          </a:p>
          <a:p>
            <a:pPr>
              <a:buFont typeface="Arial" charset="0"/>
              <a:buChar char="•"/>
            </a:pPr>
            <a:r>
              <a:rPr lang="zh-CN" altLang="en-US" smtClean="0"/>
              <a:t>党的十八大提出，倡导富强、民主、文明、和谐，倡导自由、平等、公正、法治，倡导爱国、敬业、诚信、友善，积极培育和践行社会主义核心价值观。富强、民主、文明、和谐是国家层面的价值目标，自由、平等、公正、法治是社会层面的价值取向，爱国、敬业、诚信、友善是公民个人层面的价值准则，这</a:t>
            </a:r>
            <a:r>
              <a:rPr lang="en-US" altLang="zh-CN" smtClean="0"/>
              <a:t>24</a:t>
            </a:r>
            <a:r>
              <a:rPr lang="zh-CN" altLang="en-US" smtClean="0"/>
              <a:t>个字是社会主义核心价值观的基本内容。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64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33</TotalTime>
  <Words>3535</Words>
  <Application>WPS 演示</Application>
  <PresentationFormat>自定义</PresentationFormat>
  <Paragraphs>101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第二单元 复兴之路 第五课 兴国之路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问题探究1、如何理解社会主义核心价值观的内涵？</vt:lpstr>
      <vt:lpstr>共同总结</vt:lpstr>
      <vt:lpstr>幻灯片 12</vt:lpstr>
      <vt:lpstr>问题探究2、社会主义核心价值观有什么重要意义？</vt:lpstr>
      <vt:lpstr>共同总结</vt:lpstr>
      <vt:lpstr>幻灯片 15</vt:lpstr>
      <vt:lpstr>知识结构 </vt:lpstr>
      <vt:lpstr>典例精析 </vt:lpstr>
      <vt:lpstr>答案解析</vt:lpstr>
      <vt:lpstr>幻灯片 19</vt:lpstr>
      <vt:lpstr>答案解析</vt:lpstr>
      <vt:lpstr>课后训练 </vt:lpstr>
      <vt:lpstr>幻灯片 22</vt:lpstr>
      <vt:lpstr>幻灯片 23</vt:lpstr>
      <vt:lpstr>幻灯片 24</vt:lpstr>
      <vt:lpstr>幻灯片 25</vt:lpstr>
      <vt:lpstr>幻灯片 26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2019-02-18T07:05:37Z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