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ags/tag7.xml" ContentType="application/vnd.openxmlformats-officedocument.presentationml.tags+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sldIdLst>
    <p:sldId id="282" r:id="rId2"/>
    <p:sldId id="256" r:id="rId3"/>
    <p:sldId id="258" r:id="rId4"/>
    <p:sldId id="259" r:id="rId5"/>
    <p:sldId id="260" r:id="rId6"/>
    <p:sldId id="261" r:id="rId7"/>
    <p:sldId id="268" r:id="rId8"/>
    <p:sldId id="269" r:id="rId9"/>
    <p:sldId id="262" r:id="rId10"/>
    <p:sldId id="263" r:id="rId11"/>
    <p:sldId id="283" r:id="rId12"/>
    <p:sldId id="264" r:id="rId13"/>
    <p:sldId id="284" r:id="rId14"/>
    <p:sldId id="265" r:id="rId15"/>
    <p:sldId id="266" r:id="rId16"/>
    <p:sldId id="272" r:id="rId17"/>
    <p:sldId id="270" r:id="rId18"/>
    <p:sldId id="274" r:id="rId19"/>
    <p:sldId id="271" r:id="rId20"/>
    <p:sldId id="275" r:id="rId21"/>
    <p:sldId id="267" r:id="rId22"/>
    <p:sldId id="276" r:id="rId23"/>
    <p:sldId id="277" r:id="rId24"/>
    <p:sldId id="278" r:id="rId25"/>
    <p:sldId id="279" r:id="rId26"/>
    <p:sldId id="280" r:id="rId27"/>
    <p:sldId id="281" r:id="rId28"/>
  </p:sldIdLst>
  <p:sldSz cx="12192000" cy="6858000"/>
  <p:notesSz cx="7104063" cy="10234613"/>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90164" autoAdjust="0"/>
  </p:normalViewPr>
  <p:slideViewPr>
    <p:cSldViewPr snapToGrid="0">
      <p:cViewPr>
        <p:scale>
          <a:sx n="75" d="100"/>
          <a:sy n="75" d="100"/>
        </p:scale>
        <p:origin x="-1086" y="-19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838200" y="551543"/>
            <a:ext cx="10515600" cy="5558971"/>
          </a:xfrm>
          <a:prstGeom prst="rect">
            <a:avLst/>
          </a:prstGeo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Date Placeholder 3"/>
          <p:cNvSpPr>
            <a:spLocks noGrp="1"/>
          </p:cNvSpPr>
          <p:nvPr>
            <p:ph type="dt" sz="half" idx="14"/>
          </p:nvPr>
        </p:nvSpPr>
        <p:spPr>
          <a:xfrm>
            <a:off x="838200" y="6356350"/>
            <a:ext cx="2743200" cy="365125"/>
          </a:xfrm>
          <a:prstGeom prst="rect">
            <a:avLst/>
          </a:prstGeom>
        </p:spPr>
        <p:txBody>
          <a:bodyPr/>
          <a:lstStyle>
            <a:lvl1pPr>
              <a:defRPr/>
            </a:lvl1pPr>
          </a:lstStyle>
          <a:p>
            <a:pPr>
              <a:defRPr/>
            </a:pPr>
            <a:fld id="{7F073786-7F97-454E-8C25-30AF6E58A2E9}" type="datetimeFigureOut">
              <a:rPr lang="zh-CN" altLang="en-US"/>
              <a:pPr>
                <a:defRPr/>
              </a:pPr>
              <a:t>2019/2/18</a:t>
            </a:fld>
            <a:endParaRPr lang="zh-CN" altLang="en-US"/>
          </a:p>
        </p:txBody>
      </p:sp>
      <p:sp>
        <p:nvSpPr>
          <p:cNvPr id="4" name="Footer Placeholder 4"/>
          <p:cNvSpPr>
            <a:spLocks noGrp="1"/>
          </p:cNvSpPr>
          <p:nvPr>
            <p:ph type="ftr" sz="quarter" idx="15"/>
          </p:nvPr>
        </p:nvSpPr>
        <p:spPr>
          <a:xfrm>
            <a:off x="4038600" y="6356350"/>
            <a:ext cx="4114800" cy="365125"/>
          </a:xfrm>
          <a:prstGeom prst="rect">
            <a:avLst/>
          </a:prstGeom>
        </p:spPr>
        <p:txBody>
          <a:bodyPr/>
          <a:lstStyle>
            <a:lvl1pPr>
              <a:defRPr/>
            </a:lvl1pPr>
          </a:lstStyle>
          <a:p>
            <a:pPr>
              <a:defRPr/>
            </a:pPr>
            <a:endParaRPr lang="zh-CN" altLang="en-US"/>
          </a:p>
        </p:txBody>
      </p:sp>
      <p:sp>
        <p:nvSpPr>
          <p:cNvPr id="5" name="Slide Number Placeholder 5"/>
          <p:cNvSpPr>
            <a:spLocks noGrp="1"/>
          </p:cNvSpPr>
          <p:nvPr>
            <p:ph type="sldNum" sz="quarter" idx="16"/>
          </p:nvPr>
        </p:nvSpPr>
        <p:spPr>
          <a:xfrm>
            <a:off x="8610600" y="6356350"/>
            <a:ext cx="2743200" cy="365125"/>
          </a:xfrm>
          <a:prstGeom prst="rect">
            <a:avLst/>
          </a:prstGeom>
        </p:spPr>
        <p:txBody>
          <a:bodyPr/>
          <a:lstStyle>
            <a:lvl1pPr>
              <a:defRPr/>
            </a:lvl1pPr>
          </a:lstStyle>
          <a:p>
            <a:pPr>
              <a:defRPr/>
            </a:pPr>
            <a:fld id="{887F8427-E71A-4A23-9803-25572539E66B}" type="slidenum">
              <a:rPr lang="zh-CN" altLang="en-US"/>
              <a:pPr>
                <a:defRPr/>
              </a:pPr>
              <a:t>‹#›</a:t>
            </a:fld>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1"/>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58" r:id="rId12"/>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2" name="Rectangle 2"/>
          <p:cNvSpPr>
            <a:spLocks noGrp="1"/>
          </p:cNvSpPr>
          <p:nvPr>
            <p:ph type="ctrTitle"/>
          </p:nvPr>
        </p:nvSpPr>
        <p:spPr>
          <a:xfrm>
            <a:off x="914400" y="2130425"/>
            <a:ext cx="10363200" cy="1470025"/>
          </a:xfrm>
        </p:spPr>
        <p:txBody>
          <a:bodyPr/>
          <a:lstStyle/>
          <a:p>
            <a:endParaRPr lang="zh-CN" altLang="en-US" smtClean="0"/>
          </a:p>
        </p:txBody>
      </p:sp>
      <p:sp>
        <p:nvSpPr>
          <p:cNvPr id="40963" name="Rectangle 3"/>
          <p:cNvSpPr>
            <a:spLocks noGrp="1"/>
          </p:cNvSpPr>
          <p:nvPr>
            <p:ph type="subTitle" idx="1"/>
          </p:nvPr>
        </p:nvSpPr>
        <p:spPr>
          <a:xfrm>
            <a:off x="1828800" y="3886200"/>
            <a:ext cx="8534400" cy="1752600"/>
          </a:xfrm>
        </p:spPr>
        <p:txBody>
          <a:bodyPr/>
          <a:lstStyle/>
          <a:p>
            <a:pPr marL="0" indent="0" algn="ctr">
              <a:buFont typeface="Arial" charset="0"/>
              <a:buNone/>
            </a:pPr>
            <a:endParaRPr lang="zh-CN" altLang="en-US" smtClean="0"/>
          </a:p>
        </p:txBody>
      </p:sp>
      <p:pic>
        <p:nvPicPr>
          <p:cNvPr id="40965" name="Picture 5" descr="t01e06c2169efda40da"/>
          <p:cNvPicPr>
            <a:picLocks noChangeAspect="1" noChangeArrowheads="1"/>
          </p:cNvPicPr>
          <p:nvPr/>
        </p:nvPicPr>
        <p:blipFill>
          <a:blip r:embed="rId2"/>
          <a:srcRect/>
          <a:stretch>
            <a:fillRect/>
          </a:stretch>
        </p:blipFill>
        <p:spPr bwMode="auto">
          <a:xfrm>
            <a:off x="0" y="0"/>
            <a:ext cx="11553825" cy="6897688"/>
          </a:xfrm>
          <a:prstGeom prst="rect">
            <a:avLst/>
          </a:prstGeom>
          <a:noFill/>
        </p:spPr>
      </p:pic>
    </p:spTree>
  </p:cSld>
  <p:clrMapOvr>
    <a:masterClrMapping/>
  </p:clrMapOvr>
  <p:transition>
    <p:zoom/>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3" name="标题 1"/>
          <p:cNvSpPr>
            <a:spLocks noGrp="1"/>
          </p:cNvSpPr>
          <p:nvPr>
            <p:ph type="title"/>
          </p:nvPr>
        </p:nvSpPr>
        <p:spPr/>
        <p:txBody>
          <a:bodyPr/>
          <a:lstStyle/>
          <a:p>
            <a:r>
              <a:rPr lang="zh-CN" altLang="en-US" smtClean="0"/>
              <a:t>问题探究</a:t>
            </a:r>
            <a:r>
              <a:rPr lang="en-US" altLang="zh-CN" sz="4800" smtClean="0"/>
              <a:t>1</a:t>
            </a:r>
            <a:r>
              <a:rPr lang="zh-CN" altLang="en-US" sz="4800" smtClean="0"/>
              <a:t>、人治与法治有什么区别？</a:t>
            </a:r>
          </a:p>
        </p:txBody>
      </p:sp>
      <p:sp>
        <p:nvSpPr>
          <p:cNvPr id="18434" name="内容占位符 2"/>
          <p:cNvSpPr>
            <a:spLocks noGrp="1"/>
          </p:cNvSpPr>
          <p:nvPr>
            <p:ph idx="1"/>
          </p:nvPr>
        </p:nvSpPr>
        <p:spPr/>
        <p:txBody>
          <a:bodyPr/>
          <a:lstStyle/>
          <a:p>
            <a:r>
              <a:rPr lang="zh-CN" altLang="en-US" sz="4800" smtClean="0">
                <a:solidFill>
                  <a:srgbClr val="FF0000"/>
                </a:solidFill>
                <a:sym typeface="黑体" pitchFamily="2" charset="-122"/>
              </a:rPr>
              <a:t>指导学生分组结合自己的实际展开讨论。</a:t>
            </a:r>
          </a:p>
          <a:p>
            <a:endParaRPr lang="zh-CN" altLang="en-US" smtClean="0"/>
          </a:p>
        </p:txBody>
      </p:sp>
    </p:spTree>
    <p:custDataLst>
      <p:tags r:id="rId1"/>
    </p:custDataLst>
  </p:cSld>
  <p:clrMapOvr>
    <a:masterClrMapping/>
  </p:clrMapOvr>
  <p:transition>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6" name="Rectangle 2"/>
          <p:cNvSpPr>
            <a:spLocks noGrp="1"/>
          </p:cNvSpPr>
          <p:nvPr>
            <p:ph type="title"/>
          </p:nvPr>
        </p:nvSpPr>
        <p:spPr/>
        <p:txBody>
          <a:bodyPr/>
          <a:lstStyle/>
          <a:p>
            <a:r>
              <a:rPr lang="zh-CN" altLang="en-US" smtClean="0"/>
              <a:t>共同总结</a:t>
            </a:r>
          </a:p>
        </p:txBody>
      </p:sp>
      <p:sp>
        <p:nvSpPr>
          <p:cNvPr id="41987" name="Rectangle 3"/>
          <p:cNvSpPr>
            <a:spLocks noGrp="1"/>
          </p:cNvSpPr>
          <p:nvPr>
            <p:ph idx="1"/>
          </p:nvPr>
        </p:nvSpPr>
        <p:spPr/>
        <p:txBody>
          <a:bodyPr/>
          <a:lstStyle/>
          <a:p>
            <a:r>
              <a:rPr lang="zh-CN" altLang="en-US" sz="3200" smtClean="0"/>
              <a:t>从历史上看，治理国家一般有人治和法治两种方式。人治的表现是以言代法、以权代法、情大于法。在人治社会里，谁的地位高、权力大，谁就说了算。法治的根本特征是，法律是最大的权威，法律面前人人平等，任何国家机关、团体和个人都没有超越法律的特权。人治和法治的根本区别在于法大于权还是权大于法。从人治到法治，是人类社会文明进步的表现。</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anim calcmode="lin" valueType="num">
                                      <p:cBhvr additive="base">
                                        <p:cTn id="7" dur="500" fill="hold"/>
                                        <p:tgtEl>
                                          <p:spTgt spid="4198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98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7" name="标题 1"/>
          <p:cNvSpPr>
            <a:spLocks noGrp="1"/>
          </p:cNvSpPr>
          <p:nvPr>
            <p:ph type="title"/>
          </p:nvPr>
        </p:nvSpPr>
        <p:spPr/>
        <p:txBody>
          <a:bodyPr/>
          <a:lstStyle/>
          <a:p>
            <a:r>
              <a:rPr lang="zh-CN" altLang="en-US" smtClean="0"/>
              <a:t>问题探究</a:t>
            </a:r>
            <a:r>
              <a:rPr lang="en-US" altLang="zh-CN" sz="4800" smtClean="0"/>
              <a:t>2.</a:t>
            </a:r>
            <a:r>
              <a:rPr lang="zh-CN" altLang="en-US" sz="4800" smtClean="0"/>
              <a:t>如何理解全面推进依法治国？</a:t>
            </a:r>
          </a:p>
        </p:txBody>
      </p:sp>
      <p:sp>
        <p:nvSpPr>
          <p:cNvPr id="19458" name="内容占位符 2"/>
          <p:cNvSpPr>
            <a:spLocks noGrp="1"/>
          </p:cNvSpPr>
          <p:nvPr>
            <p:ph idx="1"/>
          </p:nvPr>
        </p:nvSpPr>
        <p:spPr/>
        <p:txBody>
          <a:bodyPr/>
          <a:lstStyle/>
          <a:p>
            <a:r>
              <a:rPr lang="zh-CN" altLang="en-US" sz="4800" smtClean="0">
                <a:solidFill>
                  <a:srgbClr val="FF0000"/>
                </a:solidFill>
                <a:sym typeface="黑体" pitchFamily="2" charset="-122"/>
              </a:rPr>
              <a:t>指导学生分组结合自己的实际展开讨论。</a:t>
            </a:r>
          </a:p>
          <a:p>
            <a:endParaRPr lang="zh-CN" altLang="en-US" sz="4800" smtClean="0"/>
          </a:p>
        </p:txBody>
      </p:sp>
    </p:spTree>
    <p:custDataLst>
      <p:tags r:id="rId1"/>
    </p:custDataLst>
  </p:cSld>
  <p:clrMapOvr>
    <a:masterClrMapping/>
  </p:clrMapOvr>
  <p:transition>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0" name="Rectangle 2"/>
          <p:cNvSpPr>
            <a:spLocks noGrp="1"/>
          </p:cNvSpPr>
          <p:nvPr>
            <p:ph type="title"/>
          </p:nvPr>
        </p:nvSpPr>
        <p:spPr/>
        <p:txBody>
          <a:bodyPr/>
          <a:lstStyle/>
          <a:p>
            <a:r>
              <a:rPr lang="zh-CN" altLang="en-US" sz="3600" smtClean="0"/>
              <a:t>共同总结</a:t>
            </a:r>
          </a:p>
        </p:txBody>
      </p:sp>
      <p:sp>
        <p:nvSpPr>
          <p:cNvPr id="43011" name="Rectangle 3"/>
          <p:cNvSpPr>
            <a:spLocks noGrp="1"/>
          </p:cNvSpPr>
          <p:nvPr>
            <p:ph idx="1"/>
          </p:nvPr>
        </p:nvSpPr>
        <p:spPr/>
        <p:txBody>
          <a:bodyPr/>
          <a:lstStyle/>
          <a:p>
            <a:r>
              <a:rPr lang="zh-CN" altLang="en-US" sz="2400" smtClean="0"/>
              <a:t>（</a:t>
            </a:r>
            <a:r>
              <a:rPr lang="en-US" altLang="zh-CN" sz="2400" smtClean="0"/>
              <a:t>1</a:t>
            </a:r>
            <a:r>
              <a:rPr lang="zh-CN" altLang="en-US" sz="2400" smtClean="0"/>
              <a:t>）从</a:t>
            </a:r>
            <a:r>
              <a:rPr lang="en-US" altLang="zh-CN" sz="2400" smtClean="0"/>
              <a:t>1954</a:t>
            </a:r>
            <a:r>
              <a:rPr lang="zh-CN" altLang="en-US" sz="2400" smtClean="0"/>
              <a:t>年通过第一部宪法，到</a:t>
            </a:r>
            <a:r>
              <a:rPr lang="en-US" altLang="zh-CN" sz="2400" smtClean="0"/>
              <a:t>2014</a:t>
            </a:r>
            <a:r>
              <a:rPr lang="zh-CN" altLang="en-US" sz="2400" smtClean="0"/>
              <a:t>年中共十八届四中全会对全面推进依法治国作出战略部署，我国走过了一段艰难而充满希望的依法治国之路。</a:t>
            </a:r>
          </a:p>
          <a:p>
            <a:r>
              <a:rPr lang="zh-CN" altLang="en-US" sz="2400" smtClean="0"/>
              <a:t>（</a:t>
            </a:r>
            <a:r>
              <a:rPr lang="en-US" altLang="zh-CN" sz="2400" smtClean="0"/>
              <a:t>2</a:t>
            </a:r>
            <a:r>
              <a:rPr lang="zh-CN" altLang="en-US" sz="2400" smtClean="0"/>
              <a:t>）依法治国就是依照法律来治理国家。依法治国是党领导人民治理国家的基本方式，主体是中国共产党领导下的人民群众。依法治国的本质是崇尚宪法和法律的权威。依法治国的根本目的是保证人民群众充分行使当家作主的权利，维护人民当家作主的地位。</a:t>
            </a:r>
          </a:p>
          <a:p>
            <a:r>
              <a:rPr lang="zh-CN" altLang="en-US" sz="2400" smtClean="0"/>
              <a:t>（</a:t>
            </a:r>
            <a:r>
              <a:rPr lang="en-US" altLang="zh-CN" sz="2400" smtClean="0"/>
              <a:t>3</a:t>
            </a:r>
            <a:r>
              <a:rPr lang="zh-CN" altLang="en-US" sz="2400" smtClean="0"/>
              <a:t>）全面依法治国是中国特色社会主义的本质要求和重要保障。全面建成小康生活，实现中华民族伟大复兴的中国梦，必须全面推进依法治国。</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011">
                                            <p:txEl>
                                              <p:pRg st="0" end="0"/>
                                            </p:txEl>
                                          </p:spTgt>
                                        </p:tgtEl>
                                        <p:attrNameLst>
                                          <p:attrName>style.visibility</p:attrName>
                                        </p:attrNameLst>
                                      </p:cBhvr>
                                      <p:to>
                                        <p:strVal val="visible"/>
                                      </p:to>
                                    </p:set>
                                    <p:anim calcmode="lin" valueType="num">
                                      <p:cBhvr additive="base">
                                        <p:cTn id="7" dur="500" fill="hold"/>
                                        <p:tgtEl>
                                          <p:spTgt spid="430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30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3011">
                                            <p:txEl>
                                              <p:pRg st="1" end="1"/>
                                            </p:txEl>
                                          </p:spTgt>
                                        </p:tgtEl>
                                        <p:attrNameLst>
                                          <p:attrName>style.visibility</p:attrName>
                                        </p:attrNameLst>
                                      </p:cBhvr>
                                      <p:to>
                                        <p:strVal val="visible"/>
                                      </p:to>
                                    </p:set>
                                    <p:anim calcmode="lin" valueType="num">
                                      <p:cBhvr additive="base">
                                        <p:cTn id="13" dur="500" fill="hold"/>
                                        <p:tgtEl>
                                          <p:spTgt spid="4301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30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3011">
                                            <p:txEl>
                                              <p:pRg st="2" end="2"/>
                                            </p:txEl>
                                          </p:spTgt>
                                        </p:tgtEl>
                                        <p:attrNameLst>
                                          <p:attrName>style.visibility</p:attrName>
                                        </p:attrNameLst>
                                      </p:cBhvr>
                                      <p:to>
                                        <p:strVal val="visible"/>
                                      </p:to>
                                    </p:set>
                                    <p:anim calcmode="lin" valueType="num">
                                      <p:cBhvr additive="base">
                                        <p:cTn id="19" dur="500" fill="hold"/>
                                        <p:tgtEl>
                                          <p:spTgt spid="4301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301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1" name="标题 1"/>
          <p:cNvSpPr>
            <a:spLocks noGrp="1"/>
          </p:cNvSpPr>
          <p:nvPr>
            <p:ph type="title"/>
          </p:nvPr>
        </p:nvSpPr>
        <p:spPr/>
        <p:txBody>
          <a:bodyPr/>
          <a:lstStyle/>
          <a:p>
            <a:r>
              <a:rPr lang="zh-CN" altLang="zh-CN" smtClean="0">
                <a:solidFill>
                  <a:srgbClr val="B8650A"/>
                </a:solidFill>
                <a:sym typeface="+mn-ea"/>
              </a:rPr>
              <a:t>知识结构</a:t>
            </a:r>
            <a:r>
              <a:rPr lang="zh-CN" altLang="zh-CN" smtClean="0">
                <a:solidFill>
                  <a:srgbClr val="B8650A"/>
                </a:solidFill>
              </a:rPr>
              <a:t/>
            </a:r>
            <a:br>
              <a:rPr lang="zh-CN" altLang="zh-CN" smtClean="0">
                <a:solidFill>
                  <a:srgbClr val="B8650A"/>
                </a:solidFill>
              </a:rPr>
            </a:br>
            <a:endParaRPr lang="zh-CN" altLang="en-US" smtClean="0"/>
          </a:p>
        </p:txBody>
      </p:sp>
      <p:pic>
        <p:nvPicPr>
          <p:cNvPr id="20484" name="图片 1"/>
          <p:cNvPicPr>
            <a:picLocks noGrp="1" noChangeAspect="1" noChangeArrowheads="1"/>
          </p:cNvPicPr>
          <p:nvPr>
            <p:ph idx="1"/>
          </p:nvPr>
        </p:nvPicPr>
        <p:blipFill>
          <a:blip r:embed="rId3"/>
          <a:srcRect/>
          <a:stretch>
            <a:fillRect/>
          </a:stretch>
        </p:blipFill>
        <p:spPr>
          <a:xfrm>
            <a:off x="285750" y="1779588"/>
            <a:ext cx="11560175" cy="2554287"/>
          </a:xfrm>
        </p:spPr>
      </p:pic>
    </p:spTree>
    <p:custDataLst>
      <p:tags r:id="rId1"/>
    </p:custDataLst>
  </p:cSld>
  <p:clrMapOvr>
    <a:masterClrMapping/>
  </p:clrMapOvr>
  <p:transition>
    <p:zoom/>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5" name="标题 1"/>
          <p:cNvSpPr>
            <a:spLocks noGrp="1"/>
          </p:cNvSpPr>
          <p:nvPr>
            <p:ph type="title"/>
          </p:nvPr>
        </p:nvSpPr>
        <p:spPr/>
        <p:txBody>
          <a:bodyPr/>
          <a:lstStyle/>
          <a:p>
            <a:r>
              <a:rPr lang="zh-CN" altLang="zh-CN" smtClean="0">
                <a:sym typeface="宋体" charset="-122"/>
              </a:rPr>
              <a:t>典例精析</a:t>
            </a:r>
            <a:br>
              <a:rPr lang="zh-CN" altLang="zh-CN" smtClean="0">
                <a:sym typeface="宋体" charset="-122"/>
              </a:rPr>
            </a:br>
            <a:endParaRPr lang="zh-CN" altLang="en-US" smtClean="0"/>
          </a:p>
        </p:txBody>
      </p:sp>
      <p:sp>
        <p:nvSpPr>
          <p:cNvPr id="21506" name="内容占位符 2"/>
          <p:cNvSpPr>
            <a:spLocks noGrp="1"/>
          </p:cNvSpPr>
          <p:nvPr>
            <p:ph idx="1"/>
          </p:nvPr>
        </p:nvSpPr>
        <p:spPr/>
        <p:txBody>
          <a:bodyPr/>
          <a:lstStyle/>
          <a:p>
            <a:r>
              <a:rPr lang="zh-CN" altLang="en-US" sz="3200" smtClean="0">
                <a:solidFill>
                  <a:srgbClr val="0000FF"/>
                </a:solidFill>
              </a:rPr>
              <a:t>例</a:t>
            </a:r>
            <a:r>
              <a:rPr lang="en-US" altLang="zh-CN" sz="3200" smtClean="0">
                <a:solidFill>
                  <a:srgbClr val="0000FF"/>
                </a:solidFill>
              </a:rPr>
              <a:t>1</a:t>
            </a:r>
            <a:r>
              <a:rPr lang="zh-CN" altLang="en-US" sz="3200" smtClean="0">
                <a:solidFill>
                  <a:srgbClr val="0000FF"/>
                </a:solidFill>
              </a:rPr>
              <a:t>、（</a:t>
            </a:r>
            <a:r>
              <a:rPr lang="en-US" altLang="zh-CN" sz="3200" smtClean="0">
                <a:solidFill>
                  <a:srgbClr val="0000FF"/>
                </a:solidFill>
              </a:rPr>
              <a:t>2018</a:t>
            </a:r>
            <a:r>
              <a:rPr lang="zh-CN" altLang="en-US" sz="3200" smtClean="0">
                <a:solidFill>
                  <a:srgbClr val="0000FF"/>
                </a:solidFill>
              </a:rPr>
              <a:t>年江苏扬州中考）十九大报告指出，全面依法治国是国家治理的一场深刻革命。依法治国的主体和力量源泉是（    ）</a:t>
            </a:r>
            <a:br>
              <a:rPr lang="zh-CN" altLang="en-US" sz="3200" smtClean="0">
                <a:solidFill>
                  <a:srgbClr val="0000FF"/>
                </a:solidFill>
              </a:rPr>
            </a:br>
            <a:r>
              <a:rPr lang="en-US" altLang="zh-CN" sz="3200" smtClean="0">
                <a:solidFill>
                  <a:srgbClr val="0000FF"/>
                </a:solidFill>
              </a:rPr>
              <a:t>A.</a:t>
            </a:r>
            <a:r>
              <a:rPr lang="zh-CN" altLang="en-US" sz="3200" smtClean="0">
                <a:solidFill>
                  <a:srgbClr val="0000FF"/>
                </a:solidFill>
              </a:rPr>
              <a:t>人民    </a:t>
            </a:r>
          </a:p>
          <a:p>
            <a:r>
              <a:rPr lang="en-US" altLang="zh-CN" sz="3200" smtClean="0">
                <a:solidFill>
                  <a:srgbClr val="0000FF"/>
                </a:solidFill>
              </a:rPr>
              <a:t>B.</a:t>
            </a:r>
            <a:r>
              <a:rPr lang="zh-CN" altLang="en-US" sz="3200" smtClean="0">
                <a:solidFill>
                  <a:srgbClr val="0000FF"/>
                </a:solidFill>
              </a:rPr>
              <a:t>政府  </a:t>
            </a:r>
          </a:p>
          <a:p>
            <a:r>
              <a:rPr lang="en-US" altLang="zh-CN" sz="3200" smtClean="0">
                <a:solidFill>
                  <a:srgbClr val="0000FF"/>
                </a:solidFill>
              </a:rPr>
              <a:t>C.</a:t>
            </a:r>
            <a:r>
              <a:rPr lang="zh-CN" altLang="en-US" sz="3200" smtClean="0">
                <a:solidFill>
                  <a:srgbClr val="0000FF"/>
                </a:solidFill>
              </a:rPr>
              <a:t>国家    </a:t>
            </a:r>
          </a:p>
          <a:p>
            <a:r>
              <a:rPr lang="en-US" altLang="zh-CN" sz="3200" smtClean="0">
                <a:solidFill>
                  <a:srgbClr val="0000FF"/>
                </a:solidFill>
              </a:rPr>
              <a:t>D.</a:t>
            </a:r>
            <a:r>
              <a:rPr lang="zh-CN" altLang="en-US" sz="3200" smtClean="0">
                <a:solidFill>
                  <a:srgbClr val="0000FF"/>
                </a:solidFill>
              </a:rPr>
              <a:t>法院</a:t>
            </a:r>
            <a:br>
              <a:rPr lang="zh-CN" altLang="en-US" sz="3200" smtClean="0">
                <a:solidFill>
                  <a:srgbClr val="0000FF"/>
                </a:solidFill>
              </a:rPr>
            </a:br>
            <a:r>
              <a:rPr lang="zh-CN" altLang="en-US" smtClean="0"/>
              <a:t/>
            </a:r>
            <a:br>
              <a:rPr lang="zh-CN" altLang="en-US" smtClean="0"/>
            </a:br>
            <a:endParaRPr lang="zh-CN" altLang="en-US" smtClean="0"/>
          </a:p>
        </p:txBody>
      </p:sp>
    </p:spTree>
    <p:custDataLst>
      <p:tags r:id="rId1"/>
    </p:custDataLst>
  </p:cSld>
  <p:clrMapOvr>
    <a:masterClrMapping/>
  </p:clrMapOvr>
  <p:transition>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Rectangle 2"/>
          <p:cNvSpPr>
            <a:spLocks noGrp="1"/>
          </p:cNvSpPr>
          <p:nvPr>
            <p:ph type="title"/>
          </p:nvPr>
        </p:nvSpPr>
        <p:spPr/>
        <p:txBody>
          <a:bodyPr/>
          <a:lstStyle/>
          <a:p>
            <a:r>
              <a:rPr lang="zh-CN" altLang="en-US" smtClean="0"/>
              <a:t>答案解析</a:t>
            </a:r>
          </a:p>
        </p:txBody>
      </p:sp>
      <p:sp>
        <p:nvSpPr>
          <p:cNvPr id="30723" name="Rectangle 3"/>
          <p:cNvSpPr>
            <a:spLocks noGrp="1"/>
          </p:cNvSpPr>
          <p:nvPr>
            <p:ph idx="1"/>
          </p:nvPr>
        </p:nvSpPr>
        <p:spPr/>
        <p:txBody>
          <a:bodyPr/>
          <a:lstStyle/>
          <a:p>
            <a:r>
              <a:rPr lang="en-US" altLang="zh-CN" smtClean="0">
                <a:solidFill>
                  <a:srgbClr val="FF0000"/>
                </a:solidFill>
              </a:rPr>
              <a:t>【</a:t>
            </a:r>
            <a:r>
              <a:rPr lang="zh-CN" altLang="en-US" smtClean="0">
                <a:solidFill>
                  <a:srgbClr val="FF0000"/>
                </a:solidFill>
              </a:rPr>
              <a:t>答案</a:t>
            </a:r>
            <a:r>
              <a:rPr lang="en-US" altLang="zh-CN" smtClean="0">
                <a:solidFill>
                  <a:srgbClr val="FF0000"/>
                </a:solidFill>
              </a:rPr>
              <a:t>】A</a:t>
            </a:r>
          </a:p>
          <a:p>
            <a:r>
              <a:rPr lang="en-US" altLang="zh-CN" smtClean="0">
                <a:solidFill>
                  <a:srgbClr val="FF0000"/>
                </a:solidFill>
              </a:rPr>
              <a:t>【</a:t>
            </a:r>
            <a:r>
              <a:rPr lang="zh-CN" altLang="en-US" smtClean="0">
                <a:solidFill>
                  <a:srgbClr val="FF0000"/>
                </a:solidFill>
              </a:rPr>
              <a:t>解析</a:t>
            </a:r>
            <a:r>
              <a:rPr lang="en-US" altLang="zh-CN" smtClean="0">
                <a:solidFill>
                  <a:srgbClr val="FF0000"/>
                </a:solidFill>
              </a:rPr>
              <a:t>】</a:t>
            </a:r>
            <a:r>
              <a:rPr lang="zh-CN" altLang="en-US" smtClean="0">
                <a:solidFill>
                  <a:srgbClr val="FF0000"/>
                </a:solidFill>
              </a:rPr>
              <a:t>依据教材知识可知，我国是人民当家做主的社会主义国家，人民是国家主人。因而我国法律保护人民的合法权益，人民是依法治国的主体和力量源泉。</a:t>
            </a:r>
            <a:r>
              <a:rPr lang="en-US" altLang="zh-CN" smtClean="0">
                <a:solidFill>
                  <a:srgbClr val="FF0000"/>
                </a:solidFill>
              </a:rPr>
              <a:t>A</a:t>
            </a:r>
            <a:r>
              <a:rPr lang="zh-CN" altLang="en-US" smtClean="0">
                <a:solidFill>
                  <a:srgbClr val="FF0000"/>
                </a:solidFill>
              </a:rPr>
              <a:t>是正确的选项；</a:t>
            </a:r>
            <a:r>
              <a:rPr lang="en-US" altLang="zh-CN" smtClean="0">
                <a:solidFill>
                  <a:srgbClr val="FF0000"/>
                </a:solidFill>
              </a:rPr>
              <a:t>B</a:t>
            </a:r>
            <a:r>
              <a:rPr lang="zh-CN" altLang="en-US" smtClean="0">
                <a:solidFill>
                  <a:srgbClr val="FF0000"/>
                </a:solidFill>
              </a:rPr>
              <a:t>、</a:t>
            </a:r>
            <a:r>
              <a:rPr lang="en-US" altLang="zh-CN" smtClean="0">
                <a:solidFill>
                  <a:srgbClr val="FF0000"/>
                </a:solidFill>
              </a:rPr>
              <a:t>C</a:t>
            </a:r>
            <a:r>
              <a:rPr lang="zh-CN" altLang="en-US" smtClean="0">
                <a:solidFill>
                  <a:srgbClr val="FF0000"/>
                </a:solidFill>
              </a:rPr>
              <a:t>、</a:t>
            </a:r>
            <a:r>
              <a:rPr lang="en-US" altLang="zh-CN" smtClean="0">
                <a:solidFill>
                  <a:srgbClr val="FF0000"/>
                </a:solidFill>
              </a:rPr>
              <a:t>D</a:t>
            </a:r>
            <a:r>
              <a:rPr lang="zh-CN" altLang="en-US" smtClean="0">
                <a:solidFill>
                  <a:srgbClr val="FF0000"/>
                </a:solidFill>
              </a:rPr>
              <a:t>选项不符合题意，排除。故选</a:t>
            </a:r>
            <a:r>
              <a:rPr lang="en-US" altLang="zh-CN" smtClean="0">
                <a:solidFill>
                  <a:srgbClr val="FF0000"/>
                </a:solidFill>
              </a:rPr>
              <a:t>A</a:t>
            </a:r>
            <a:r>
              <a:rPr lang="zh-CN" altLang="en-US" smtClean="0">
                <a:solidFill>
                  <a:srgbClr val="FF0000"/>
                </a:solidFill>
              </a:rPr>
              <a:t>。</a:t>
            </a:r>
            <a:br>
              <a:rPr lang="zh-CN" altLang="en-US" smtClean="0">
                <a:solidFill>
                  <a:srgbClr val="FF0000"/>
                </a:solidFill>
              </a:rPr>
            </a:br>
            <a:r>
              <a:rPr lang="zh-CN" altLang="en-US" smtClean="0"/>
              <a:t/>
            </a:r>
            <a:br>
              <a:rPr lang="zh-CN" altLang="en-US" smtClean="0"/>
            </a:br>
            <a:endParaRPr lang="zh-CN" altLang="en-US" smtClean="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 calcmode="lin" valueType="num">
                                      <p:cBhvr additive="base">
                                        <p:cTn id="7" dur="500" fill="hold"/>
                                        <p:tgtEl>
                                          <p:spTgt spid="307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723">
                                            <p:txEl>
                                              <p:pRg st="1" end="1"/>
                                            </p:txEl>
                                          </p:spTgt>
                                        </p:tgtEl>
                                        <p:attrNameLst>
                                          <p:attrName>style.visibility</p:attrName>
                                        </p:attrNameLst>
                                      </p:cBhvr>
                                      <p:to>
                                        <p:strVal val="visible"/>
                                      </p:to>
                                    </p:set>
                                    <p:anim calcmode="lin" valueType="num">
                                      <p:cBhvr additive="base">
                                        <p:cTn id="13" dur="500" fill="hold"/>
                                        <p:tgtEl>
                                          <p:spTgt spid="3072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072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5" name="Rectangle 3"/>
          <p:cNvSpPr>
            <a:spLocks noGrp="1"/>
          </p:cNvSpPr>
          <p:nvPr>
            <p:ph idx="1"/>
          </p:nvPr>
        </p:nvSpPr>
        <p:spPr/>
        <p:txBody>
          <a:bodyPr/>
          <a:lstStyle/>
          <a:p>
            <a:r>
              <a:rPr lang="zh-CN" altLang="en-US" sz="3200" smtClean="0">
                <a:solidFill>
                  <a:srgbClr val="0000FF"/>
                </a:solidFill>
              </a:rPr>
              <a:t>例</a:t>
            </a:r>
            <a:r>
              <a:rPr lang="en-US" altLang="zh-CN" sz="3200" smtClean="0">
                <a:solidFill>
                  <a:srgbClr val="0000FF"/>
                </a:solidFill>
              </a:rPr>
              <a:t>2</a:t>
            </a:r>
            <a:r>
              <a:rPr lang="zh-CN" altLang="en-US" sz="3200" smtClean="0">
                <a:solidFill>
                  <a:srgbClr val="0000FF"/>
                </a:solidFill>
              </a:rPr>
              <a:t>、</a:t>
            </a:r>
            <a:r>
              <a:rPr lang="en-US" altLang="zh-CN" sz="3200" smtClean="0">
                <a:solidFill>
                  <a:srgbClr val="0000FF"/>
                </a:solidFill>
              </a:rPr>
              <a:t>2018</a:t>
            </a:r>
            <a:r>
              <a:rPr lang="zh-CN" altLang="en-US" sz="3200" smtClean="0">
                <a:solidFill>
                  <a:srgbClr val="0000FF"/>
                </a:solidFill>
              </a:rPr>
              <a:t>年湖北武汉中考）“法无授权不可为”“法定责任必须为”，国家对政府及其工作人员的这些要求（   ）</a:t>
            </a:r>
            <a:br>
              <a:rPr lang="zh-CN" altLang="en-US" sz="3200" smtClean="0">
                <a:solidFill>
                  <a:srgbClr val="0000FF"/>
                </a:solidFill>
              </a:rPr>
            </a:br>
            <a:r>
              <a:rPr lang="en-US" altLang="zh-CN" sz="3200" smtClean="0">
                <a:solidFill>
                  <a:srgbClr val="0000FF"/>
                </a:solidFill>
              </a:rPr>
              <a:t>A.</a:t>
            </a:r>
            <a:r>
              <a:rPr lang="zh-CN" altLang="en-US" sz="3200" smtClean="0">
                <a:solidFill>
                  <a:srgbClr val="0000FF"/>
                </a:solidFill>
              </a:rPr>
              <a:t>有利于推进依法行政</a:t>
            </a:r>
            <a:br>
              <a:rPr lang="zh-CN" altLang="en-US" sz="3200" smtClean="0">
                <a:solidFill>
                  <a:srgbClr val="0000FF"/>
                </a:solidFill>
              </a:rPr>
            </a:br>
            <a:r>
              <a:rPr lang="en-US" altLang="zh-CN" sz="3200" smtClean="0">
                <a:solidFill>
                  <a:srgbClr val="0000FF"/>
                </a:solidFill>
              </a:rPr>
              <a:t>B.</a:t>
            </a:r>
            <a:r>
              <a:rPr lang="zh-CN" altLang="en-US" sz="3200" smtClean="0">
                <a:solidFill>
                  <a:srgbClr val="0000FF"/>
                </a:solidFill>
              </a:rPr>
              <a:t>有利于公民参与管理国家大事</a:t>
            </a:r>
            <a:br>
              <a:rPr lang="zh-CN" altLang="en-US" sz="3200" smtClean="0">
                <a:solidFill>
                  <a:srgbClr val="0000FF"/>
                </a:solidFill>
              </a:rPr>
            </a:br>
            <a:r>
              <a:rPr lang="en-US" altLang="zh-CN" sz="3200" smtClean="0">
                <a:solidFill>
                  <a:srgbClr val="0000FF"/>
                </a:solidFill>
              </a:rPr>
              <a:t>C.</a:t>
            </a:r>
            <a:r>
              <a:rPr lang="zh-CN" altLang="en-US" sz="3200" smtClean="0">
                <a:solidFill>
                  <a:srgbClr val="0000FF"/>
                </a:solidFill>
              </a:rPr>
              <a:t>是实行依法治国的根本依据</a:t>
            </a:r>
            <a:br>
              <a:rPr lang="zh-CN" altLang="en-US" sz="3200" smtClean="0">
                <a:solidFill>
                  <a:srgbClr val="0000FF"/>
                </a:solidFill>
              </a:rPr>
            </a:br>
            <a:r>
              <a:rPr lang="en-US" altLang="zh-CN" sz="3200" smtClean="0">
                <a:solidFill>
                  <a:srgbClr val="0000FF"/>
                </a:solidFill>
              </a:rPr>
              <a:t>D.</a:t>
            </a:r>
            <a:r>
              <a:rPr lang="zh-CN" altLang="en-US" sz="3200" smtClean="0">
                <a:solidFill>
                  <a:srgbClr val="0000FF"/>
                </a:solidFill>
              </a:rPr>
              <a:t>为公民依法行政、行使监督权提供了法律依据</a:t>
            </a:r>
            <a:br>
              <a:rPr lang="zh-CN" altLang="en-US" sz="3200" smtClean="0">
                <a:solidFill>
                  <a:srgbClr val="0000FF"/>
                </a:solidFill>
              </a:rPr>
            </a:br>
            <a:r>
              <a:rPr lang="zh-CN" altLang="en-US" sz="3200" smtClean="0">
                <a:solidFill>
                  <a:srgbClr val="0000FF"/>
                </a:solidFill>
              </a:rPr>
              <a:t/>
            </a:r>
            <a:br>
              <a:rPr lang="zh-CN" altLang="en-US" sz="3200" smtClean="0">
                <a:solidFill>
                  <a:srgbClr val="0000FF"/>
                </a:solidFill>
              </a:rPr>
            </a:br>
            <a:endParaRPr lang="zh-CN" altLang="en-US" sz="3200" smtClean="0">
              <a:solidFill>
                <a:srgbClr val="0000FF"/>
              </a:solidFill>
            </a:endParaRPr>
          </a:p>
        </p:txBody>
      </p:sp>
    </p:spTree>
  </p:cSld>
  <p:clrMapOvr>
    <a:masterClrMapping/>
  </p:clrMapOvr>
  <p:transition>
    <p:zo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0" name="Rectangle 2"/>
          <p:cNvSpPr>
            <a:spLocks noGrp="1"/>
          </p:cNvSpPr>
          <p:nvPr>
            <p:ph type="title"/>
          </p:nvPr>
        </p:nvSpPr>
        <p:spPr/>
        <p:txBody>
          <a:bodyPr/>
          <a:lstStyle/>
          <a:p>
            <a:r>
              <a:rPr lang="zh-CN" altLang="en-US" smtClean="0"/>
              <a:t>答案解析</a:t>
            </a:r>
          </a:p>
        </p:txBody>
      </p:sp>
      <p:sp>
        <p:nvSpPr>
          <p:cNvPr id="32771" name="Rectangle 3"/>
          <p:cNvSpPr>
            <a:spLocks noGrp="1"/>
          </p:cNvSpPr>
          <p:nvPr>
            <p:ph idx="1"/>
          </p:nvPr>
        </p:nvSpPr>
        <p:spPr/>
        <p:txBody>
          <a:bodyPr/>
          <a:lstStyle/>
          <a:p>
            <a:r>
              <a:rPr lang="en-US" altLang="zh-CN" sz="3200" smtClean="0">
                <a:solidFill>
                  <a:srgbClr val="FF0000"/>
                </a:solidFill>
              </a:rPr>
              <a:t>【</a:t>
            </a:r>
            <a:r>
              <a:rPr lang="zh-CN" altLang="en-US" sz="3200" smtClean="0">
                <a:solidFill>
                  <a:srgbClr val="FF0000"/>
                </a:solidFill>
              </a:rPr>
              <a:t>答案</a:t>
            </a:r>
            <a:r>
              <a:rPr lang="en-US" altLang="zh-CN" sz="3200" smtClean="0">
                <a:solidFill>
                  <a:srgbClr val="FF0000"/>
                </a:solidFill>
              </a:rPr>
              <a:t>】A</a:t>
            </a:r>
          </a:p>
          <a:p>
            <a:r>
              <a:rPr lang="en-US" altLang="zh-CN" sz="3200" smtClean="0">
                <a:solidFill>
                  <a:srgbClr val="FF0000"/>
                </a:solidFill>
              </a:rPr>
              <a:t>【</a:t>
            </a:r>
            <a:r>
              <a:rPr lang="zh-CN" altLang="en-US" sz="3200" smtClean="0">
                <a:solidFill>
                  <a:srgbClr val="FF0000"/>
                </a:solidFill>
              </a:rPr>
              <a:t>解析</a:t>
            </a:r>
            <a:r>
              <a:rPr lang="en-US" altLang="zh-CN" sz="3200" smtClean="0">
                <a:solidFill>
                  <a:srgbClr val="FF0000"/>
                </a:solidFill>
              </a:rPr>
              <a:t>】</a:t>
            </a:r>
            <a:r>
              <a:rPr lang="zh-CN" altLang="en-US" sz="3200" smtClean="0">
                <a:solidFill>
                  <a:srgbClr val="FF0000"/>
                </a:solidFill>
              </a:rPr>
              <a:t>本题考查对依法行政的认识。题文中对国家机关工作人员的要求，表明国家机关工作人员必须在宪法和法律允许的范围内行使职权，做到依法行政，</a:t>
            </a:r>
            <a:r>
              <a:rPr lang="en-US" altLang="zh-CN" sz="3200" smtClean="0">
                <a:solidFill>
                  <a:srgbClr val="FF0000"/>
                </a:solidFill>
              </a:rPr>
              <a:t>A</a:t>
            </a:r>
            <a:r>
              <a:rPr lang="zh-CN" altLang="en-US" sz="3200" smtClean="0">
                <a:solidFill>
                  <a:srgbClr val="FF0000"/>
                </a:solidFill>
              </a:rPr>
              <a:t>符合题意；</a:t>
            </a:r>
            <a:r>
              <a:rPr lang="en-US" altLang="zh-CN" sz="3200" smtClean="0">
                <a:solidFill>
                  <a:srgbClr val="FF0000"/>
                </a:solidFill>
              </a:rPr>
              <a:t>B</a:t>
            </a:r>
            <a:r>
              <a:rPr lang="zh-CN" altLang="en-US" sz="3200" smtClean="0">
                <a:solidFill>
                  <a:srgbClr val="FF0000"/>
                </a:solidFill>
              </a:rPr>
              <a:t>、</a:t>
            </a:r>
            <a:r>
              <a:rPr lang="en-US" altLang="zh-CN" sz="3200" smtClean="0">
                <a:solidFill>
                  <a:srgbClr val="FF0000"/>
                </a:solidFill>
              </a:rPr>
              <a:t>D</a:t>
            </a:r>
            <a:r>
              <a:rPr lang="zh-CN" altLang="en-US" sz="3200" smtClean="0">
                <a:solidFill>
                  <a:srgbClr val="FF0000"/>
                </a:solidFill>
              </a:rPr>
              <a:t>在题文中没有体现；</a:t>
            </a:r>
            <a:r>
              <a:rPr lang="en-US" altLang="zh-CN" sz="3200" smtClean="0">
                <a:solidFill>
                  <a:srgbClr val="FF0000"/>
                </a:solidFill>
              </a:rPr>
              <a:t>C</a:t>
            </a:r>
            <a:r>
              <a:rPr lang="zh-CN" altLang="en-US" sz="3200" smtClean="0">
                <a:solidFill>
                  <a:srgbClr val="FF0000"/>
                </a:solidFill>
              </a:rPr>
              <a:t>观点错误，依法治国的根本依据是宪法，所以正确答案选</a:t>
            </a:r>
            <a:r>
              <a:rPr lang="en-US" altLang="zh-CN" sz="3200" smtClean="0">
                <a:solidFill>
                  <a:srgbClr val="FF0000"/>
                </a:solidFill>
              </a:rPr>
              <a:t>A</a:t>
            </a:r>
            <a:r>
              <a:rPr lang="zh-CN" altLang="en-US" sz="3200" smtClean="0">
                <a:solidFill>
                  <a:srgbClr val="FF0000"/>
                </a:solidFill>
              </a:rPr>
              <a:t>。</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 calcmode="lin" valueType="num">
                                      <p:cBhvr additive="base">
                                        <p:cTn id="7" dur="500" fill="hold"/>
                                        <p:tgtEl>
                                          <p:spTgt spid="327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7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771">
                                            <p:txEl>
                                              <p:pRg st="1" end="1"/>
                                            </p:txEl>
                                          </p:spTgt>
                                        </p:tgtEl>
                                        <p:attrNameLst>
                                          <p:attrName>style.visibility</p:attrName>
                                        </p:attrNameLst>
                                      </p:cBhvr>
                                      <p:to>
                                        <p:strVal val="visible"/>
                                      </p:to>
                                    </p:set>
                                    <p:anim calcmode="lin" valueType="num">
                                      <p:cBhvr additive="base">
                                        <p:cTn id="13" dur="500" fill="hold"/>
                                        <p:tgtEl>
                                          <p:spTgt spid="3277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277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9" name="Rectangle 3"/>
          <p:cNvSpPr>
            <a:spLocks noGrp="1"/>
          </p:cNvSpPr>
          <p:nvPr>
            <p:ph idx="1"/>
          </p:nvPr>
        </p:nvSpPr>
        <p:spPr/>
        <p:txBody>
          <a:bodyPr/>
          <a:lstStyle/>
          <a:p>
            <a:r>
              <a:rPr lang="zh-CN" altLang="en-US" smtClean="0">
                <a:solidFill>
                  <a:srgbClr val="0000FF"/>
                </a:solidFill>
              </a:rPr>
              <a:t>例</a:t>
            </a:r>
            <a:r>
              <a:rPr lang="en-US" altLang="zh-CN" smtClean="0">
                <a:solidFill>
                  <a:srgbClr val="0000FF"/>
                </a:solidFill>
              </a:rPr>
              <a:t>3</a:t>
            </a:r>
            <a:r>
              <a:rPr lang="zh-CN" altLang="en-US" smtClean="0">
                <a:solidFill>
                  <a:srgbClr val="0000FF"/>
                </a:solidFill>
              </a:rPr>
              <a:t>、（</a:t>
            </a:r>
            <a:r>
              <a:rPr lang="en-US" altLang="zh-CN" smtClean="0">
                <a:solidFill>
                  <a:srgbClr val="0000FF"/>
                </a:solidFill>
              </a:rPr>
              <a:t>2018</a:t>
            </a:r>
            <a:r>
              <a:rPr lang="zh-CN" altLang="en-US" smtClean="0">
                <a:solidFill>
                  <a:srgbClr val="0000FF"/>
                </a:solidFill>
              </a:rPr>
              <a:t>年湖北孝感中考）</a:t>
            </a:r>
            <a:r>
              <a:rPr lang="en-US" altLang="zh-CN" smtClean="0">
                <a:solidFill>
                  <a:srgbClr val="0000FF"/>
                </a:solidFill>
              </a:rPr>
              <a:t>2017</a:t>
            </a:r>
            <a:r>
              <a:rPr lang="zh-CN" altLang="en-US" smtClean="0">
                <a:solidFill>
                  <a:srgbClr val="0000FF"/>
                </a:solidFill>
              </a:rPr>
              <a:t>年</a:t>
            </a:r>
            <a:r>
              <a:rPr lang="en-US" altLang="zh-CN" smtClean="0">
                <a:solidFill>
                  <a:srgbClr val="0000FF"/>
                </a:solidFill>
              </a:rPr>
              <a:t>5</a:t>
            </a:r>
            <a:r>
              <a:rPr lang="zh-CN" altLang="en-US" smtClean="0">
                <a:solidFill>
                  <a:srgbClr val="0000FF"/>
                </a:solidFill>
              </a:rPr>
              <a:t>月，由共青团孝感市委、孝感市综治委预防青少年违法犯罪工作领导小组办公室举办的“</a:t>
            </a:r>
            <a:r>
              <a:rPr lang="en-US" altLang="zh-CN" smtClean="0">
                <a:solidFill>
                  <a:srgbClr val="0000FF"/>
                </a:solidFill>
              </a:rPr>
              <a:t>2017</a:t>
            </a:r>
            <a:r>
              <a:rPr lang="zh-CN" altLang="en-US" smtClean="0">
                <a:solidFill>
                  <a:srgbClr val="0000FF"/>
                </a:solidFill>
              </a:rPr>
              <a:t>年青少年法治文化节”，以“与法同行，让爱成长”为主题，旨在推进法治孝感建设，进一步加强青少年法治宣传教育。举办法治文化节，加强青少年法治宣传教育（   ）</a:t>
            </a:r>
          </a:p>
          <a:p>
            <a:r>
              <a:rPr lang="en-US" altLang="zh-CN" smtClean="0">
                <a:solidFill>
                  <a:srgbClr val="0000FF"/>
                </a:solidFill>
              </a:rPr>
              <a:t>A.</a:t>
            </a:r>
            <a:r>
              <a:rPr lang="zh-CN" altLang="en-US" smtClean="0">
                <a:solidFill>
                  <a:srgbClr val="0000FF"/>
                </a:solidFill>
              </a:rPr>
              <a:t>是依法治国的重要环节          </a:t>
            </a:r>
            <a:r>
              <a:rPr lang="en-US" altLang="zh-CN" smtClean="0">
                <a:solidFill>
                  <a:srgbClr val="0000FF"/>
                </a:solidFill>
              </a:rPr>
              <a:t>B.</a:t>
            </a:r>
            <a:r>
              <a:rPr lang="zh-CN" altLang="en-US" smtClean="0">
                <a:solidFill>
                  <a:srgbClr val="0000FF"/>
                </a:solidFill>
              </a:rPr>
              <a:t>体现了对未成年人的司法保护</a:t>
            </a:r>
          </a:p>
          <a:p>
            <a:r>
              <a:rPr lang="en-US" altLang="zh-CN" smtClean="0">
                <a:solidFill>
                  <a:srgbClr val="0000FF"/>
                </a:solidFill>
              </a:rPr>
              <a:t>C.</a:t>
            </a:r>
            <a:r>
              <a:rPr lang="zh-CN" altLang="en-US" smtClean="0">
                <a:solidFill>
                  <a:srgbClr val="0000FF"/>
                </a:solidFill>
              </a:rPr>
              <a:t>可杜绝青少年违法犯罪          </a:t>
            </a:r>
            <a:r>
              <a:rPr lang="en-US" altLang="zh-CN" smtClean="0">
                <a:solidFill>
                  <a:srgbClr val="0000FF"/>
                </a:solidFill>
              </a:rPr>
              <a:t>D.</a:t>
            </a:r>
            <a:r>
              <a:rPr lang="zh-CN" altLang="en-US" smtClean="0">
                <a:solidFill>
                  <a:srgbClr val="0000FF"/>
                </a:solidFill>
              </a:rPr>
              <a:t>是社会主义先进文化建设的有效形式</a:t>
            </a:r>
          </a:p>
        </p:txBody>
      </p:sp>
    </p:spTree>
  </p:cSld>
  <p:clrMapOvr>
    <a:masterClrMapping/>
  </p:clrMapOvr>
  <p:transition>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89" name="标题 1"/>
          <p:cNvSpPr>
            <a:spLocks noGrp="1"/>
          </p:cNvSpPr>
          <p:nvPr>
            <p:ph type="ctrTitle"/>
          </p:nvPr>
        </p:nvSpPr>
        <p:spPr/>
        <p:txBody>
          <a:bodyPr/>
          <a:lstStyle/>
          <a:p>
            <a:r>
              <a:rPr lang="zh-CN" altLang="en-US" sz="4400" b="1" smtClean="0"/>
              <a:t>第二单元 复兴之路</a:t>
            </a:r>
            <a:br>
              <a:rPr lang="zh-CN" altLang="en-US" sz="4400" b="1" smtClean="0"/>
            </a:br>
            <a:r>
              <a:rPr lang="zh-CN" altLang="en-US" sz="4400" b="1" smtClean="0"/>
              <a:t>第六课 依法治国</a:t>
            </a:r>
          </a:p>
        </p:txBody>
      </p:sp>
      <p:sp>
        <p:nvSpPr>
          <p:cNvPr id="12290" name="副标题 2"/>
          <p:cNvSpPr>
            <a:spLocks noGrp="1"/>
          </p:cNvSpPr>
          <p:nvPr>
            <p:ph type="subTitle" idx="1"/>
          </p:nvPr>
        </p:nvSpPr>
        <p:spPr/>
        <p:txBody>
          <a:bodyPr/>
          <a:lstStyle/>
          <a:p>
            <a:pPr marL="457200" indent="-457200"/>
            <a:r>
              <a:rPr lang="en-US" altLang="zh-CN" sz="4000" smtClean="0">
                <a:solidFill>
                  <a:srgbClr val="FF0000"/>
                </a:solidFill>
              </a:rPr>
              <a:t>6.1</a:t>
            </a:r>
            <a:r>
              <a:rPr lang="zh-CN" altLang="en-US" sz="4000" b="1" smtClean="0">
                <a:solidFill>
                  <a:srgbClr val="FF0000"/>
                </a:solidFill>
              </a:rPr>
              <a:t>法治：我们的选择</a:t>
            </a:r>
            <a:endParaRPr lang="en-US" altLang="zh-CN" sz="4000" b="1" smtClean="0">
              <a:solidFill>
                <a:srgbClr val="FF0000"/>
              </a:solidFill>
            </a:endParaRPr>
          </a:p>
        </p:txBody>
      </p:sp>
    </p:spTree>
    <p:custDataLst>
      <p:tags r:id="rId1"/>
    </p:custDataLst>
  </p:cSld>
  <p:clrMapOvr>
    <a:masterClrMapping/>
  </p:clrMapOvr>
  <p:transition>
    <p:zoom/>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Rectangle 2"/>
          <p:cNvSpPr>
            <a:spLocks noGrp="1"/>
          </p:cNvSpPr>
          <p:nvPr>
            <p:ph type="title"/>
          </p:nvPr>
        </p:nvSpPr>
        <p:spPr/>
        <p:txBody>
          <a:bodyPr/>
          <a:lstStyle/>
          <a:p>
            <a:r>
              <a:rPr lang="zh-CN" altLang="en-US" smtClean="0"/>
              <a:t>答案解析</a:t>
            </a:r>
          </a:p>
        </p:txBody>
      </p:sp>
      <p:sp>
        <p:nvSpPr>
          <p:cNvPr id="33795" name="Rectangle 3"/>
          <p:cNvSpPr>
            <a:spLocks noGrp="1"/>
          </p:cNvSpPr>
          <p:nvPr>
            <p:ph idx="1"/>
          </p:nvPr>
        </p:nvSpPr>
        <p:spPr/>
        <p:txBody>
          <a:bodyPr/>
          <a:lstStyle/>
          <a:p>
            <a:r>
              <a:rPr lang="en-US" altLang="zh-CN" smtClean="0">
                <a:solidFill>
                  <a:srgbClr val="FF0000"/>
                </a:solidFill>
              </a:rPr>
              <a:t>【</a:t>
            </a:r>
            <a:r>
              <a:rPr lang="zh-CN" altLang="en-US" smtClean="0">
                <a:solidFill>
                  <a:srgbClr val="FF0000"/>
                </a:solidFill>
              </a:rPr>
              <a:t>答案</a:t>
            </a:r>
            <a:r>
              <a:rPr lang="en-US" altLang="zh-CN" smtClean="0">
                <a:solidFill>
                  <a:srgbClr val="FF0000"/>
                </a:solidFill>
              </a:rPr>
              <a:t>】D</a:t>
            </a:r>
          </a:p>
          <a:p>
            <a:r>
              <a:rPr lang="en-US" altLang="zh-CN" smtClean="0">
                <a:solidFill>
                  <a:srgbClr val="FF0000"/>
                </a:solidFill>
              </a:rPr>
              <a:t>【</a:t>
            </a:r>
            <a:r>
              <a:rPr lang="zh-CN" altLang="en-US" smtClean="0">
                <a:solidFill>
                  <a:srgbClr val="FF0000"/>
                </a:solidFill>
              </a:rPr>
              <a:t>解析</a:t>
            </a:r>
            <a:r>
              <a:rPr lang="en-US" altLang="zh-CN" smtClean="0">
                <a:solidFill>
                  <a:srgbClr val="FF0000"/>
                </a:solidFill>
              </a:rPr>
              <a:t>】</a:t>
            </a:r>
            <a:r>
              <a:rPr lang="zh-CN" altLang="en-US" smtClean="0">
                <a:solidFill>
                  <a:srgbClr val="FF0000"/>
                </a:solidFill>
              </a:rPr>
              <a:t>此题考查树立法治观念。材料中举办法治文化节，加强青少年法治宣传教育是社会主义先进文化建设的有效形式，所以</a:t>
            </a:r>
            <a:r>
              <a:rPr lang="en-US" altLang="zh-CN" smtClean="0">
                <a:solidFill>
                  <a:srgbClr val="FF0000"/>
                </a:solidFill>
              </a:rPr>
              <a:t>D</a:t>
            </a:r>
            <a:r>
              <a:rPr lang="zh-CN" altLang="en-US" smtClean="0">
                <a:solidFill>
                  <a:srgbClr val="FF0000"/>
                </a:solidFill>
              </a:rPr>
              <a:t>符合题意；</a:t>
            </a:r>
            <a:r>
              <a:rPr lang="en-US" altLang="zh-CN" smtClean="0">
                <a:solidFill>
                  <a:srgbClr val="FF0000"/>
                </a:solidFill>
              </a:rPr>
              <a:t>A</a:t>
            </a:r>
            <a:r>
              <a:rPr lang="zh-CN" altLang="en-US" smtClean="0">
                <a:solidFill>
                  <a:srgbClr val="FF0000"/>
                </a:solidFill>
              </a:rPr>
              <a:t>错误，依法行政是依法治国的重要环节；</a:t>
            </a:r>
            <a:r>
              <a:rPr lang="en-US" altLang="zh-CN" smtClean="0">
                <a:solidFill>
                  <a:srgbClr val="FF0000"/>
                </a:solidFill>
              </a:rPr>
              <a:t>B</a:t>
            </a:r>
            <a:r>
              <a:rPr lang="zh-CN" altLang="en-US" smtClean="0">
                <a:solidFill>
                  <a:srgbClr val="FF0000"/>
                </a:solidFill>
              </a:rPr>
              <a:t>错误，体现了对未成年人的社会保护；</a:t>
            </a:r>
            <a:r>
              <a:rPr lang="en-US" altLang="zh-CN" smtClean="0">
                <a:solidFill>
                  <a:srgbClr val="FF0000"/>
                </a:solidFill>
              </a:rPr>
              <a:t>C</a:t>
            </a:r>
            <a:r>
              <a:rPr lang="zh-CN" altLang="en-US" smtClean="0">
                <a:solidFill>
                  <a:srgbClr val="FF0000"/>
                </a:solidFill>
              </a:rPr>
              <a:t>绝对，错在绝对词“杜绝”表述。故选</a:t>
            </a:r>
            <a:r>
              <a:rPr lang="en-US" altLang="zh-CN" smtClean="0">
                <a:solidFill>
                  <a:srgbClr val="FF0000"/>
                </a:solidFill>
              </a:rPr>
              <a:t>D</a:t>
            </a:r>
            <a:r>
              <a:rPr lang="zh-CN" altLang="en-US" smtClean="0">
                <a:solidFill>
                  <a:srgbClr val="FF0000"/>
                </a:solidFill>
              </a:rPr>
              <a:t>。</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 calcmode="lin" valueType="num">
                                      <p:cBhvr additive="base">
                                        <p:cTn id="7" dur="500" fill="hold"/>
                                        <p:tgtEl>
                                          <p:spTgt spid="337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379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3795">
                                            <p:txEl>
                                              <p:pRg st="1" end="1"/>
                                            </p:txEl>
                                          </p:spTgt>
                                        </p:tgtEl>
                                        <p:attrNameLst>
                                          <p:attrName>style.visibility</p:attrName>
                                        </p:attrNameLst>
                                      </p:cBhvr>
                                      <p:to>
                                        <p:strVal val="visible"/>
                                      </p:to>
                                    </p:set>
                                    <p:anim calcmode="lin" valueType="num">
                                      <p:cBhvr additive="base">
                                        <p:cTn id="13" dur="500" fill="hold"/>
                                        <p:tgtEl>
                                          <p:spTgt spid="3379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379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29" name="标题 1"/>
          <p:cNvSpPr>
            <a:spLocks noGrp="1"/>
          </p:cNvSpPr>
          <p:nvPr>
            <p:ph type="title"/>
          </p:nvPr>
        </p:nvSpPr>
        <p:spPr/>
        <p:txBody>
          <a:bodyPr/>
          <a:lstStyle/>
          <a:p>
            <a:r>
              <a:rPr lang="zh-CN" altLang="en-US" smtClean="0">
                <a:sym typeface="+mn-ea"/>
              </a:rPr>
              <a:t>课后训练</a:t>
            </a:r>
            <a:r>
              <a:rPr lang="zh-CN" altLang="en-US" smtClean="0"/>
              <a:t/>
            </a:r>
            <a:br>
              <a:rPr lang="zh-CN" altLang="en-US" smtClean="0"/>
            </a:br>
            <a:endParaRPr lang="zh-CN" altLang="en-US" smtClean="0"/>
          </a:p>
        </p:txBody>
      </p:sp>
      <p:sp>
        <p:nvSpPr>
          <p:cNvPr id="22530" name="内容占位符 2"/>
          <p:cNvSpPr>
            <a:spLocks noGrp="1"/>
          </p:cNvSpPr>
          <p:nvPr>
            <p:ph idx="1"/>
          </p:nvPr>
        </p:nvSpPr>
        <p:spPr/>
        <p:txBody>
          <a:bodyPr/>
          <a:lstStyle/>
          <a:p>
            <a:r>
              <a:rPr lang="en-US" altLang="zh-CN" sz="3200" smtClean="0"/>
              <a:t>1.</a:t>
            </a:r>
            <a:r>
              <a:rPr lang="zh-CN" altLang="en-US" sz="3200" smtClean="0"/>
              <a:t>从历史上看，治理国家的两种方式是（    ）</a:t>
            </a:r>
          </a:p>
          <a:p>
            <a:r>
              <a:rPr lang="en-US" altLang="zh-CN" sz="3200" smtClean="0"/>
              <a:t>A</a:t>
            </a:r>
            <a:r>
              <a:rPr lang="zh-CN" altLang="en-US" sz="3200" smtClean="0"/>
              <a:t>．人治和法治</a:t>
            </a:r>
          </a:p>
          <a:p>
            <a:r>
              <a:rPr lang="en-US" altLang="zh-CN" sz="3200" smtClean="0"/>
              <a:t>B</a:t>
            </a:r>
            <a:r>
              <a:rPr lang="zh-CN" altLang="en-US" sz="3200" smtClean="0"/>
              <a:t>．专制和人治</a:t>
            </a:r>
          </a:p>
          <a:p>
            <a:r>
              <a:rPr lang="en-US" altLang="zh-CN" sz="3200" smtClean="0"/>
              <a:t>C</a:t>
            </a:r>
            <a:r>
              <a:rPr lang="zh-CN" altLang="en-US" sz="3200" smtClean="0"/>
              <a:t>．专制和法治</a:t>
            </a:r>
          </a:p>
          <a:p>
            <a:r>
              <a:rPr lang="en-US" altLang="zh-CN" sz="3200" smtClean="0"/>
              <a:t>D</a:t>
            </a:r>
            <a:r>
              <a:rPr lang="zh-CN" altLang="en-US" sz="3200" smtClean="0"/>
              <a:t>．人治和法制</a:t>
            </a:r>
          </a:p>
        </p:txBody>
      </p:sp>
      <p:sp>
        <p:nvSpPr>
          <p:cNvPr id="22532" name="Text Box 4"/>
          <p:cNvSpPr txBox="1">
            <a:spLocks noChangeArrowheads="1"/>
          </p:cNvSpPr>
          <p:nvPr/>
        </p:nvSpPr>
        <p:spPr bwMode="auto">
          <a:xfrm>
            <a:off x="8229600" y="1738313"/>
            <a:ext cx="958850" cy="701675"/>
          </a:xfrm>
          <a:prstGeom prst="rect">
            <a:avLst/>
          </a:prstGeom>
          <a:noFill/>
          <a:ln w="9525">
            <a:noFill/>
            <a:miter lim="800000"/>
            <a:headEnd/>
            <a:tailEnd/>
          </a:ln>
          <a:effectLst/>
        </p:spPr>
        <p:txBody>
          <a:bodyPr>
            <a:spAutoFit/>
          </a:bodyPr>
          <a:lstStyle/>
          <a:p>
            <a:pPr>
              <a:spcBef>
                <a:spcPct val="50000"/>
              </a:spcBef>
            </a:pPr>
            <a:r>
              <a:rPr lang="en-US" altLang="zh-CN" sz="4000">
                <a:solidFill>
                  <a:srgbClr val="FF0000"/>
                </a:solidFill>
              </a:rPr>
              <a:t>A</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2"/>
                                        </p:tgtEl>
                                        <p:attrNameLst>
                                          <p:attrName>style.visibility</p:attrName>
                                        </p:attrNameLst>
                                      </p:cBhvr>
                                      <p:to>
                                        <p:strVal val="visible"/>
                                      </p:to>
                                    </p:set>
                                    <p:anim calcmode="lin" valueType="num">
                                      <p:cBhvr additive="base">
                                        <p:cTn id="7" dur="500" fill="hold"/>
                                        <p:tgtEl>
                                          <p:spTgt spid="22532"/>
                                        </p:tgtEl>
                                        <p:attrNameLst>
                                          <p:attrName>ppt_x</p:attrName>
                                        </p:attrNameLst>
                                      </p:cBhvr>
                                      <p:tavLst>
                                        <p:tav tm="0">
                                          <p:val>
                                            <p:strVal val="#ppt_x"/>
                                          </p:val>
                                        </p:tav>
                                        <p:tav tm="100000">
                                          <p:val>
                                            <p:strVal val="#ppt_x"/>
                                          </p:val>
                                        </p:tav>
                                      </p:tavLst>
                                    </p:anim>
                                    <p:anim calcmode="lin" valueType="num">
                                      <p:cBhvr additive="base">
                                        <p:cTn id="8" dur="500" fill="hold"/>
                                        <p:tgtEl>
                                          <p:spTgt spid="225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9" name="Rectangle 3"/>
          <p:cNvSpPr>
            <a:spLocks noGrp="1"/>
          </p:cNvSpPr>
          <p:nvPr>
            <p:ph idx="1"/>
          </p:nvPr>
        </p:nvSpPr>
        <p:spPr/>
        <p:txBody>
          <a:bodyPr/>
          <a:lstStyle/>
          <a:p>
            <a:r>
              <a:rPr lang="en-US" altLang="zh-CN" smtClean="0"/>
              <a:t>2.</a:t>
            </a:r>
            <a:r>
              <a:rPr lang="zh-CN" altLang="en-US" smtClean="0"/>
              <a:t>关于依法治国说法正确的是（     ）</a:t>
            </a:r>
          </a:p>
          <a:p>
            <a:r>
              <a:rPr lang="zh-CN" altLang="en-US" smtClean="0"/>
              <a:t>①依法治国就是依照法律来治理国家②依法治国是党领导人民治理国家的基本方式，主体是中国共产党领导下的人民群众③依法治国的本质是崇尚宪法和法律的权威。依法治国的根本目的是保证人民群众充分行使当家作主的权利，维护人民当家舵主的地位④有了依法治国，一切困难都会迎刃而解</a:t>
            </a:r>
          </a:p>
          <a:p>
            <a:r>
              <a:rPr lang="en-US" altLang="zh-CN" smtClean="0"/>
              <a:t>A </a:t>
            </a:r>
            <a:r>
              <a:rPr lang="zh-CN" altLang="en-US" smtClean="0"/>
              <a:t>．</a:t>
            </a:r>
            <a:r>
              <a:rPr lang="en-US" altLang="zh-CN" smtClean="0"/>
              <a:t> ①②④ B</a:t>
            </a:r>
            <a:r>
              <a:rPr lang="zh-CN" altLang="en-US" smtClean="0"/>
              <a:t>．②③④</a:t>
            </a:r>
          </a:p>
          <a:p>
            <a:r>
              <a:rPr lang="en-US" altLang="zh-CN" smtClean="0"/>
              <a:t>C</a:t>
            </a:r>
            <a:r>
              <a:rPr lang="zh-CN" altLang="en-US" smtClean="0"/>
              <a:t>．①②③ </a:t>
            </a:r>
            <a:r>
              <a:rPr lang="en-US" altLang="zh-CN" smtClean="0"/>
              <a:t>D</a:t>
            </a:r>
            <a:r>
              <a:rPr lang="zh-CN" altLang="en-US" smtClean="0"/>
              <a:t>．①③④</a:t>
            </a:r>
          </a:p>
        </p:txBody>
      </p:sp>
      <p:sp>
        <p:nvSpPr>
          <p:cNvPr id="34820" name="Text Box 4"/>
          <p:cNvSpPr txBox="1">
            <a:spLocks noChangeArrowheads="1"/>
          </p:cNvSpPr>
          <p:nvPr/>
        </p:nvSpPr>
        <p:spPr bwMode="auto">
          <a:xfrm>
            <a:off x="5259388" y="1662113"/>
            <a:ext cx="958850" cy="701675"/>
          </a:xfrm>
          <a:prstGeom prst="rect">
            <a:avLst/>
          </a:prstGeom>
          <a:noFill/>
          <a:ln w="9525">
            <a:noFill/>
            <a:miter lim="800000"/>
            <a:headEnd/>
            <a:tailEnd/>
          </a:ln>
          <a:effectLst/>
        </p:spPr>
        <p:txBody>
          <a:bodyPr>
            <a:spAutoFit/>
          </a:bodyPr>
          <a:lstStyle/>
          <a:p>
            <a:pPr>
              <a:spcBef>
                <a:spcPct val="50000"/>
              </a:spcBef>
            </a:pPr>
            <a:r>
              <a:rPr lang="en-US" altLang="zh-CN" sz="4000">
                <a:solidFill>
                  <a:srgbClr val="FF0000"/>
                </a:solidFill>
              </a:rPr>
              <a:t>C</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20"/>
                                        </p:tgtEl>
                                        <p:attrNameLst>
                                          <p:attrName>style.visibility</p:attrName>
                                        </p:attrNameLst>
                                      </p:cBhvr>
                                      <p:to>
                                        <p:strVal val="visible"/>
                                      </p:to>
                                    </p:set>
                                    <p:anim calcmode="lin" valueType="num">
                                      <p:cBhvr additive="base">
                                        <p:cTn id="7" dur="500" fill="hold"/>
                                        <p:tgtEl>
                                          <p:spTgt spid="34820"/>
                                        </p:tgtEl>
                                        <p:attrNameLst>
                                          <p:attrName>ppt_x</p:attrName>
                                        </p:attrNameLst>
                                      </p:cBhvr>
                                      <p:tavLst>
                                        <p:tav tm="0">
                                          <p:val>
                                            <p:strVal val="#ppt_x"/>
                                          </p:val>
                                        </p:tav>
                                        <p:tav tm="100000">
                                          <p:val>
                                            <p:strVal val="#ppt_x"/>
                                          </p:val>
                                        </p:tav>
                                      </p:tavLst>
                                    </p:anim>
                                    <p:anim calcmode="lin" valueType="num">
                                      <p:cBhvr additive="base">
                                        <p:cTn id="8" dur="500" fill="hold"/>
                                        <p:tgtEl>
                                          <p:spTgt spid="348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3" name="Rectangle 3"/>
          <p:cNvSpPr>
            <a:spLocks noGrp="1"/>
          </p:cNvSpPr>
          <p:nvPr>
            <p:ph idx="1"/>
          </p:nvPr>
        </p:nvSpPr>
        <p:spPr/>
        <p:txBody>
          <a:bodyPr/>
          <a:lstStyle/>
          <a:p>
            <a:r>
              <a:rPr lang="en-US" altLang="zh-CN" smtClean="0"/>
              <a:t>3.</a:t>
            </a:r>
            <a:r>
              <a:rPr lang="zh-CN" altLang="en-US" smtClean="0"/>
              <a:t>人治建立在个人专制和独裁的基础上，其特点有（     ）</a:t>
            </a:r>
          </a:p>
          <a:p>
            <a:r>
              <a:rPr lang="zh-CN" altLang="en-US" smtClean="0"/>
              <a:t>①稳定性</a:t>
            </a:r>
          </a:p>
          <a:p>
            <a:r>
              <a:rPr lang="zh-CN" altLang="en-US" smtClean="0"/>
              <a:t>②随意性</a:t>
            </a:r>
          </a:p>
          <a:p>
            <a:r>
              <a:rPr lang="zh-CN" altLang="en-US" smtClean="0"/>
              <a:t>③多变性</a:t>
            </a:r>
          </a:p>
          <a:p>
            <a:r>
              <a:rPr lang="zh-CN" altLang="en-US" smtClean="0"/>
              <a:t>④不平等性</a:t>
            </a:r>
          </a:p>
          <a:p>
            <a:r>
              <a:rPr lang="en-US" altLang="zh-CN" smtClean="0"/>
              <a:t>A</a:t>
            </a:r>
            <a:r>
              <a:rPr lang="zh-CN" altLang="en-US" smtClean="0"/>
              <a:t>．②③</a:t>
            </a:r>
            <a:r>
              <a:rPr lang="en-US" altLang="zh-CN" smtClean="0"/>
              <a:t>B</a:t>
            </a:r>
            <a:r>
              <a:rPr lang="zh-CN" altLang="en-US" smtClean="0"/>
              <a:t>．①②</a:t>
            </a:r>
            <a:r>
              <a:rPr lang="en-US" altLang="zh-CN" smtClean="0"/>
              <a:t>C</a:t>
            </a:r>
            <a:r>
              <a:rPr lang="zh-CN" altLang="en-US" smtClean="0"/>
              <a:t>．①②③</a:t>
            </a:r>
            <a:r>
              <a:rPr lang="en-US" altLang="zh-CN" smtClean="0"/>
              <a:t>D</a:t>
            </a:r>
            <a:r>
              <a:rPr lang="zh-CN" altLang="en-US" smtClean="0"/>
              <a:t>．②③④</a:t>
            </a:r>
          </a:p>
        </p:txBody>
      </p:sp>
      <p:sp>
        <p:nvSpPr>
          <p:cNvPr id="35844" name="Text Box 4"/>
          <p:cNvSpPr txBox="1">
            <a:spLocks noChangeArrowheads="1"/>
          </p:cNvSpPr>
          <p:nvPr/>
        </p:nvSpPr>
        <p:spPr bwMode="auto">
          <a:xfrm>
            <a:off x="8123238" y="1587500"/>
            <a:ext cx="958850" cy="701675"/>
          </a:xfrm>
          <a:prstGeom prst="rect">
            <a:avLst/>
          </a:prstGeom>
          <a:noFill/>
          <a:ln w="9525">
            <a:noFill/>
            <a:miter lim="800000"/>
            <a:headEnd/>
            <a:tailEnd/>
          </a:ln>
          <a:effectLst/>
        </p:spPr>
        <p:txBody>
          <a:bodyPr>
            <a:spAutoFit/>
          </a:bodyPr>
          <a:lstStyle/>
          <a:p>
            <a:pPr>
              <a:spcBef>
                <a:spcPct val="50000"/>
              </a:spcBef>
            </a:pPr>
            <a:r>
              <a:rPr lang="en-US" altLang="zh-CN" sz="4000">
                <a:solidFill>
                  <a:srgbClr val="FF0000"/>
                </a:solidFill>
              </a:rPr>
              <a:t>D</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844"/>
                                        </p:tgtEl>
                                        <p:attrNameLst>
                                          <p:attrName>style.visibility</p:attrName>
                                        </p:attrNameLst>
                                      </p:cBhvr>
                                      <p:to>
                                        <p:strVal val="visible"/>
                                      </p:to>
                                    </p:set>
                                    <p:anim calcmode="lin" valueType="num">
                                      <p:cBhvr additive="base">
                                        <p:cTn id="7" dur="500" fill="hold"/>
                                        <p:tgtEl>
                                          <p:spTgt spid="35844"/>
                                        </p:tgtEl>
                                        <p:attrNameLst>
                                          <p:attrName>ppt_x</p:attrName>
                                        </p:attrNameLst>
                                      </p:cBhvr>
                                      <p:tavLst>
                                        <p:tav tm="0">
                                          <p:val>
                                            <p:strVal val="#ppt_x"/>
                                          </p:val>
                                        </p:tav>
                                        <p:tav tm="100000">
                                          <p:val>
                                            <p:strVal val="#ppt_x"/>
                                          </p:val>
                                        </p:tav>
                                      </p:tavLst>
                                    </p:anim>
                                    <p:anim calcmode="lin" valueType="num">
                                      <p:cBhvr additive="base">
                                        <p:cTn id="8" dur="500" fill="hold"/>
                                        <p:tgtEl>
                                          <p:spTgt spid="358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7" name="Rectangle 3"/>
          <p:cNvSpPr>
            <a:spLocks noGrp="1"/>
          </p:cNvSpPr>
          <p:nvPr>
            <p:ph idx="1"/>
          </p:nvPr>
        </p:nvSpPr>
        <p:spPr>
          <a:xfrm>
            <a:off x="673100" y="0"/>
            <a:ext cx="10972800" cy="4525963"/>
          </a:xfrm>
        </p:spPr>
        <p:txBody>
          <a:bodyPr/>
          <a:lstStyle/>
          <a:p>
            <a:r>
              <a:rPr lang="zh-CN" altLang="en-US" dirty="0" smtClean="0"/>
              <a:t>人们常说：“人在做，天在看。”天有三重：道德之天、法律之天、百姓之天。人要有敬畏之心，心中有天。得道德之天可以润，得法律之天可以安，得百姓之天可以乐。据此回答</a:t>
            </a:r>
            <a:r>
              <a:rPr lang="en-US" altLang="zh-CN" dirty="0" smtClean="0"/>
              <a:t>4</a:t>
            </a:r>
            <a:r>
              <a:rPr lang="zh-CN" altLang="en-US" dirty="0" smtClean="0"/>
              <a:t>～</a:t>
            </a:r>
            <a:r>
              <a:rPr lang="en-US" altLang="zh-CN" dirty="0" smtClean="0"/>
              <a:t>5</a:t>
            </a:r>
            <a:r>
              <a:rPr lang="zh-CN" altLang="en-US" dirty="0" smtClean="0"/>
              <a:t>题。</a:t>
            </a:r>
          </a:p>
          <a:p>
            <a:r>
              <a:rPr lang="en-US" altLang="zh-CN" dirty="0" smtClean="0"/>
              <a:t>4.“</a:t>
            </a:r>
            <a:r>
              <a:rPr lang="zh-CN" altLang="en-US" dirty="0" smtClean="0"/>
              <a:t>德润人心，法安天下。”德治和法治是人类自我管理和规制的一对经典关系。下列关于德治与法治关系表述正确的是（     ）</a:t>
            </a:r>
          </a:p>
          <a:p>
            <a:r>
              <a:rPr lang="en-US" altLang="zh-CN" dirty="0" smtClean="0"/>
              <a:t>A</a:t>
            </a:r>
            <a:r>
              <a:rPr lang="zh-CN" altLang="en-US" dirty="0" smtClean="0"/>
              <a:t>．德治比法治更具有权威性和强制性</a:t>
            </a:r>
          </a:p>
          <a:p>
            <a:r>
              <a:rPr lang="en-US" altLang="zh-CN" dirty="0" smtClean="0"/>
              <a:t>B</a:t>
            </a:r>
            <a:r>
              <a:rPr lang="zh-CN" altLang="en-US" dirty="0" smtClean="0"/>
              <a:t>．法治比德治更具有感召力和劝导力</a:t>
            </a:r>
          </a:p>
          <a:p>
            <a:r>
              <a:rPr lang="en-US" altLang="zh-CN" dirty="0" smtClean="0"/>
              <a:t>C</a:t>
            </a:r>
            <a:r>
              <a:rPr lang="zh-CN" altLang="en-US" dirty="0" smtClean="0"/>
              <a:t>．法治重教化作用，德治重规范作用</a:t>
            </a:r>
          </a:p>
          <a:p>
            <a:r>
              <a:rPr lang="en-US" altLang="zh-CN" dirty="0" smtClean="0"/>
              <a:t>D</a:t>
            </a:r>
            <a:r>
              <a:rPr lang="zh-CN" altLang="en-US" dirty="0" smtClean="0"/>
              <a:t>．德治与法治相辅相成，相互促进</a:t>
            </a:r>
          </a:p>
        </p:txBody>
      </p:sp>
      <p:sp>
        <p:nvSpPr>
          <p:cNvPr id="36868" name="Text Box 4"/>
          <p:cNvSpPr txBox="1">
            <a:spLocks noChangeArrowheads="1"/>
          </p:cNvSpPr>
          <p:nvPr/>
        </p:nvSpPr>
        <p:spPr bwMode="auto">
          <a:xfrm>
            <a:off x="2311400" y="2965450"/>
            <a:ext cx="958850" cy="701675"/>
          </a:xfrm>
          <a:prstGeom prst="rect">
            <a:avLst/>
          </a:prstGeom>
          <a:noFill/>
          <a:ln w="9525">
            <a:noFill/>
            <a:miter lim="800000"/>
            <a:headEnd/>
            <a:tailEnd/>
          </a:ln>
          <a:effectLst/>
        </p:spPr>
        <p:txBody>
          <a:bodyPr>
            <a:spAutoFit/>
          </a:bodyPr>
          <a:lstStyle/>
          <a:p>
            <a:pPr>
              <a:spcBef>
                <a:spcPct val="50000"/>
              </a:spcBef>
            </a:pPr>
            <a:r>
              <a:rPr lang="en-US" altLang="zh-CN" sz="4000" dirty="0">
                <a:solidFill>
                  <a:srgbClr val="FF0000"/>
                </a:solidFill>
              </a:rPr>
              <a:t>D</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68"/>
                                        </p:tgtEl>
                                        <p:attrNameLst>
                                          <p:attrName>style.visibility</p:attrName>
                                        </p:attrNameLst>
                                      </p:cBhvr>
                                      <p:to>
                                        <p:strVal val="visible"/>
                                      </p:to>
                                    </p:set>
                                    <p:anim calcmode="lin" valueType="num">
                                      <p:cBhvr additive="base">
                                        <p:cTn id="7" dur="500" fill="hold"/>
                                        <p:tgtEl>
                                          <p:spTgt spid="36868"/>
                                        </p:tgtEl>
                                        <p:attrNameLst>
                                          <p:attrName>ppt_x</p:attrName>
                                        </p:attrNameLst>
                                      </p:cBhvr>
                                      <p:tavLst>
                                        <p:tav tm="0">
                                          <p:val>
                                            <p:strVal val="#ppt_x"/>
                                          </p:val>
                                        </p:tav>
                                        <p:tav tm="100000">
                                          <p:val>
                                            <p:strVal val="#ppt_x"/>
                                          </p:val>
                                        </p:tav>
                                      </p:tavLst>
                                    </p:anim>
                                    <p:anim calcmode="lin" valueType="num">
                                      <p:cBhvr additive="base">
                                        <p:cTn id="8" dur="500" fill="hold"/>
                                        <p:tgtEl>
                                          <p:spTgt spid="368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1" name="Rectangle 3"/>
          <p:cNvSpPr>
            <a:spLocks noGrp="1"/>
          </p:cNvSpPr>
          <p:nvPr>
            <p:ph idx="1"/>
          </p:nvPr>
        </p:nvSpPr>
        <p:spPr>
          <a:xfrm>
            <a:off x="508000" y="685801"/>
            <a:ext cx="10972800" cy="4525963"/>
          </a:xfrm>
        </p:spPr>
        <p:txBody>
          <a:bodyPr/>
          <a:lstStyle/>
          <a:p>
            <a:r>
              <a:rPr lang="en-US" altLang="zh-CN" dirty="0" smtClean="0"/>
              <a:t>5.“</a:t>
            </a:r>
            <a:r>
              <a:rPr lang="zh-CN" altLang="en-US" dirty="0" smtClean="0"/>
              <a:t>人要有敬畏之心，心中有天”要求我们应（     ）</a:t>
            </a:r>
          </a:p>
          <a:p>
            <a:r>
              <a:rPr lang="zh-CN" altLang="en-US" dirty="0" smtClean="0"/>
              <a:t>①坚持以人为本，维护人民利益</a:t>
            </a:r>
          </a:p>
          <a:p>
            <a:r>
              <a:rPr lang="zh-CN" altLang="en-US" dirty="0" smtClean="0"/>
              <a:t>②坚守法律底线，提升法治素养</a:t>
            </a:r>
          </a:p>
          <a:p>
            <a:r>
              <a:rPr lang="zh-CN" altLang="en-US" dirty="0" smtClean="0"/>
              <a:t>③提高道德修养，弘扬传统美德</a:t>
            </a:r>
          </a:p>
          <a:p>
            <a:r>
              <a:rPr lang="zh-CN" altLang="en-US" dirty="0" smtClean="0"/>
              <a:t>④摒弃封建迷信，坚持个性发展</a:t>
            </a:r>
          </a:p>
          <a:p>
            <a:r>
              <a:rPr lang="zh-CN" altLang="en-US" dirty="0" smtClean="0"/>
              <a:t>①②③</a:t>
            </a:r>
            <a:r>
              <a:rPr lang="en-US" altLang="zh-CN" dirty="0" smtClean="0"/>
              <a:t>B</a:t>
            </a:r>
            <a:r>
              <a:rPr lang="zh-CN" altLang="en-US" dirty="0" smtClean="0"/>
              <a:t>．②③④</a:t>
            </a:r>
            <a:r>
              <a:rPr lang="en-US" altLang="zh-CN" dirty="0" smtClean="0"/>
              <a:t>C</a:t>
            </a:r>
            <a:r>
              <a:rPr lang="zh-CN" altLang="en-US" dirty="0" smtClean="0"/>
              <a:t>．①②④</a:t>
            </a:r>
            <a:r>
              <a:rPr lang="en-US" altLang="zh-CN" dirty="0" smtClean="0"/>
              <a:t>D</a:t>
            </a:r>
            <a:r>
              <a:rPr lang="zh-CN" altLang="en-US" dirty="0" smtClean="0"/>
              <a:t>．①③④</a:t>
            </a:r>
          </a:p>
        </p:txBody>
      </p:sp>
      <p:sp>
        <p:nvSpPr>
          <p:cNvPr id="37892" name="Text Box 4"/>
          <p:cNvSpPr txBox="1">
            <a:spLocks noChangeArrowheads="1"/>
          </p:cNvSpPr>
          <p:nvPr/>
        </p:nvSpPr>
        <p:spPr bwMode="auto">
          <a:xfrm>
            <a:off x="7011988" y="1631950"/>
            <a:ext cx="958850" cy="701675"/>
          </a:xfrm>
          <a:prstGeom prst="rect">
            <a:avLst/>
          </a:prstGeom>
          <a:noFill/>
          <a:ln w="9525">
            <a:noFill/>
            <a:miter lim="800000"/>
            <a:headEnd/>
            <a:tailEnd/>
          </a:ln>
          <a:effectLst/>
        </p:spPr>
        <p:txBody>
          <a:bodyPr>
            <a:spAutoFit/>
          </a:bodyPr>
          <a:lstStyle/>
          <a:p>
            <a:pPr>
              <a:spcBef>
                <a:spcPct val="50000"/>
              </a:spcBef>
            </a:pPr>
            <a:r>
              <a:rPr lang="en-US" altLang="zh-CN" sz="4000">
                <a:solidFill>
                  <a:srgbClr val="FF0000"/>
                </a:solidFill>
              </a:rPr>
              <a:t>A</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892"/>
                                        </p:tgtEl>
                                        <p:attrNameLst>
                                          <p:attrName>style.visibility</p:attrName>
                                        </p:attrNameLst>
                                      </p:cBhvr>
                                      <p:to>
                                        <p:strVal val="visible"/>
                                      </p:to>
                                    </p:set>
                                    <p:anim calcmode="lin" valueType="num">
                                      <p:cBhvr additive="base">
                                        <p:cTn id="7" dur="500" fill="hold"/>
                                        <p:tgtEl>
                                          <p:spTgt spid="37892"/>
                                        </p:tgtEl>
                                        <p:attrNameLst>
                                          <p:attrName>ppt_x</p:attrName>
                                        </p:attrNameLst>
                                      </p:cBhvr>
                                      <p:tavLst>
                                        <p:tav tm="0">
                                          <p:val>
                                            <p:strVal val="#ppt_x"/>
                                          </p:val>
                                        </p:tav>
                                        <p:tav tm="100000">
                                          <p:val>
                                            <p:strVal val="#ppt_x"/>
                                          </p:val>
                                        </p:tav>
                                      </p:tavLst>
                                    </p:anim>
                                    <p:anim calcmode="lin" valueType="num">
                                      <p:cBhvr additive="base">
                                        <p:cTn id="8" dur="500" fill="hold"/>
                                        <p:tgtEl>
                                          <p:spTgt spid="378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5" name="Rectangle 3"/>
          <p:cNvSpPr>
            <a:spLocks noGrp="1"/>
          </p:cNvSpPr>
          <p:nvPr>
            <p:ph idx="1"/>
          </p:nvPr>
        </p:nvSpPr>
        <p:spPr/>
        <p:txBody>
          <a:bodyPr/>
          <a:lstStyle/>
          <a:p>
            <a:r>
              <a:rPr lang="en-US" altLang="zh-CN" smtClean="0"/>
              <a:t>6</a:t>
            </a:r>
            <a:r>
              <a:rPr lang="zh-CN" altLang="en-US" smtClean="0"/>
              <a:t>、材料一近年来，我国加大了在政权建设、经济发展、社会治安、计划生育、精神文明、宗教信仰和民族团结等领域法律、法规的建立和完善力度。如果没有这些法律法规，国家承担的各项职责就难以实施，社会也就会陷入混乱。</a:t>
            </a:r>
          </a:p>
          <a:p>
            <a:r>
              <a:rPr lang="zh-CN" altLang="en-US" smtClean="0"/>
              <a:t>材料二</a:t>
            </a:r>
            <a:r>
              <a:rPr lang="en-US" altLang="zh-CN" smtClean="0"/>
              <a:t>2017</a:t>
            </a:r>
            <a:r>
              <a:rPr lang="zh-CN" altLang="en-US" smtClean="0"/>
              <a:t>年</a:t>
            </a:r>
            <a:r>
              <a:rPr lang="en-US" altLang="zh-CN" smtClean="0"/>
              <a:t>12</a:t>
            </a:r>
            <a:r>
              <a:rPr lang="zh-CN" altLang="en-US" smtClean="0"/>
              <a:t>月</a:t>
            </a:r>
            <a:r>
              <a:rPr lang="en-US" altLang="zh-CN" smtClean="0"/>
              <a:t>4</a:t>
            </a:r>
            <a:r>
              <a:rPr lang="zh-CN" altLang="en-US" smtClean="0"/>
              <a:t>日全国法制宣传日主题：“加强法制宣传教育，服务经济社会发展”。</a:t>
            </a:r>
          </a:p>
          <a:p>
            <a:r>
              <a:rPr lang="zh-CN" altLang="en-US" smtClean="0"/>
              <a:t>（</a:t>
            </a:r>
            <a:r>
              <a:rPr lang="en-US" altLang="zh-CN" smtClean="0"/>
              <a:t>1</a:t>
            </a:r>
            <a:r>
              <a:rPr lang="zh-CN" altLang="en-US" smtClean="0"/>
              <a:t>）上述材料说明了党和人民治理国家正在实施什么基本方略？</a:t>
            </a:r>
          </a:p>
          <a:p>
            <a:r>
              <a:rPr lang="zh-CN" altLang="en-US" smtClean="0"/>
              <a:t>（</a:t>
            </a:r>
            <a:r>
              <a:rPr lang="en-US" altLang="zh-CN" smtClean="0"/>
              <a:t>2</a:t>
            </a:r>
            <a:r>
              <a:rPr lang="zh-CN" altLang="en-US" smtClean="0"/>
              <a:t>）谈谈你对法治的理解。</a:t>
            </a:r>
          </a:p>
        </p:txBody>
      </p:sp>
    </p:spTree>
  </p:cSld>
  <p:clrMapOvr>
    <a:masterClrMapping/>
  </p:clrMapOvr>
  <p:transition>
    <p:zoom/>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8" name="Rectangle 2"/>
          <p:cNvSpPr>
            <a:spLocks noGrp="1"/>
          </p:cNvSpPr>
          <p:nvPr>
            <p:ph type="title"/>
          </p:nvPr>
        </p:nvSpPr>
        <p:spPr/>
        <p:txBody>
          <a:bodyPr/>
          <a:lstStyle/>
          <a:p>
            <a:r>
              <a:rPr lang="zh-CN" altLang="en-US" smtClean="0"/>
              <a:t>答案</a:t>
            </a:r>
          </a:p>
        </p:txBody>
      </p:sp>
      <p:sp>
        <p:nvSpPr>
          <p:cNvPr id="39939" name="Rectangle 3"/>
          <p:cNvSpPr>
            <a:spLocks noGrp="1"/>
          </p:cNvSpPr>
          <p:nvPr>
            <p:ph idx="1"/>
          </p:nvPr>
        </p:nvSpPr>
        <p:spPr/>
        <p:txBody>
          <a:bodyPr/>
          <a:lstStyle/>
          <a:p>
            <a:r>
              <a:rPr lang="en-US" altLang="zh-CN" smtClean="0">
                <a:solidFill>
                  <a:srgbClr val="FF0000"/>
                </a:solidFill>
              </a:rPr>
              <a:t>6. </a:t>
            </a:r>
            <a:r>
              <a:rPr lang="zh-CN" altLang="en-US" smtClean="0">
                <a:solidFill>
                  <a:srgbClr val="FF0000"/>
                </a:solidFill>
              </a:rPr>
              <a:t>（</a:t>
            </a:r>
            <a:r>
              <a:rPr lang="en-US" altLang="zh-CN" smtClean="0">
                <a:solidFill>
                  <a:srgbClr val="FF0000"/>
                </a:solidFill>
              </a:rPr>
              <a:t>1</a:t>
            </a:r>
            <a:r>
              <a:rPr lang="zh-CN" altLang="en-US" smtClean="0">
                <a:solidFill>
                  <a:srgbClr val="FF0000"/>
                </a:solidFill>
              </a:rPr>
              <a:t>）实施依法治国的基本方略。</a:t>
            </a:r>
          </a:p>
          <a:p>
            <a:r>
              <a:rPr lang="zh-CN" altLang="en-US" smtClean="0">
                <a:solidFill>
                  <a:srgbClr val="FF0000"/>
                </a:solidFill>
              </a:rPr>
              <a:t>（</a:t>
            </a:r>
            <a:r>
              <a:rPr lang="en-US" altLang="zh-CN" smtClean="0">
                <a:solidFill>
                  <a:srgbClr val="FF0000"/>
                </a:solidFill>
              </a:rPr>
              <a:t>2</a:t>
            </a:r>
            <a:r>
              <a:rPr lang="zh-CN" altLang="en-US" smtClean="0">
                <a:solidFill>
                  <a:srgbClr val="FF0000"/>
                </a:solidFill>
              </a:rPr>
              <a:t>）法治，是一个国家走向现代文明的标志，是国家治理现代化的核心内容之一。法治的根本特征是，法律是最大的权威，法律面前人人平等，任何国家机关、团体和个人都没有超越法律的特权。</a:t>
            </a:r>
            <a:endParaRPr lang="en-US" altLang="zh-CN" smtClean="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 calcmode="lin" valueType="num">
                                      <p:cBhvr additive="base">
                                        <p:cTn id="7" dur="500" fill="hold"/>
                                        <p:tgtEl>
                                          <p:spTgt spid="399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9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9939">
                                            <p:txEl>
                                              <p:pRg st="1" end="1"/>
                                            </p:txEl>
                                          </p:spTgt>
                                        </p:tgtEl>
                                        <p:attrNameLst>
                                          <p:attrName>style.visibility</p:attrName>
                                        </p:attrNameLst>
                                      </p:cBhvr>
                                      <p:to>
                                        <p:strVal val="visible"/>
                                      </p:to>
                                    </p:set>
                                    <p:anim calcmode="lin" valueType="num">
                                      <p:cBhvr additive="base">
                                        <p:cTn id="13" dur="500" fill="hold"/>
                                        <p:tgtEl>
                                          <p:spTgt spid="3993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993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3" name="Text Box 17">
            <a:hlinkClick r:id="rId3" action="ppaction://hlinksldjump"/>
          </p:cNvPr>
          <p:cNvSpPr txBox="1">
            <a:spLocks noChangeArrowheads="1"/>
          </p:cNvSpPr>
          <p:nvPr/>
        </p:nvSpPr>
        <p:spPr bwMode="auto">
          <a:xfrm>
            <a:off x="5437188" y="3052763"/>
            <a:ext cx="1303337" cy="35877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zh-CN" sz="2000" b="1">
                <a:solidFill>
                  <a:srgbClr val="FF0000"/>
                </a:solidFill>
                <a:latin typeface="Calibri" pitchFamily="34" charset="0"/>
                <a:ea typeface="黑体" pitchFamily="2" charset="-122"/>
              </a:rPr>
              <a:t>课前预习</a:t>
            </a:r>
            <a:endParaRPr lang="en-US" altLang="zh-CN" sz="2000" b="1">
              <a:solidFill>
                <a:srgbClr val="FF0000"/>
              </a:solidFill>
              <a:latin typeface="Calibri" pitchFamily="34" charset="0"/>
              <a:ea typeface="黑体" pitchFamily="2" charset="-122"/>
              <a:sym typeface="宋体" charset="-122"/>
            </a:endParaRPr>
          </a:p>
        </p:txBody>
      </p:sp>
      <p:sp>
        <p:nvSpPr>
          <p:cNvPr id="13314" name="Text Box 17"/>
          <p:cNvSpPr txBox="1">
            <a:spLocks noChangeArrowheads="1"/>
          </p:cNvSpPr>
          <p:nvPr/>
        </p:nvSpPr>
        <p:spPr bwMode="auto">
          <a:xfrm>
            <a:off x="5437188" y="4171950"/>
            <a:ext cx="1303337" cy="35877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zh-CN" sz="2000" b="1">
                <a:solidFill>
                  <a:srgbClr val="FF0000"/>
                </a:solidFill>
                <a:latin typeface="Calibri" pitchFamily="34" charset="0"/>
                <a:ea typeface="黑体" pitchFamily="2" charset="-122"/>
                <a:sym typeface="宋体" charset="-122"/>
              </a:rPr>
              <a:t>典例精析</a:t>
            </a:r>
          </a:p>
        </p:txBody>
      </p:sp>
      <p:sp>
        <p:nvSpPr>
          <p:cNvPr id="13315" name="Text Box 17"/>
          <p:cNvSpPr txBox="1">
            <a:spLocks noChangeArrowheads="1"/>
          </p:cNvSpPr>
          <p:nvPr/>
        </p:nvSpPr>
        <p:spPr bwMode="auto">
          <a:xfrm>
            <a:off x="5437188" y="4533900"/>
            <a:ext cx="1317625" cy="35877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zh-CN" sz="2000" b="1">
                <a:solidFill>
                  <a:srgbClr val="FF0000"/>
                </a:solidFill>
                <a:latin typeface="Calibri" pitchFamily="34" charset="0"/>
                <a:ea typeface="黑体" pitchFamily="2" charset="-122"/>
              </a:rPr>
              <a:t>课后训练</a:t>
            </a:r>
            <a:endParaRPr lang="en-US" altLang="zh-CN" sz="2000" b="1">
              <a:solidFill>
                <a:srgbClr val="FF0000"/>
              </a:solidFill>
              <a:latin typeface="Calibri" pitchFamily="34" charset="0"/>
              <a:ea typeface="黑体" pitchFamily="2" charset="-122"/>
              <a:sym typeface="宋体" charset="-122"/>
            </a:endParaRPr>
          </a:p>
        </p:txBody>
      </p:sp>
      <p:sp>
        <p:nvSpPr>
          <p:cNvPr id="13316" name="Text Box 17">
            <a:hlinkClick r:id="rId3" action="ppaction://hlinksldjump"/>
          </p:cNvPr>
          <p:cNvSpPr txBox="1">
            <a:spLocks noChangeArrowheads="1"/>
          </p:cNvSpPr>
          <p:nvPr/>
        </p:nvSpPr>
        <p:spPr bwMode="auto">
          <a:xfrm>
            <a:off x="5437188" y="2657475"/>
            <a:ext cx="1317625" cy="39052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en-US" sz="2200" b="1">
                <a:solidFill>
                  <a:srgbClr val="FF0000"/>
                </a:solidFill>
                <a:latin typeface="楷体"/>
                <a:ea typeface="楷体"/>
                <a:cs typeface="楷体"/>
                <a:sym typeface="宋体" charset="-122"/>
              </a:rPr>
              <a:t>学习目标</a:t>
            </a:r>
          </a:p>
        </p:txBody>
      </p:sp>
      <p:sp>
        <p:nvSpPr>
          <p:cNvPr id="13317" name="矩形 1"/>
          <p:cNvSpPr>
            <a:spLocks noChangeArrowheads="1"/>
          </p:cNvSpPr>
          <p:nvPr/>
        </p:nvSpPr>
        <p:spPr bwMode="auto">
          <a:xfrm>
            <a:off x="4935538" y="1651000"/>
            <a:ext cx="660400" cy="368300"/>
          </a:xfrm>
          <a:prstGeom prst="rect">
            <a:avLst/>
          </a:prstGeom>
          <a:noFill/>
          <a:ln w="9525">
            <a:noFill/>
            <a:miter lim="800000"/>
            <a:headEnd/>
            <a:tailEnd/>
          </a:ln>
        </p:spPr>
        <p:txBody>
          <a:bodyPr>
            <a:spAutoFit/>
          </a:bodyPr>
          <a:lstStyle/>
          <a:p>
            <a:r>
              <a:rPr lang="zh-CN" altLang="en-US" b="1">
                <a:ea typeface="黑体" pitchFamily="2" charset="-122"/>
              </a:rPr>
              <a:t>目录</a:t>
            </a:r>
          </a:p>
        </p:txBody>
      </p:sp>
      <p:sp>
        <p:nvSpPr>
          <p:cNvPr id="13318" name="Text Box 17">
            <a:hlinkClick r:id="rId3" action="ppaction://hlinksldjump"/>
          </p:cNvPr>
          <p:cNvSpPr txBox="1">
            <a:spLocks noChangeArrowheads="1"/>
          </p:cNvSpPr>
          <p:nvPr/>
        </p:nvSpPr>
        <p:spPr bwMode="auto">
          <a:xfrm>
            <a:off x="5437188" y="3811588"/>
            <a:ext cx="1301750" cy="35877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zh-CN" sz="2000" b="1">
                <a:solidFill>
                  <a:srgbClr val="FF0000"/>
                </a:solidFill>
                <a:latin typeface="Calibri" pitchFamily="34" charset="0"/>
                <a:ea typeface="黑体" pitchFamily="2" charset="-122"/>
                <a:sym typeface="宋体" charset="-122"/>
              </a:rPr>
              <a:t>知识结构</a:t>
            </a:r>
          </a:p>
        </p:txBody>
      </p:sp>
      <p:sp>
        <p:nvSpPr>
          <p:cNvPr id="13319" name="Text Box 17">
            <a:hlinkClick r:id="rId3" action="ppaction://hlinksldjump"/>
          </p:cNvPr>
          <p:cNvSpPr txBox="1">
            <a:spLocks noChangeArrowheads="1"/>
          </p:cNvSpPr>
          <p:nvPr/>
        </p:nvSpPr>
        <p:spPr bwMode="auto">
          <a:xfrm>
            <a:off x="5437188" y="2259013"/>
            <a:ext cx="1333500" cy="39052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en-US" sz="2200" b="1">
                <a:solidFill>
                  <a:srgbClr val="FF0000"/>
                </a:solidFill>
                <a:latin typeface="楷体"/>
                <a:ea typeface="楷体"/>
                <a:cs typeface="楷体"/>
                <a:sym typeface="宋体" charset="-122"/>
              </a:rPr>
              <a:t>情境导入</a:t>
            </a:r>
          </a:p>
        </p:txBody>
      </p:sp>
      <p:sp>
        <p:nvSpPr>
          <p:cNvPr id="13320" name="Text Box 17">
            <a:hlinkClick r:id="rId3" action="ppaction://hlinksldjump"/>
          </p:cNvPr>
          <p:cNvSpPr txBox="1">
            <a:spLocks noChangeArrowheads="1"/>
          </p:cNvSpPr>
          <p:nvPr/>
        </p:nvSpPr>
        <p:spPr bwMode="auto">
          <a:xfrm>
            <a:off x="5437188" y="3413125"/>
            <a:ext cx="1317625" cy="39052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en-US" sz="2200" b="1">
                <a:solidFill>
                  <a:srgbClr val="FF0000"/>
                </a:solidFill>
                <a:latin typeface="楷体"/>
                <a:ea typeface="楷体"/>
                <a:cs typeface="楷体"/>
                <a:sym typeface="宋体" charset="-122"/>
              </a:rPr>
              <a:t>疑难解答</a:t>
            </a:r>
          </a:p>
        </p:txBody>
      </p:sp>
    </p:spTree>
    <p:custDataLst>
      <p:tags r:id="rId1"/>
    </p:custDataLst>
  </p:cSld>
  <p:clrMapOvr>
    <a:masterClrMapping/>
  </p:clrMapOvr>
  <p:transition>
    <p:zoom/>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7" name="标题 1"/>
          <p:cNvSpPr>
            <a:spLocks noGrp="1"/>
          </p:cNvSpPr>
          <p:nvPr>
            <p:ph type="title"/>
          </p:nvPr>
        </p:nvSpPr>
        <p:spPr/>
        <p:txBody>
          <a:bodyPr/>
          <a:lstStyle/>
          <a:p>
            <a:r>
              <a:rPr lang="zh-CN" altLang="en-US" smtClean="0">
                <a:sym typeface="黑体" pitchFamily="2" charset="-122"/>
              </a:rPr>
              <a:t>情境导入</a:t>
            </a:r>
            <a:r>
              <a:rPr lang="zh-CN" altLang="en-US" smtClean="0">
                <a:sym typeface="+mn-ea"/>
              </a:rPr>
              <a:t/>
            </a:r>
            <a:br>
              <a:rPr lang="zh-CN" altLang="en-US" smtClean="0">
                <a:sym typeface="+mn-ea"/>
              </a:rPr>
            </a:br>
            <a:endParaRPr lang="zh-CN" altLang="en-US" smtClean="0"/>
          </a:p>
        </p:txBody>
      </p:sp>
      <p:sp>
        <p:nvSpPr>
          <p:cNvPr id="14338" name="内容占位符 2"/>
          <p:cNvSpPr>
            <a:spLocks noGrp="1"/>
          </p:cNvSpPr>
          <p:nvPr>
            <p:ph idx="1"/>
          </p:nvPr>
        </p:nvSpPr>
        <p:spPr/>
        <p:txBody>
          <a:bodyPr/>
          <a:lstStyle/>
          <a:p>
            <a:r>
              <a:rPr lang="en-US" altLang="zh-CN" smtClean="0">
                <a:solidFill>
                  <a:srgbClr val="0000FF"/>
                </a:solidFill>
              </a:rPr>
              <a:t>2018</a:t>
            </a:r>
            <a:r>
              <a:rPr lang="zh-CN" altLang="en-US" smtClean="0">
                <a:solidFill>
                  <a:srgbClr val="0000FF"/>
                </a:solidFill>
              </a:rPr>
              <a:t>年</a:t>
            </a:r>
            <a:r>
              <a:rPr lang="en-US" altLang="zh-CN" smtClean="0">
                <a:solidFill>
                  <a:srgbClr val="0000FF"/>
                </a:solidFill>
              </a:rPr>
              <a:t>1</a:t>
            </a:r>
            <a:r>
              <a:rPr lang="zh-CN" altLang="en-US" smtClean="0">
                <a:solidFill>
                  <a:srgbClr val="0000FF"/>
                </a:solidFill>
              </a:rPr>
              <a:t>月</a:t>
            </a:r>
            <a:r>
              <a:rPr lang="en-US" altLang="zh-CN" smtClean="0">
                <a:solidFill>
                  <a:srgbClr val="0000FF"/>
                </a:solidFill>
              </a:rPr>
              <a:t>1</a:t>
            </a:r>
            <a:r>
              <a:rPr lang="zh-CN" altLang="en-US" smtClean="0">
                <a:solidFill>
                  <a:srgbClr val="0000FF"/>
                </a:solidFill>
              </a:rPr>
              <a:t>日起，</a:t>
            </a:r>
            <a:r>
              <a:rPr lang="en-US" altLang="zh-CN" smtClean="0">
                <a:solidFill>
                  <a:srgbClr val="0000FF"/>
                </a:solidFill>
              </a:rPr>
              <a:t>《</a:t>
            </a:r>
            <a:r>
              <a:rPr lang="zh-CN" altLang="en-US" smtClean="0">
                <a:solidFill>
                  <a:srgbClr val="0000FF"/>
                </a:solidFill>
              </a:rPr>
              <a:t>中华人民共和国环境保护税法</a:t>
            </a:r>
            <a:r>
              <a:rPr lang="en-US" altLang="zh-CN" smtClean="0">
                <a:solidFill>
                  <a:srgbClr val="0000FF"/>
                </a:solidFill>
              </a:rPr>
              <a:t>》</a:t>
            </a:r>
            <a:r>
              <a:rPr lang="zh-CN" altLang="en-US" smtClean="0">
                <a:solidFill>
                  <a:srgbClr val="0000FF"/>
                </a:solidFill>
              </a:rPr>
              <a:t>施行。实施好这部税法，是深入贯彻落实党的十九大精神，树立和践行绿水青山就是金山银山的理念、打好污染防治攻坚战的重要举措，对于保护和改善环境、减少污染物排放，实现高质量发展具有十分重要的意义。</a:t>
            </a:r>
          </a:p>
          <a:p>
            <a:r>
              <a:rPr lang="zh-CN" altLang="en-US" smtClean="0">
                <a:solidFill>
                  <a:srgbClr val="0000FF"/>
                </a:solidFill>
              </a:rPr>
              <a:t>实施环保税法说明我们积极落实什么方略？</a:t>
            </a:r>
          </a:p>
        </p:txBody>
      </p:sp>
      <p:pic>
        <p:nvPicPr>
          <p:cNvPr id="14340" name="Picture 4" descr="t0139ccdf8f9ade571d"/>
          <p:cNvPicPr>
            <a:picLocks noChangeAspect="1" noChangeArrowheads="1"/>
          </p:cNvPicPr>
          <p:nvPr/>
        </p:nvPicPr>
        <p:blipFill>
          <a:blip r:embed="rId3"/>
          <a:srcRect/>
          <a:stretch>
            <a:fillRect/>
          </a:stretch>
        </p:blipFill>
        <p:spPr bwMode="auto">
          <a:xfrm>
            <a:off x="1343025" y="3676650"/>
            <a:ext cx="3565525" cy="2663825"/>
          </a:xfrm>
          <a:prstGeom prst="rect">
            <a:avLst/>
          </a:prstGeom>
          <a:noFill/>
          <a:ln w="9525">
            <a:noFill/>
            <a:miter lim="800000"/>
            <a:headEnd/>
            <a:tailEnd/>
          </a:ln>
        </p:spPr>
      </p:pic>
    </p:spTree>
    <p:custDataLst>
      <p:tags r:id="rId1"/>
    </p:custDataLst>
  </p:cSld>
  <p:clrMapOvr>
    <a:masterClrMapping/>
  </p:clrMapOvr>
  <p:transition>
    <p:zoom/>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1" name="标题 1"/>
          <p:cNvSpPr>
            <a:spLocks noGrp="1"/>
          </p:cNvSpPr>
          <p:nvPr>
            <p:ph type="title"/>
          </p:nvPr>
        </p:nvSpPr>
        <p:spPr/>
        <p:txBody>
          <a:bodyPr/>
          <a:lstStyle/>
          <a:p>
            <a:r>
              <a:rPr lang="zh-CN" altLang="en-US" smtClean="0">
                <a:sym typeface="黑体" pitchFamily="2" charset="-122"/>
              </a:rPr>
              <a:t>学习目标</a:t>
            </a:r>
            <a:br>
              <a:rPr lang="zh-CN" altLang="en-US" smtClean="0">
                <a:sym typeface="黑体" pitchFamily="2" charset="-122"/>
              </a:rPr>
            </a:br>
            <a:endParaRPr lang="zh-CN" altLang="en-US" smtClean="0"/>
          </a:p>
        </p:txBody>
      </p:sp>
      <p:sp>
        <p:nvSpPr>
          <p:cNvPr id="15362" name="内容占位符 2"/>
          <p:cNvSpPr>
            <a:spLocks noGrp="1"/>
          </p:cNvSpPr>
          <p:nvPr>
            <p:ph idx="1"/>
          </p:nvPr>
        </p:nvSpPr>
        <p:spPr/>
        <p:txBody>
          <a:bodyPr/>
          <a:lstStyle/>
          <a:p>
            <a:r>
              <a:rPr lang="en-US" altLang="zh-CN" sz="3200" smtClean="0"/>
              <a:t>1.</a:t>
            </a:r>
            <a:r>
              <a:rPr lang="zh-CN" altLang="en-US" sz="3200" smtClean="0"/>
              <a:t>了解人治和法治的表现和根本区别。</a:t>
            </a:r>
          </a:p>
          <a:p>
            <a:r>
              <a:rPr lang="en-US" altLang="zh-CN" sz="3200" smtClean="0"/>
              <a:t>2.</a:t>
            </a:r>
            <a:r>
              <a:rPr lang="zh-CN" altLang="en-US" sz="3200" smtClean="0"/>
              <a:t>知道全面推进依法治国的历史进程。</a:t>
            </a:r>
          </a:p>
          <a:p>
            <a:r>
              <a:rPr lang="en-US" altLang="zh-CN" sz="3200" smtClean="0"/>
              <a:t>3.</a:t>
            </a:r>
            <a:r>
              <a:rPr lang="zh-CN" altLang="en-US" sz="3200" smtClean="0"/>
              <a:t>正确认识依法治国及其重要意义。</a:t>
            </a:r>
          </a:p>
          <a:p>
            <a:r>
              <a:rPr lang="en-US" altLang="zh-CN" sz="3200" smtClean="0"/>
              <a:t>4.</a:t>
            </a:r>
            <a:r>
              <a:rPr lang="zh-CN" altLang="en-US" sz="3200" smtClean="0"/>
              <a:t>理解全面依法治国的必要性。 </a:t>
            </a:r>
          </a:p>
        </p:txBody>
      </p:sp>
    </p:spTree>
    <p:custDataLst>
      <p:tags r:id="rId1"/>
    </p:custDataLst>
  </p:cSld>
  <p:clrMapOvr>
    <a:masterClrMapping/>
  </p:clrMapOvr>
  <p:transition>
    <p:zoom/>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fontAlgn="auto">
              <a:spcAft>
                <a:spcPts val="0"/>
              </a:spcAft>
              <a:defRPr/>
            </a:pPr>
            <a:r>
              <a:rPr lang="zh-CN" altLang="en-US" dirty="0">
                <a:solidFill>
                  <a:srgbClr val="F28711"/>
                </a:solidFill>
                <a:cs typeface="+mn-ea"/>
                <a:sym typeface="黑体" panose="02010609060101010101" pitchFamily="2" charset="-122"/>
              </a:rPr>
              <a:t>课前预习</a:t>
            </a:r>
            <a:r>
              <a:rPr lang="zh-CN" altLang="en-US" dirty="0">
                <a:cs typeface="+mn-ea"/>
                <a:sym typeface="黑体" panose="02010609060101010101" pitchFamily="2" charset="-122"/>
              </a:rPr>
              <a:t/>
            </a:r>
            <a:br>
              <a:rPr lang="zh-CN" altLang="en-US" dirty="0">
                <a:cs typeface="+mn-ea"/>
                <a:sym typeface="黑体" panose="02010609060101010101" pitchFamily="2" charset="-122"/>
              </a:rPr>
            </a:br>
            <a:endParaRPr lang="zh-CN" altLang="en-US"/>
          </a:p>
        </p:txBody>
      </p:sp>
      <p:sp>
        <p:nvSpPr>
          <p:cNvPr id="16386" name="内容占位符 2"/>
          <p:cNvSpPr>
            <a:spLocks noGrp="1"/>
          </p:cNvSpPr>
          <p:nvPr>
            <p:ph idx="1"/>
          </p:nvPr>
        </p:nvSpPr>
        <p:spPr/>
        <p:txBody>
          <a:bodyPr/>
          <a:lstStyle/>
          <a:p>
            <a:r>
              <a:rPr lang="en-US" altLang="zh-CN" sz="3200" smtClean="0"/>
              <a:t>1</a:t>
            </a:r>
            <a:r>
              <a:rPr lang="zh-CN" altLang="en-US" sz="3200" smtClean="0"/>
              <a:t>、从历史上看，治理国家一般有</a:t>
            </a:r>
            <a:r>
              <a:rPr lang="en-US" altLang="zh-CN" sz="3200" smtClean="0"/>
              <a:t>____</a:t>
            </a:r>
            <a:r>
              <a:rPr lang="zh-CN" altLang="en-US" sz="3200" smtClean="0"/>
              <a:t>和</a:t>
            </a:r>
            <a:r>
              <a:rPr lang="en-US" altLang="zh-CN" sz="3200" smtClean="0"/>
              <a:t>_____</a:t>
            </a:r>
            <a:r>
              <a:rPr lang="zh-CN" altLang="en-US" sz="3200" smtClean="0"/>
              <a:t>两种方式。人治的表现是以言代法、</a:t>
            </a:r>
            <a:r>
              <a:rPr lang="en-US" altLang="zh-CN" sz="3200" smtClean="0"/>
              <a:t>______</a:t>
            </a:r>
            <a:r>
              <a:rPr lang="zh-CN" altLang="en-US" sz="3200" smtClean="0"/>
              <a:t>、情大于法。在人治社会里，谁的地位高、权力大，谁就说了算。法治的根本特征是，</a:t>
            </a:r>
            <a:r>
              <a:rPr lang="en-US" altLang="zh-CN" sz="3200" smtClean="0"/>
              <a:t>_____</a:t>
            </a:r>
            <a:r>
              <a:rPr lang="zh-CN" altLang="en-US" sz="3200" smtClean="0"/>
              <a:t>是最大的权威，法律面前</a:t>
            </a:r>
            <a:r>
              <a:rPr lang="en-US" altLang="zh-CN" sz="3200" smtClean="0"/>
              <a:t>______</a:t>
            </a:r>
            <a:r>
              <a:rPr lang="zh-CN" altLang="en-US" sz="3200" smtClean="0"/>
              <a:t>，任何国家机关、团体和个人都没有超越法律的</a:t>
            </a:r>
            <a:r>
              <a:rPr lang="en-US" altLang="zh-CN" sz="3200" smtClean="0"/>
              <a:t>_____</a:t>
            </a:r>
            <a:r>
              <a:rPr lang="zh-CN" altLang="en-US" sz="3200" smtClean="0"/>
              <a:t>。人治和法治的</a:t>
            </a:r>
            <a:r>
              <a:rPr lang="en-US" altLang="zh-CN" sz="3200" smtClean="0"/>
              <a:t>_______</a:t>
            </a:r>
            <a:r>
              <a:rPr lang="zh-CN" altLang="en-US" sz="3200" smtClean="0"/>
              <a:t>在于法大于权还是权大于法。从人治到法治，是人类社会</a:t>
            </a:r>
            <a:r>
              <a:rPr lang="en-US" altLang="zh-CN" sz="3200" smtClean="0"/>
              <a:t>______</a:t>
            </a:r>
            <a:r>
              <a:rPr lang="zh-CN" altLang="en-US" sz="3200" smtClean="0"/>
              <a:t>的表现。</a:t>
            </a:r>
          </a:p>
        </p:txBody>
      </p:sp>
    </p:spTree>
    <p:custDataLst>
      <p:tags r:id="rId1"/>
    </p:custDataLst>
  </p:cSld>
  <p:clrMapOvr>
    <a:masterClrMapping/>
  </p:clrMapOvr>
  <p:transition>
    <p:zoom/>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7" name="Rectangle 3"/>
          <p:cNvSpPr>
            <a:spLocks noGrp="1"/>
          </p:cNvSpPr>
          <p:nvPr>
            <p:ph idx="1"/>
          </p:nvPr>
        </p:nvSpPr>
        <p:spPr/>
        <p:txBody>
          <a:bodyPr/>
          <a:lstStyle/>
          <a:p>
            <a:r>
              <a:rPr lang="en-US" altLang="zh-CN" sz="2800" smtClean="0"/>
              <a:t>2</a:t>
            </a:r>
            <a:r>
              <a:rPr lang="zh-CN" altLang="en-US" sz="2800" smtClean="0"/>
              <a:t>、从</a:t>
            </a:r>
            <a:r>
              <a:rPr lang="en-US" altLang="zh-CN" sz="2800" smtClean="0"/>
              <a:t>______</a:t>
            </a:r>
            <a:r>
              <a:rPr lang="zh-CN" altLang="en-US" sz="2800" smtClean="0"/>
              <a:t>年通过第一部宪法，到</a:t>
            </a:r>
            <a:r>
              <a:rPr lang="en-US" altLang="zh-CN" sz="2800" smtClean="0"/>
              <a:t>_______</a:t>
            </a:r>
            <a:r>
              <a:rPr lang="zh-CN" altLang="en-US" sz="2800" smtClean="0"/>
              <a:t>年中共十八届四中全会对全民推进依法治国作出战略部署，我国走过了一段</a:t>
            </a:r>
            <a:r>
              <a:rPr lang="en-US" altLang="zh-CN" sz="2800" smtClean="0"/>
              <a:t>_________</a:t>
            </a:r>
            <a:r>
              <a:rPr lang="zh-CN" altLang="en-US" sz="2800" smtClean="0"/>
              <a:t>的依法治国之路。</a:t>
            </a:r>
          </a:p>
          <a:p>
            <a:r>
              <a:rPr lang="en-US" altLang="zh-CN" sz="2800" smtClean="0"/>
              <a:t>3</a:t>
            </a:r>
            <a:r>
              <a:rPr lang="zh-CN" altLang="en-US" sz="2800" smtClean="0"/>
              <a:t>、依法治国就是依照</a:t>
            </a:r>
            <a:r>
              <a:rPr lang="en-US" altLang="zh-CN" sz="2800" smtClean="0"/>
              <a:t>______</a:t>
            </a:r>
            <a:r>
              <a:rPr lang="zh-CN" altLang="en-US" sz="2800" smtClean="0"/>
              <a:t>来治理国家。依法治国是党领导人民治理国家的</a:t>
            </a:r>
            <a:r>
              <a:rPr lang="en-US" altLang="zh-CN" sz="2800" smtClean="0"/>
              <a:t>______</a:t>
            </a:r>
            <a:r>
              <a:rPr lang="zh-CN" altLang="en-US" sz="2800" smtClean="0"/>
              <a:t>，主体是中国共产党领导下的</a:t>
            </a:r>
            <a:r>
              <a:rPr lang="en-US" altLang="zh-CN" sz="2800" smtClean="0"/>
              <a:t>_______</a:t>
            </a:r>
            <a:r>
              <a:rPr lang="zh-CN" altLang="en-US" sz="2800" smtClean="0"/>
              <a:t>。依法治国的本质是崇尚宪法和法律的</a:t>
            </a:r>
            <a:r>
              <a:rPr lang="en-US" altLang="zh-CN" sz="2800" smtClean="0"/>
              <a:t>______</a:t>
            </a:r>
            <a:r>
              <a:rPr lang="zh-CN" altLang="en-US" sz="2800" smtClean="0"/>
              <a:t>。依法治国的根本目的是保证人民群众充分行使</a:t>
            </a:r>
            <a:r>
              <a:rPr lang="en-US" altLang="zh-CN" sz="2800" smtClean="0"/>
              <a:t>_______</a:t>
            </a:r>
            <a:r>
              <a:rPr lang="zh-CN" altLang="en-US" sz="2800" smtClean="0"/>
              <a:t>的权利，维护人民</a:t>
            </a:r>
            <a:r>
              <a:rPr lang="en-US" altLang="zh-CN" sz="2800" smtClean="0"/>
              <a:t>______</a:t>
            </a:r>
            <a:r>
              <a:rPr lang="zh-CN" altLang="en-US" sz="2800" smtClean="0"/>
              <a:t>的地位。</a:t>
            </a:r>
          </a:p>
          <a:p>
            <a:r>
              <a:rPr lang="en-US" altLang="zh-CN" sz="2800" smtClean="0"/>
              <a:t>4</a:t>
            </a:r>
            <a:r>
              <a:rPr lang="zh-CN" altLang="en-US" sz="2800" smtClean="0"/>
              <a:t>、全面依法治国是中国特色社会主义的</a:t>
            </a:r>
            <a:r>
              <a:rPr lang="en-US" altLang="zh-CN" sz="2800" smtClean="0"/>
              <a:t>______</a:t>
            </a:r>
            <a:r>
              <a:rPr lang="zh-CN" altLang="en-US" sz="2800" smtClean="0"/>
              <a:t>和</a:t>
            </a:r>
            <a:r>
              <a:rPr lang="en-US" altLang="zh-CN" sz="2800" smtClean="0"/>
              <a:t>______</a:t>
            </a:r>
            <a:r>
              <a:rPr lang="zh-CN" altLang="en-US" sz="2800" smtClean="0"/>
              <a:t>。全面建成小康生活，实现中华民族伟大复兴的中国梦，必须</a:t>
            </a:r>
            <a:r>
              <a:rPr lang="en-US" altLang="zh-CN" sz="2800" smtClean="0"/>
              <a:t>________</a:t>
            </a:r>
            <a:r>
              <a:rPr lang="zh-CN" altLang="en-US" sz="2800" smtClean="0"/>
              <a:t>。</a:t>
            </a:r>
          </a:p>
        </p:txBody>
      </p:sp>
    </p:spTree>
  </p:cSld>
  <p:clrMapOvr>
    <a:masterClrMapping/>
  </p:clrMapOvr>
  <p:transition>
    <p:zoom/>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2"/>
          <p:cNvSpPr>
            <a:spLocks noGrp="1"/>
          </p:cNvSpPr>
          <p:nvPr>
            <p:ph type="title"/>
          </p:nvPr>
        </p:nvSpPr>
        <p:spPr/>
        <p:txBody>
          <a:bodyPr/>
          <a:lstStyle/>
          <a:p>
            <a:r>
              <a:rPr lang="zh-CN" altLang="en-US" smtClean="0"/>
              <a:t>答案</a:t>
            </a:r>
          </a:p>
        </p:txBody>
      </p:sp>
      <p:sp>
        <p:nvSpPr>
          <p:cNvPr id="27651" name="Rectangle 3"/>
          <p:cNvSpPr>
            <a:spLocks noGrp="1"/>
          </p:cNvSpPr>
          <p:nvPr>
            <p:ph idx="1"/>
          </p:nvPr>
        </p:nvSpPr>
        <p:spPr/>
        <p:txBody>
          <a:bodyPr/>
          <a:lstStyle/>
          <a:p>
            <a:r>
              <a:rPr lang="en-US" altLang="zh-CN" sz="3200" smtClean="0">
                <a:solidFill>
                  <a:srgbClr val="FF0000"/>
                </a:solidFill>
              </a:rPr>
              <a:t>1.</a:t>
            </a:r>
            <a:r>
              <a:rPr lang="zh-CN" altLang="en-US" sz="3200" smtClean="0">
                <a:solidFill>
                  <a:srgbClr val="FF0000"/>
                </a:solidFill>
              </a:rPr>
              <a:t>人治 法治 以权代法 法律 人人平等 特权 根本区别 文明进步</a:t>
            </a:r>
          </a:p>
          <a:p>
            <a:pPr>
              <a:buFont typeface="Arial" charset="0"/>
              <a:buNone/>
            </a:pPr>
            <a:r>
              <a:rPr lang="en-US" altLang="zh-CN" sz="3200" smtClean="0">
                <a:solidFill>
                  <a:srgbClr val="FF0000"/>
                </a:solidFill>
              </a:rPr>
              <a:t>   2.1954 2014 </a:t>
            </a:r>
            <a:r>
              <a:rPr lang="zh-CN" altLang="en-US" sz="3200" smtClean="0">
                <a:solidFill>
                  <a:srgbClr val="FF0000"/>
                </a:solidFill>
              </a:rPr>
              <a:t>艰难而充满希望</a:t>
            </a:r>
          </a:p>
          <a:p>
            <a:pPr>
              <a:buFont typeface="Arial" charset="0"/>
              <a:buNone/>
            </a:pPr>
            <a:r>
              <a:rPr lang="en-US" altLang="zh-CN" sz="3200" smtClean="0">
                <a:solidFill>
                  <a:srgbClr val="FF0000"/>
                </a:solidFill>
              </a:rPr>
              <a:t>   3.</a:t>
            </a:r>
            <a:r>
              <a:rPr lang="zh-CN" altLang="en-US" sz="3200" smtClean="0">
                <a:solidFill>
                  <a:srgbClr val="FF0000"/>
                </a:solidFill>
              </a:rPr>
              <a:t>法律 基本方式 人民群众 权威 当家作主 当家作主</a:t>
            </a:r>
          </a:p>
          <a:p>
            <a:pPr>
              <a:buFont typeface="Arial" charset="0"/>
              <a:buNone/>
            </a:pPr>
            <a:r>
              <a:rPr lang="en-US" altLang="zh-CN" sz="3200" smtClean="0">
                <a:solidFill>
                  <a:srgbClr val="FF0000"/>
                </a:solidFill>
              </a:rPr>
              <a:t>   4.</a:t>
            </a:r>
            <a:r>
              <a:rPr lang="zh-CN" altLang="en-US" sz="3200" smtClean="0">
                <a:solidFill>
                  <a:srgbClr val="FF0000"/>
                </a:solidFill>
              </a:rPr>
              <a:t>本质要求 重要保障 全面推进依法治国</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 calcmode="lin" valueType="num">
                                      <p:cBhvr additive="base">
                                        <p:cTn id="7" dur="5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6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7651">
                                            <p:txEl>
                                              <p:pRg st="1" end="1"/>
                                            </p:txEl>
                                          </p:spTgt>
                                        </p:tgtEl>
                                        <p:attrNameLst>
                                          <p:attrName>style.visibility</p:attrName>
                                        </p:attrNameLst>
                                      </p:cBhvr>
                                      <p:to>
                                        <p:strVal val="visible"/>
                                      </p:to>
                                    </p:set>
                                    <p:anim calcmode="lin" valueType="num">
                                      <p:cBhvr additive="base">
                                        <p:cTn id="13" dur="500" fill="hold"/>
                                        <p:tgtEl>
                                          <p:spTgt spid="2765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765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7651">
                                            <p:txEl>
                                              <p:pRg st="2" end="2"/>
                                            </p:txEl>
                                          </p:spTgt>
                                        </p:tgtEl>
                                        <p:attrNameLst>
                                          <p:attrName>style.visibility</p:attrName>
                                        </p:attrNameLst>
                                      </p:cBhvr>
                                      <p:to>
                                        <p:strVal val="visible"/>
                                      </p:to>
                                    </p:set>
                                    <p:anim calcmode="lin" valueType="num">
                                      <p:cBhvr additive="base">
                                        <p:cTn id="19" dur="500" fill="hold"/>
                                        <p:tgtEl>
                                          <p:spTgt spid="2765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765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7651">
                                            <p:txEl>
                                              <p:pRg st="3" end="3"/>
                                            </p:txEl>
                                          </p:spTgt>
                                        </p:tgtEl>
                                        <p:attrNameLst>
                                          <p:attrName>style.visibility</p:attrName>
                                        </p:attrNameLst>
                                      </p:cBhvr>
                                      <p:to>
                                        <p:strVal val="visible"/>
                                      </p:to>
                                    </p:set>
                                    <p:anim calcmode="lin" valueType="num">
                                      <p:cBhvr additive="base">
                                        <p:cTn id="25" dur="500" fill="hold"/>
                                        <p:tgtEl>
                                          <p:spTgt spid="2765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765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09" name="标题 1"/>
          <p:cNvSpPr>
            <a:spLocks noGrp="1"/>
          </p:cNvSpPr>
          <p:nvPr>
            <p:ph type="title"/>
          </p:nvPr>
        </p:nvSpPr>
        <p:spPr/>
        <p:txBody>
          <a:bodyPr/>
          <a:lstStyle/>
          <a:p>
            <a:r>
              <a:rPr lang="zh-CN" altLang="en-US" smtClean="0">
                <a:sym typeface="宋体" charset="-122"/>
              </a:rPr>
              <a:t>疑难解答</a:t>
            </a:r>
            <a:br>
              <a:rPr lang="zh-CN" altLang="en-US" smtClean="0">
                <a:sym typeface="宋体" charset="-122"/>
              </a:rPr>
            </a:br>
            <a:endParaRPr lang="zh-CN" altLang="en-US" smtClean="0"/>
          </a:p>
        </p:txBody>
      </p:sp>
      <p:sp>
        <p:nvSpPr>
          <p:cNvPr id="17410" name="内容占位符 2"/>
          <p:cNvSpPr>
            <a:spLocks noGrp="1"/>
          </p:cNvSpPr>
          <p:nvPr>
            <p:ph idx="1"/>
          </p:nvPr>
        </p:nvSpPr>
        <p:spPr/>
        <p:txBody>
          <a:bodyPr/>
          <a:lstStyle/>
          <a:p>
            <a:r>
              <a:rPr lang="zh-CN" altLang="en-US" smtClean="0"/>
              <a:t>法制与法治</a:t>
            </a:r>
          </a:p>
          <a:p>
            <a:r>
              <a:rPr lang="zh-CN" altLang="en-US" smtClean="0"/>
              <a:t>法制是法律制度的简称，属于制度的范畴，是一种实际存在的东西，是静态的。</a:t>
            </a:r>
          </a:p>
          <a:p>
            <a:r>
              <a:rPr lang="zh-CN" altLang="en-US" smtClean="0"/>
              <a:t>法治是法律治理的简称，是一种治国原则和方法，是相对于“人治”而言的，是对法制这种实际存在的东西的完善和改造，是动态的。</a:t>
            </a:r>
          </a:p>
          <a:p>
            <a:r>
              <a:rPr lang="zh-CN" altLang="en-US" smtClean="0"/>
              <a:t>我国经历了由建设社会主义法制国家到建设社会主义法治国家的发展过程，标志着我国社会主义法制建设进入了重视法律实施、注重依法治理的阶段。</a:t>
            </a:r>
          </a:p>
        </p:txBody>
      </p:sp>
    </p:spTree>
    <p:custDataLst>
      <p:tags r:id="rId1"/>
    </p:custDataLst>
  </p:cSld>
  <p:clrMapOvr>
    <a:masterClrMapping/>
  </p:clrMapOvr>
  <p:transition>
    <p:zoom/>
  </p:transition>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64417"/>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64417"/>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64417"/>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64417"/>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64417"/>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64417"/>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64417"/>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64417"/>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64417"/>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64417"/>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64417"/>
</p:tagLst>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49</TotalTime>
  <Words>2827</Words>
  <Application>WPS 演示</Application>
  <PresentationFormat>自定义</PresentationFormat>
  <Paragraphs>102</Paragraphs>
  <Slides>27</Slides>
  <Notes>0</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主题1</vt:lpstr>
      <vt:lpstr>幻灯片 1</vt:lpstr>
      <vt:lpstr>第二单元 复兴之路 第六课 依法治国</vt:lpstr>
      <vt:lpstr>幻灯片 3</vt:lpstr>
      <vt:lpstr>情境导入 </vt:lpstr>
      <vt:lpstr>学习目标 </vt:lpstr>
      <vt:lpstr>课前预习 </vt:lpstr>
      <vt:lpstr>幻灯片 7</vt:lpstr>
      <vt:lpstr>答案</vt:lpstr>
      <vt:lpstr>疑难解答 </vt:lpstr>
      <vt:lpstr>问题探究1、人治与法治有什么区别？</vt:lpstr>
      <vt:lpstr>共同总结</vt:lpstr>
      <vt:lpstr>问题探究2.如何理解全面推进依法治国？</vt:lpstr>
      <vt:lpstr>共同总结</vt:lpstr>
      <vt:lpstr>知识结构 </vt:lpstr>
      <vt:lpstr>典例精析 </vt:lpstr>
      <vt:lpstr>答案解析</vt:lpstr>
      <vt:lpstr>幻灯片 17</vt:lpstr>
      <vt:lpstr>答案解析</vt:lpstr>
      <vt:lpstr>幻灯片 19</vt:lpstr>
      <vt:lpstr>答案解析</vt:lpstr>
      <vt:lpstr>课后训练 </vt:lpstr>
      <vt:lpstr>幻灯片 22</vt:lpstr>
      <vt:lpstr>幻灯片 23</vt:lpstr>
      <vt:lpstr>幻灯片 24</vt:lpstr>
      <vt:lpstr>幻灯片 25</vt:lpstr>
      <vt:lpstr>幻灯片 26</vt:lpstr>
      <vt:lpstr>答案</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2018-01-02T04:09:00Z</dcterms:created>
  <dcterms:modified xsi:type="dcterms:W3CDTF">2019-02-18T06:59:48Z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2052-10.1.0.7616</vt:lpwstr>
  </property>
</Properties>
</file>