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98" r:id="rId2"/>
    <p:sldId id="256" r:id="rId3"/>
    <p:sldId id="258" r:id="rId4"/>
    <p:sldId id="259" r:id="rId5"/>
    <p:sldId id="260" r:id="rId6"/>
    <p:sldId id="261" r:id="rId7"/>
    <p:sldId id="287" r:id="rId8"/>
    <p:sldId id="268" r:id="rId9"/>
    <p:sldId id="262" r:id="rId10"/>
    <p:sldId id="263" r:id="rId11"/>
    <p:sldId id="274" r:id="rId12"/>
    <p:sldId id="264" r:id="rId13"/>
    <p:sldId id="275" r:id="rId14"/>
    <p:sldId id="271" r:id="rId15"/>
    <p:sldId id="276" r:id="rId16"/>
    <p:sldId id="272" r:id="rId17"/>
    <p:sldId id="277" r:id="rId18"/>
    <p:sldId id="273" r:id="rId19"/>
    <p:sldId id="269" r:id="rId20"/>
    <p:sldId id="266" r:id="rId21"/>
    <p:sldId id="291" r:id="rId22"/>
    <p:sldId id="288" r:id="rId23"/>
    <p:sldId id="290" r:id="rId24"/>
    <p:sldId id="289" r:id="rId25"/>
    <p:sldId id="270" r:id="rId26"/>
    <p:sldId id="267" r:id="rId27"/>
    <p:sldId id="292" r:id="rId28"/>
    <p:sldId id="293" r:id="rId29"/>
    <p:sldId id="294" r:id="rId30"/>
    <p:sldId id="295" r:id="rId31"/>
    <p:sldId id="296" r:id="rId32"/>
    <p:sldId id="297" r:id="rId33"/>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307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92250" autoAdjust="0"/>
  </p:normalViewPr>
  <p:slideViewPr>
    <p:cSldViewPr snapToGrid="0">
      <p:cViewPr>
        <p:scale>
          <a:sx n="66" d="100"/>
          <a:sy n="66" d="100"/>
        </p:scale>
        <p:origin x="-1446" y="-4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9" name="内容占位符 7"/>
          <p:cNvSpPr>
            <a:spLocks noGrp="1"/>
          </p:cNvSpPr>
          <p:nvPr>
            <p:ph sz="quarter" idx="13"/>
          </p:nvPr>
        </p:nvSpPr>
        <p:spPr>
          <a:xfrm>
            <a:off x="838201" y="571503"/>
            <a:ext cx="10515601" cy="5649913"/>
          </a:xfrm>
          <a:prstGeom prst="rect">
            <a:avLst/>
          </a:prstGeo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Date Placeholder 3"/>
          <p:cNvSpPr>
            <a:spLocks noGrp="1"/>
          </p:cNvSpPr>
          <p:nvPr>
            <p:ph type="dt" sz="half" idx="14"/>
          </p:nvPr>
        </p:nvSpPr>
        <p:spPr>
          <a:xfrm>
            <a:off x="838200" y="6356350"/>
            <a:ext cx="2743200" cy="365125"/>
          </a:xfrm>
          <a:prstGeom prst="rect">
            <a:avLst/>
          </a:prstGeom>
        </p:spPr>
        <p:txBody>
          <a:bodyPr/>
          <a:lstStyle>
            <a:lvl1pPr>
              <a:defRPr/>
            </a:lvl1pPr>
          </a:lstStyle>
          <a:p>
            <a:pPr>
              <a:defRPr/>
            </a:pPr>
            <a:fld id="{4D7337B8-F92E-48D3-9A01-C9488DBED7EE}" type="datetimeFigureOut">
              <a:rPr lang="zh-CN" altLang="en-US"/>
              <a:pPr>
                <a:defRPr/>
              </a:pPr>
              <a:t>2019/2/18</a:t>
            </a:fld>
            <a:endParaRPr lang="zh-CN" altLang="en-US"/>
          </a:p>
        </p:txBody>
      </p:sp>
      <p:sp>
        <p:nvSpPr>
          <p:cNvPr id="4" name="Footer Placeholder 4"/>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Slide Number Placeholder 5"/>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EDB7099D-2ACE-467F-9C3D-3105DE500FCD}"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270" y="35560"/>
            <a:ext cx="9196070" cy="6813550"/>
          </a:xfrm>
          <a:prstGeom prst="rect">
            <a:avLst/>
          </a:prstGeom>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a:t>问题探究</a:t>
            </a:r>
          </a:p>
        </p:txBody>
      </p:sp>
      <p:sp>
        <p:nvSpPr>
          <p:cNvPr id="19458" name="内容占位符 2"/>
          <p:cNvSpPr>
            <a:spLocks noGrp="1"/>
          </p:cNvSpPr>
          <p:nvPr>
            <p:ph idx="4294967295"/>
          </p:nvPr>
        </p:nvSpPr>
        <p:spPr>
          <a:xfrm>
            <a:off x="0" y="1600200"/>
            <a:ext cx="10972800" cy="4525963"/>
          </a:xfrm>
          <a:prstGeom prst="rect">
            <a:avLst/>
          </a:prstGeom>
        </p:spPr>
        <p:txBody>
          <a:bodyPr/>
          <a:lstStyle/>
          <a:p>
            <a:pPr eaLnBrk="1" hangingPunct="1"/>
            <a:r>
              <a:rPr lang="zh-CN" altLang="en-US" sz="4800" smtClean="0">
                <a:solidFill>
                  <a:srgbClr val="FF0000"/>
                </a:solidFill>
                <a:sym typeface="黑体" panose="02010609060101010101" pitchFamily="2" charset="-122"/>
              </a:rPr>
              <a:t>指导学生分组结合自己的实际展开讨论。</a:t>
            </a:r>
          </a:p>
          <a:p>
            <a:pPr eaLnBrk="1" hangingPunct="1"/>
            <a:endParaRPr lang="zh-CN" altLang="en-US" sz="4800" smtClean="0">
              <a:solidFill>
                <a:srgbClr val="FF0000"/>
              </a:solidFill>
              <a:sym typeface="黑体" panose="02010609060101010101" pitchFamily="2" charset="-122"/>
            </a:endParaRPr>
          </a:p>
        </p:txBody>
      </p:sp>
      <p:sp>
        <p:nvSpPr>
          <p:cNvPr id="19459" name="Rectangle 3"/>
          <p:cNvSpPr>
            <a:spLocks noChangeArrowheads="1"/>
          </p:cNvSpPr>
          <p:nvPr/>
        </p:nvSpPr>
        <p:spPr bwMode="auto">
          <a:xfrm>
            <a:off x="2968625" y="350838"/>
            <a:ext cx="5294313" cy="641350"/>
          </a:xfrm>
          <a:prstGeom prst="rect">
            <a:avLst/>
          </a:prstGeom>
          <a:noFill/>
          <a:ln w="9525">
            <a:noFill/>
            <a:miter lim="800000"/>
          </a:ln>
        </p:spPr>
        <p:txBody>
          <a:bodyPr anchor="ctr">
            <a:spAutoFit/>
          </a:bodyPr>
          <a:lstStyle/>
          <a:p>
            <a:r>
              <a:rPr lang="en-US" altLang="zh-CN" sz="3600">
                <a:solidFill>
                  <a:schemeClr val="accent2"/>
                </a:solidFill>
              </a:rPr>
              <a:t>1</a:t>
            </a:r>
            <a:r>
              <a:rPr lang="zh-CN" altLang="en-US" sz="3600">
                <a:solidFill>
                  <a:schemeClr val="accent2"/>
                </a:solidFill>
              </a:rPr>
              <a:t>、法治有什么重要性？</a:t>
            </a:r>
          </a:p>
        </p:txBody>
      </p:sp>
    </p:spTree>
    <p:custDataLst>
      <p:tags r:id="rId1"/>
    </p:custDataLst>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共同总结</a:t>
            </a:r>
          </a:p>
        </p:txBody>
      </p:sp>
      <p:sp>
        <p:nvSpPr>
          <p:cNvPr id="20482" name="Rectangle 3"/>
          <p:cNvSpPr>
            <a:spLocks noGrp="1"/>
          </p:cNvSpPr>
          <p:nvPr>
            <p:ph idx="4294967295"/>
          </p:nvPr>
        </p:nvSpPr>
        <p:spPr>
          <a:xfrm>
            <a:off x="0" y="1600200"/>
            <a:ext cx="10972800" cy="4525963"/>
          </a:xfrm>
          <a:prstGeom prst="rect">
            <a:avLst/>
          </a:prstGeom>
        </p:spPr>
        <p:txBody>
          <a:bodyPr/>
          <a:lstStyle/>
          <a:p>
            <a:pPr marL="342900" indent="-342900" eaLnBrk="1" hangingPunct="1">
              <a:buFont typeface="Arial" panose="020B0604020202020204" pitchFamily="34" charset="0"/>
              <a:buChar char="•"/>
            </a:pPr>
            <a:r>
              <a:rPr lang="zh-CN" altLang="en-US" sz="3600" smtClean="0"/>
              <a:t>法治是人类政治文明的重要成果，凝结着人类的智慧，为各国人民所向往和追求。在中国这样一个大国，要实现政治清明、社会公平、民心稳定、长治久安，最根本的还是要靠法治。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xEl>
                                              <p:pRg st="0" end="0"/>
                                            </p:txEl>
                                          </p:spTgt>
                                        </p:tgtEl>
                                        <p:attrNameLst>
                                          <p:attrName>style.visibility</p:attrName>
                                        </p:attrNameLst>
                                      </p:cBhvr>
                                      <p:to>
                                        <p:strVal val="visible"/>
                                      </p:to>
                                    </p:set>
                                    <p:anim calcmode="lin" valueType="num">
                                      <p:cBhvr additive="base">
                                        <p:cTn id="7" dur="500" fill="hold"/>
                                        <p:tgtEl>
                                          <p:spTgt spid="204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a:t>问题探究</a:t>
            </a:r>
          </a:p>
        </p:txBody>
      </p:sp>
      <p:sp>
        <p:nvSpPr>
          <p:cNvPr id="21506" name="内容占位符 2"/>
          <p:cNvSpPr>
            <a:spLocks noGrp="1"/>
          </p:cNvSpPr>
          <p:nvPr>
            <p:ph idx="4294967295"/>
          </p:nvPr>
        </p:nvSpPr>
        <p:spPr>
          <a:xfrm>
            <a:off x="0" y="1600200"/>
            <a:ext cx="10972800" cy="4525963"/>
          </a:xfrm>
          <a:prstGeom prst="rect">
            <a:avLst/>
          </a:prstGeom>
        </p:spPr>
        <p:txBody>
          <a:bodyPr/>
          <a:lstStyle/>
          <a:p>
            <a:pPr eaLnBrk="1" hangingPunct="1"/>
            <a:r>
              <a:rPr lang="zh-CN" altLang="en-US" sz="4800" smtClean="0">
                <a:solidFill>
                  <a:srgbClr val="FF0000"/>
                </a:solidFill>
                <a:sym typeface="黑体" panose="02010609060101010101" pitchFamily="2" charset="-122"/>
              </a:rPr>
              <a:t>指导学生分组结合自己的实际展开讨论。</a:t>
            </a:r>
          </a:p>
          <a:p>
            <a:pPr eaLnBrk="1" hangingPunct="1"/>
            <a:endParaRPr lang="zh-CN" altLang="en-US" sz="4800" smtClean="0"/>
          </a:p>
          <a:p>
            <a:pPr algn="just" eaLnBrk="1" hangingPunct="1"/>
            <a:endParaRPr lang="zh-CN" altLang="en-US" sz="4800" smtClean="0">
              <a:sym typeface="黑体" panose="02010609060101010101" pitchFamily="2" charset="-122"/>
            </a:endParaRPr>
          </a:p>
        </p:txBody>
      </p:sp>
      <p:sp>
        <p:nvSpPr>
          <p:cNvPr id="21507" name="Rectangle 4"/>
          <p:cNvSpPr>
            <a:spLocks noChangeArrowheads="1"/>
          </p:cNvSpPr>
          <p:nvPr/>
        </p:nvSpPr>
        <p:spPr bwMode="auto">
          <a:xfrm>
            <a:off x="2968625" y="496888"/>
            <a:ext cx="6626225" cy="641350"/>
          </a:xfrm>
          <a:prstGeom prst="rect">
            <a:avLst/>
          </a:prstGeom>
          <a:noFill/>
          <a:ln w="9525">
            <a:noFill/>
            <a:miter lim="800000"/>
          </a:ln>
        </p:spPr>
        <p:txBody>
          <a:bodyPr>
            <a:spAutoFit/>
          </a:bodyPr>
          <a:lstStyle/>
          <a:p>
            <a:pPr>
              <a:lnSpc>
                <a:spcPct val="90000"/>
              </a:lnSpc>
              <a:spcBef>
                <a:spcPts val="1000"/>
              </a:spcBef>
              <a:buFont typeface="Arial" panose="020B0604020202020204" pitchFamily="34" charset="0"/>
              <a:buNone/>
            </a:pPr>
            <a:r>
              <a:rPr lang="en-US" altLang="zh-CN" sz="4000">
                <a:solidFill>
                  <a:schemeClr val="accent2"/>
                </a:solidFill>
                <a:sym typeface="黑体" panose="02010609060101010101" pitchFamily="2" charset="-122"/>
              </a:rPr>
              <a:t>2</a:t>
            </a:r>
            <a:r>
              <a:rPr lang="zh-CN" altLang="en-US" sz="4000">
                <a:solidFill>
                  <a:schemeClr val="accent2"/>
                </a:solidFill>
                <a:sym typeface="黑体" panose="02010609060101010101" pitchFamily="2" charset="-122"/>
              </a:rPr>
              <a:t>、科学立法有么意义？</a:t>
            </a:r>
          </a:p>
        </p:txBody>
      </p:sp>
    </p:spTree>
    <p:custDataLst>
      <p:tags r:id="rId1"/>
    </p:custDataLst>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共同总结</a:t>
            </a:r>
          </a:p>
        </p:txBody>
      </p:sp>
      <p:sp>
        <p:nvSpPr>
          <p:cNvPr id="22530" name="Rectangle 3"/>
          <p:cNvSpPr>
            <a:spLocks noGrp="1"/>
          </p:cNvSpPr>
          <p:nvPr>
            <p:ph idx="4294967295"/>
          </p:nvPr>
        </p:nvSpPr>
        <p:spPr>
          <a:xfrm>
            <a:off x="0" y="1600200"/>
            <a:ext cx="10972800" cy="4525963"/>
          </a:xfrm>
          <a:prstGeom prst="rect">
            <a:avLst/>
          </a:prstGeom>
        </p:spPr>
        <p:txBody>
          <a:bodyPr/>
          <a:lstStyle/>
          <a:p>
            <a:pPr marL="342900" indent="-342900" eaLnBrk="1" hangingPunct="1">
              <a:buFont typeface="Arial" panose="020B0604020202020204" pitchFamily="34" charset="0"/>
              <a:buChar char="•"/>
            </a:pPr>
            <a:r>
              <a:rPr lang="zh-CN" altLang="en-US" sz="3600" smtClean="0"/>
              <a:t>科学立法是依法治国的前提最高形式，也是依法治国的前提和基础。法律是治国之重器，良法是善治之前提。立法是制定公共规则的最高形式，也是依法治国的前提和基础。建设法治中国，必须坚持立法先行，推进科学立法、民主立法、依法立法，以良法促进发展、保障善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问题探究</a:t>
            </a:r>
            <a:r>
              <a:rPr lang="en-US" altLang="zh-CN" smtClean="0">
                <a:solidFill>
                  <a:schemeClr val="tx1"/>
                </a:solidFill>
              </a:rPr>
              <a:t>3</a:t>
            </a:r>
            <a:r>
              <a:rPr lang="zh-CN" altLang="en-US" smtClean="0">
                <a:solidFill>
                  <a:schemeClr val="tx1"/>
                </a:solidFill>
              </a:rPr>
              <a:t>、严格执法有么意义？</a:t>
            </a:r>
          </a:p>
        </p:txBody>
      </p:sp>
      <p:sp>
        <p:nvSpPr>
          <p:cNvPr id="23554" name="Rectangle 3"/>
          <p:cNvSpPr>
            <a:spLocks noGrp="1"/>
          </p:cNvSpPr>
          <p:nvPr>
            <p:ph idx="4294967295"/>
          </p:nvPr>
        </p:nvSpPr>
        <p:spPr>
          <a:xfrm>
            <a:off x="0" y="1600200"/>
            <a:ext cx="10972800" cy="4525963"/>
          </a:xfrm>
          <a:prstGeom prst="rect">
            <a:avLst/>
          </a:prstGeom>
        </p:spPr>
        <p:txBody>
          <a:bodyPr/>
          <a:lstStyle/>
          <a:p>
            <a:pPr marL="342900" indent="-342900" eaLnBrk="1" hangingPunct="1"/>
            <a:r>
              <a:rPr lang="zh-CN" altLang="en-US" sz="4800" smtClean="0">
                <a:solidFill>
                  <a:srgbClr val="FF0000"/>
                </a:solidFill>
                <a:sym typeface="黑体" panose="02010609060101010101" pitchFamily="2" charset="-122"/>
              </a:rPr>
              <a:t>指导学生分组结合自己的实际展开讨论。</a:t>
            </a:r>
          </a:p>
          <a:p>
            <a:pPr marL="342900" indent="-342900" eaLnBrk="1" hangingPunct="1"/>
            <a:endParaRPr lang="zh-CN" altLang="en-US" sz="4800" smtClean="0"/>
          </a:p>
          <a:p>
            <a:pPr marL="342900" indent="-342900" eaLnBrk="1" hangingPunct="1">
              <a:buFont typeface="Arial" panose="020B0604020202020204" pitchFamily="34" charset="0"/>
              <a:buChar char="•"/>
            </a:pPr>
            <a:endParaRPr lang="zh-CN" altLang="en-US" sz="4800" smtClean="0"/>
          </a:p>
        </p:txBody>
      </p: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共同总结</a:t>
            </a:r>
          </a:p>
        </p:txBody>
      </p:sp>
      <p:sp>
        <p:nvSpPr>
          <p:cNvPr id="24578" name="Rectangle 3"/>
          <p:cNvSpPr>
            <a:spLocks noGrp="1"/>
          </p:cNvSpPr>
          <p:nvPr>
            <p:ph idx="4294967295"/>
          </p:nvPr>
        </p:nvSpPr>
        <p:spPr>
          <a:xfrm>
            <a:off x="0" y="1600200"/>
            <a:ext cx="10972800" cy="4525963"/>
          </a:xfrm>
          <a:prstGeom prst="rect">
            <a:avLst/>
          </a:prstGeom>
        </p:spPr>
        <p:txBody>
          <a:bodyPr/>
          <a:lstStyle/>
          <a:p>
            <a:pPr marL="342900" indent="-342900" eaLnBrk="1" hangingPunct="1">
              <a:buFont typeface="Arial" panose="020B0604020202020204" pitchFamily="34" charset="0"/>
              <a:buChar char="•"/>
            </a:pPr>
            <a:r>
              <a:rPr lang="zh-CN" altLang="en-US" sz="3600" smtClean="0"/>
              <a:t>严格执法是依法治国的中心环节。法律的生命在于实施，法律的权威也在于实施。建设法治中国，必须保证法律的全面有效实施。严格执法是法律实施的重中之重。执法机关和执法人员在执行法律时必须做到严格、规范、公正、文明，切实做到以事实为依据，以法律为准绳，一丝不苟地维护法律的尊严和权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 calcmode="lin" valueType="num">
                                      <p:cBhvr additive="base">
                                        <p:cTn id="7" dur="500" fill="hold"/>
                                        <p:tgtEl>
                                          <p:spTgt spid="245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问题探究</a:t>
            </a:r>
            <a:r>
              <a:rPr lang="en-US" altLang="zh-CN" smtClean="0">
                <a:solidFill>
                  <a:schemeClr val="tx1"/>
                </a:solidFill>
              </a:rPr>
              <a:t>4</a:t>
            </a:r>
            <a:r>
              <a:rPr lang="zh-CN" altLang="en-US" smtClean="0">
                <a:solidFill>
                  <a:schemeClr val="tx1"/>
                </a:solidFill>
              </a:rPr>
              <a:t>、公正司法有么意义？</a:t>
            </a:r>
          </a:p>
        </p:txBody>
      </p:sp>
      <p:sp>
        <p:nvSpPr>
          <p:cNvPr id="25602" name="Rectangle 3"/>
          <p:cNvSpPr>
            <a:spLocks noGrp="1"/>
          </p:cNvSpPr>
          <p:nvPr>
            <p:ph idx="4294967295"/>
          </p:nvPr>
        </p:nvSpPr>
        <p:spPr>
          <a:xfrm>
            <a:off x="0" y="1244600"/>
            <a:ext cx="10515600" cy="4919663"/>
          </a:xfrm>
          <a:prstGeom prst="rect">
            <a:avLst/>
          </a:prstGeom>
        </p:spPr>
        <p:txBody>
          <a:bodyPr/>
          <a:lstStyle/>
          <a:p>
            <a:pPr marL="342900" indent="-342900" eaLnBrk="1" hangingPunct="1"/>
            <a:r>
              <a:rPr lang="zh-CN" altLang="en-US" sz="4800" smtClean="0">
                <a:solidFill>
                  <a:srgbClr val="FF0000"/>
                </a:solidFill>
                <a:sym typeface="黑体" panose="02010609060101010101" pitchFamily="2" charset="-122"/>
              </a:rPr>
              <a:t>指导学生分组结合自己的实际展开讨论。</a:t>
            </a:r>
          </a:p>
          <a:p>
            <a:pPr marL="342900" indent="-342900" eaLnBrk="1" hangingPunct="1"/>
            <a:endParaRPr lang="zh-CN" altLang="en-US" sz="4800" smtClean="0"/>
          </a:p>
          <a:p>
            <a:pPr marL="342900" indent="-342900" eaLnBrk="1" hangingPunct="1">
              <a:buFont typeface="Arial" panose="020B0604020202020204" pitchFamily="34" charset="0"/>
              <a:buChar char="•"/>
            </a:pPr>
            <a:endParaRPr lang="zh-CN" altLang="en-US" sz="4800" smtClean="0"/>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共同总结</a:t>
            </a:r>
          </a:p>
        </p:txBody>
      </p:sp>
      <p:sp>
        <p:nvSpPr>
          <p:cNvPr id="26626" name="Rectangle 3"/>
          <p:cNvSpPr>
            <a:spLocks noGrp="1"/>
          </p:cNvSpPr>
          <p:nvPr>
            <p:ph idx="4294967295"/>
          </p:nvPr>
        </p:nvSpPr>
        <p:spPr>
          <a:xfrm>
            <a:off x="0" y="1600200"/>
            <a:ext cx="10972800" cy="4525963"/>
          </a:xfrm>
          <a:prstGeom prst="rect">
            <a:avLst/>
          </a:prstGeom>
        </p:spPr>
        <p:txBody>
          <a:bodyPr/>
          <a:lstStyle/>
          <a:p>
            <a:pPr marL="342900" indent="-342900" eaLnBrk="1" hangingPunct="1">
              <a:buFont typeface="Arial" panose="020B0604020202020204" pitchFamily="34" charset="0"/>
              <a:buChar char="•"/>
            </a:pPr>
            <a:r>
              <a:rPr lang="zh-CN" altLang="en-US" sz="3600" smtClean="0"/>
              <a:t>公正司法是依法治国的根本保障。公正是司法的生命和灵魂，要在司法活动的过程和结果中坚持和体现公平与正义的原则。司法是维护社会正常秩序、维系社会公平的天平。要努力让人民群众在每一个司法案件中都感受到公平和正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idx="4294967295"/>
          </p:nvPr>
        </p:nvSpPr>
        <p:spPr bwMode="auto">
          <a:xfrm>
            <a:off x="0" y="274638"/>
            <a:ext cx="10972800" cy="1143000"/>
          </a:xfrm>
          <a:prstGeom prst="rect">
            <a:avLst/>
          </a:prstGeom>
        </p:spPr>
        <p:txBody>
          <a:bodyPr wrap="square" numCol="1" anchorCtr="0" compatLnSpc="1"/>
          <a:lstStyle/>
          <a:p>
            <a:pPr eaLnBrk="1" hangingPunct="1"/>
            <a:r>
              <a:rPr lang="zh-CN" altLang="en-US" smtClean="0">
                <a:solidFill>
                  <a:schemeClr val="tx1"/>
                </a:solidFill>
              </a:rPr>
              <a:t>问题探究</a:t>
            </a:r>
          </a:p>
        </p:txBody>
      </p:sp>
      <p:sp>
        <p:nvSpPr>
          <p:cNvPr id="27650" name="Rectangle 3"/>
          <p:cNvSpPr>
            <a:spLocks noGrp="1"/>
          </p:cNvSpPr>
          <p:nvPr>
            <p:ph idx="4294967295"/>
          </p:nvPr>
        </p:nvSpPr>
        <p:spPr>
          <a:xfrm>
            <a:off x="0" y="1600200"/>
            <a:ext cx="10972800" cy="4525963"/>
          </a:xfrm>
          <a:prstGeom prst="rect">
            <a:avLst/>
          </a:prstGeom>
        </p:spPr>
        <p:txBody>
          <a:bodyPr/>
          <a:lstStyle/>
          <a:p>
            <a:pPr marL="342900" indent="-342900" eaLnBrk="1" hangingPunct="1"/>
            <a:r>
              <a:rPr lang="zh-CN" altLang="en-US" sz="4800" smtClean="0">
                <a:solidFill>
                  <a:srgbClr val="FF0000"/>
                </a:solidFill>
                <a:sym typeface="黑体" panose="02010609060101010101" pitchFamily="2" charset="-122"/>
              </a:rPr>
              <a:t>指导学生分组结合自己的实际展开讨论。</a:t>
            </a:r>
          </a:p>
          <a:p>
            <a:pPr marL="342900" indent="-342900" eaLnBrk="1" hangingPunct="1"/>
            <a:endParaRPr lang="zh-CN" altLang="en-US" smtClean="0"/>
          </a:p>
          <a:p>
            <a:pPr marL="342900" indent="-342900" eaLnBrk="1" hangingPunct="1">
              <a:buFont typeface="Arial" panose="020B0604020202020204" pitchFamily="34" charset="0"/>
              <a:buChar char="•"/>
            </a:pPr>
            <a:endParaRPr lang="zh-CN" altLang="en-US" smtClean="0"/>
          </a:p>
        </p:txBody>
      </p:sp>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a:t>共同总结</a:t>
            </a:r>
          </a:p>
        </p:txBody>
      </p:sp>
      <p:sp>
        <p:nvSpPr>
          <p:cNvPr id="28674" name="内容占位符 2"/>
          <p:cNvSpPr>
            <a:spLocks noGrp="1"/>
          </p:cNvSpPr>
          <p:nvPr>
            <p:ph idx="4294967295"/>
          </p:nvPr>
        </p:nvSpPr>
        <p:spPr>
          <a:xfrm>
            <a:off x="0" y="1600200"/>
            <a:ext cx="10972800" cy="4525963"/>
          </a:xfrm>
          <a:prstGeom prst="rect">
            <a:avLst/>
          </a:prstGeom>
        </p:spPr>
        <p:txBody>
          <a:bodyPr/>
          <a:lstStyle/>
          <a:p>
            <a:pPr eaLnBrk="1" hangingPunct="1">
              <a:buFont typeface="Arial" panose="020B0604020202020204" pitchFamily="34" charset="0"/>
              <a:buChar char="•"/>
            </a:pPr>
            <a:r>
              <a:rPr lang="zh-CN" altLang="en-US" sz="2800" smtClean="0"/>
              <a:t>（</a:t>
            </a:r>
            <a:r>
              <a:rPr lang="en-US" altLang="zh-CN" sz="2800" smtClean="0"/>
              <a:t>1</a:t>
            </a:r>
            <a:r>
              <a:rPr lang="zh-CN" altLang="en-US" sz="2800" smtClean="0"/>
              <a:t>）全民守法是依法治国的基础。人民的权益要靠法律保障，法律的权威要靠人民维护。建设法治中国与每个人的生活息息相关，没有全体人民的法律信仰、法治观念，法治中国就缺乏深厚的基础。任何组织和个人都应该成为社会主义法治的忠实崇尚者、自觉遵守者和坚定捍卫者，不得有超越宪法和法律的特权，觉不允许以言代法、以权压法、逐利违法、徇私枉法。只有当法律成为全民信仰时，才能最终建成法治中国。</a:t>
            </a:r>
          </a:p>
          <a:p>
            <a:pPr eaLnBrk="1" hangingPunct="1">
              <a:buFont typeface="Arial" panose="020B0604020202020204" pitchFamily="34" charset="0"/>
              <a:buChar char="•"/>
            </a:pPr>
            <a:r>
              <a:rPr lang="zh-CN" altLang="en-US" sz="2800" smtClean="0"/>
              <a:t>（</a:t>
            </a:r>
            <a:r>
              <a:rPr lang="en-US" altLang="zh-CN" sz="2800" smtClean="0"/>
              <a:t>2</a:t>
            </a:r>
            <a:r>
              <a:rPr lang="zh-CN" altLang="en-US" sz="2800" smtClean="0"/>
              <a:t>）在法治社会里，法律就是我们生活的一部分，它是正义的化身，是每一个公民的守护神。遵守法律、维护法律，就是维护我们自身和他人的合法权益，就是维护社会的整体利益。当法治成为每一个公民的信仰，依法办事成为每一个公民的生活习惯时，法治中国就能落地生根、茁壮成长。</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 calcmode="lin" valueType="num">
                                      <p:cBhvr additive="base">
                                        <p:cTn id="7" dur="500" fill="hold"/>
                                        <p:tgtEl>
                                          <p:spTgt spid="2867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xEl>
                                              <p:pRg st="1" end="1"/>
                                            </p:txEl>
                                          </p:spTgt>
                                        </p:tgtEl>
                                        <p:attrNameLst>
                                          <p:attrName>style.visibility</p:attrName>
                                        </p:attrNameLst>
                                      </p:cBhvr>
                                      <p:to>
                                        <p:strVal val="visible"/>
                                      </p:to>
                                    </p:set>
                                    <p:anim calcmode="lin" valueType="num">
                                      <p:cBhvr additive="base">
                                        <p:cTn id="13" dur="500" fill="hold"/>
                                        <p:tgtEl>
                                          <p:spTgt spid="2867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ctrTitle" idx="4294967295"/>
          </p:nvPr>
        </p:nvSpPr>
        <p:spPr bwMode="auto">
          <a:xfrm>
            <a:off x="0" y="2130425"/>
            <a:ext cx="10363200" cy="1470025"/>
          </a:xfrm>
          <a:prstGeom prst="rect">
            <a:avLst/>
          </a:prstGeom>
        </p:spPr>
        <p:txBody>
          <a:bodyPr wrap="square" numCol="1" anchorCtr="0" compatLnSpc="1"/>
          <a:lstStyle/>
          <a:p>
            <a:pPr eaLnBrk="1" hangingPunct="1"/>
            <a:r>
              <a:rPr lang="zh-CN" altLang="en-US" sz="3600" b="1" smtClean="0">
                <a:solidFill>
                  <a:schemeClr val="tx1"/>
                </a:solidFill>
              </a:rPr>
              <a:t>第二单元 复兴之路</a:t>
            </a:r>
            <a:br>
              <a:rPr lang="zh-CN" altLang="en-US" sz="3600" b="1" smtClean="0">
                <a:solidFill>
                  <a:schemeClr val="tx1"/>
                </a:solidFill>
              </a:rPr>
            </a:br>
            <a:r>
              <a:rPr lang="zh-CN" altLang="en-US" sz="3600" b="1" smtClean="0">
                <a:solidFill>
                  <a:schemeClr val="tx1"/>
                </a:solidFill>
              </a:rPr>
              <a:t>第六课 依法治国</a:t>
            </a:r>
          </a:p>
        </p:txBody>
      </p:sp>
      <p:sp>
        <p:nvSpPr>
          <p:cNvPr id="12290" name="副标题 2"/>
          <p:cNvSpPr>
            <a:spLocks noGrp="1"/>
          </p:cNvSpPr>
          <p:nvPr>
            <p:ph type="subTitle" idx="4294967295"/>
          </p:nvPr>
        </p:nvSpPr>
        <p:spPr>
          <a:xfrm>
            <a:off x="0" y="3886200"/>
            <a:ext cx="8534400" cy="1752600"/>
          </a:xfrm>
          <a:prstGeom prst="rect">
            <a:avLst/>
          </a:prstGeom>
        </p:spPr>
        <p:txBody>
          <a:bodyPr/>
          <a:lstStyle/>
          <a:p>
            <a:pPr marL="457200" indent="-457200" eaLnBrk="1" hangingPunct="1"/>
            <a:r>
              <a:rPr lang="en-US" altLang="zh-CN" sz="4000" smtClean="0">
                <a:solidFill>
                  <a:srgbClr val="FF0000"/>
                </a:solidFill>
              </a:rPr>
              <a:t>6.2 </a:t>
            </a:r>
            <a:r>
              <a:rPr lang="zh-CN" altLang="en-US" sz="4000" b="1" smtClean="0">
                <a:solidFill>
                  <a:srgbClr val="FF0000"/>
                </a:solidFill>
              </a:rPr>
              <a:t>建设法治国家</a:t>
            </a:r>
            <a:endParaRPr lang="en-US" altLang="zh-CN" sz="4000" b="1" smtClean="0">
              <a:solidFill>
                <a:srgbClr val="FF0000"/>
              </a:solidFill>
            </a:endParaRP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zh-CN" dirty="0">
                <a:sym typeface="宋体" panose="02010600030101010101" pitchFamily="2" charset="-122"/>
              </a:rPr>
              <a:t>典例精析</a:t>
            </a:r>
            <a:br>
              <a:rPr lang="zh-CN" altLang="zh-CN" dirty="0">
                <a:sym typeface="宋体" panose="02010600030101010101" pitchFamily="2" charset="-122"/>
              </a:rPr>
            </a:br>
            <a:endParaRPr lang="zh-CN" altLang="en-US"/>
          </a:p>
        </p:txBody>
      </p:sp>
      <p:sp>
        <p:nvSpPr>
          <p:cNvPr id="30722" name="内容占位符 2"/>
          <p:cNvSpPr>
            <a:spLocks noGrp="1"/>
          </p:cNvSpPr>
          <p:nvPr>
            <p:ph idx="4294967295"/>
          </p:nvPr>
        </p:nvSpPr>
        <p:spPr>
          <a:xfrm>
            <a:off x="449943" y="1353458"/>
            <a:ext cx="10972800" cy="4525963"/>
          </a:xfrm>
          <a:prstGeom prst="rect">
            <a:avLst/>
          </a:prstGeom>
        </p:spPr>
        <p:txBody>
          <a:bodyPr/>
          <a:lstStyle/>
          <a:p>
            <a:pPr eaLnBrk="1" hangingPunct="1"/>
            <a:r>
              <a:rPr lang="zh-CN" altLang="en-US" dirty="0" smtClean="0">
                <a:solidFill>
                  <a:srgbClr val="5307B2"/>
                </a:solidFill>
              </a:rPr>
              <a:t>例</a:t>
            </a:r>
            <a:r>
              <a:rPr lang="en-US" altLang="zh-CN" dirty="0" smtClean="0">
                <a:solidFill>
                  <a:srgbClr val="5307B2"/>
                </a:solidFill>
              </a:rPr>
              <a:t>1</a:t>
            </a:r>
            <a:r>
              <a:rPr lang="zh-CN" altLang="en-US" dirty="0" smtClean="0">
                <a:solidFill>
                  <a:srgbClr val="5307B2"/>
                </a:solidFill>
              </a:rPr>
              <a:t>、（2018年山东临沂中考）2018年5月17日，最高法院和山东省高院联合开展了全媒体直播抓“老赖”行动，现场共强制搜查两次，扣押现金4000余元，实际结案6起，有8人当场表示要积极履行义务，6人实际缴纳案款80余万，拘留7人，有力捍卫了当事人的胜诉权益。山东这样治“老赖”（   ）</a:t>
            </a:r>
          </a:p>
          <a:p>
            <a:pPr eaLnBrk="1" hangingPunct="1"/>
            <a:r>
              <a:rPr lang="zh-CN" altLang="en-US" dirty="0" smtClean="0">
                <a:solidFill>
                  <a:srgbClr val="5307B2"/>
                </a:solidFill>
              </a:rPr>
              <a:t>①有利于督促公民自觉遵纪守法，提高诚信意识  </a:t>
            </a:r>
          </a:p>
          <a:p>
            <a:pPr eaLnBrk="1" hangingPunct="1"/>
            <a:r>
              <a:rPr lang="zh-CN" altLang="en-US" dirty="0" smtClean="0">
                <a:solidFill>
                  <a:srgbClr val="5307B2"/>
                </a:solidFill>
              </a:rPr>
              <a:t>②说明诚信缺失的代价仅仅是经济上的</a:t>
            </a:r>
          </a:p>
          <a:p>
            <a:pPr eaLnBrk="1" hangingPunct="1"/>
            <a:r>
              <a:rPr lang="zh-CN" altLang="en-US" dirty="0" smtClean="0">
                <a:solidFill>
                  <a:srgbClr val="5307B2"/>
                </a:solidFill>
              </a:rPr>
              <a:t>③能够杜绝失信现象与违法行为的发生</a:t>
            </a:r>
          </a:p>
          <a:p>
            <a:pPr eaLnBrk="1" hangingPunct="1"/>
            <a:r>
              <a:rPr lang="zh-CN" altLang="en-US" dirty="0" smtClean="0">
                <a:solidFill>
                  <a:srgbClr val="5307B2"/>
                </a:solidFill>
              </a:rPr>
              <a:t>④有利于营造诚实守信的社会氛围</a:t>
            </a:r>
          </a:p>
          <a:p>
            <a:pPr eaLnBrk="1" hangingPunct="1"/>
            <a:r>
              <a:rPr lang="zh-CN" altLang="en-US" dirty="0" smtClean="0">
                <a:solidFill>
                  <a:srgbClr val="5307B2"/>
                </a:solidFill>
              </a:rPr>
              <a:t>A.②③    B.①④    C.①③    D.②④</a:t>
            </a:r>
          </a:p>
        </p:txBody>
      </p:sp>
    </p:spTree>
    <p:custDataLst>
      <p:tags r:id="rId1"/>
    </p:custDataLst>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【答案】B</a:t>
            </a:r>
          </a:p>
          <a:p>
            <a:r>
              <a:rPr lang="zh-CN" altLang="en-US">
                <a:solidFill>
                  <a:srgbClr val="FF0000"/>
                </a:solidFill>
              </a:rPr>
              <a:t>【解析】题干表述了山东加大力度惩处一批老赖分子，这样做有利于营造诚实守信的社会氛围，也能够起到警示的作用，有利于督促公民自觉遵纪守法，提高诚信意识，①④是正确的。②是错误的，题干表述了有7人被拘留，这说明了诚信缺失的代价不仅仅是经济上的，排除。③的说法过于绝对了，不可取，排除。故本题选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5307B2"/>
                </a:solidFill>
              </a:rPr>
              <a:t>例</a:t>
            </a:r>
            <a:r>
              <a:rPr lang="en-US" altLang="zh-CN">
                <a:solidFill>
                  <a:srgbClr val="5307B2"/>
                </a:solidFill>
              </a:rPr>
              <a:t>2</a:t>
            </a:r>
            <a:r>
              <a:rPr lang="zh-CN" altLang="en-US">
                <a:solidFill>
                  <a:srgbClr val="5307B2"/>
                </a:solidFill>
              </a:rPr>
              <a:t>、（2018年浙江舟山中考）十三届全国人大一次会议于2018年3月11日表决通过了《中华人民共和国_______修正案》。（   ）</a:t>
            </a:r>
          </a:p>
          <a:p>
            <a:r>
              <a:rPr lang="zh-CN" altLang="en-US">
                <a:solidFill>
                  <a:srgbClr val="5307B2"/>
                </a:solidFill>
              </a:rPr>
              <a:t>A.刑法          </a:t>
            </a:r>
          </a:p>
          <a:p>
            <a:r>
              <a:rPr lang="zh-CN" altLang="en-US">
                <a:solidFill>
                  <a:srgbClr val="5307B2"/>
                </a:solidFill>
              </a:rPr>
              <a:t>B.民法总则</a:t>
            </a:r>
          </a:p>
          <a:p>
            <a:r>
              <a:rPr lang="zh-CN" altLang="en-US">
                <a:solidFill>
                  <a:srgbClr val="5307B2"/>
                </a:solidFill>
              </a:rPr>
              <a:t>C.环境保护税法  </a:t>
            </a:r>
          </a:p>
          <a:p>
            <a:r>
              <a:rPr lang="zh-CN" altLang="en-US">
                <a:solidFill>
                  <a:srgbClr val="5307B2"/>
                </a:solidFill>
              </a:rPr>
              <a:t>D.宪法</a:t>
            </a:r>
          </a:p>
        </p:txBody>
      </p:sp>
    </p:spTree>
    <p:custDataLst>
      <p:tags r:id="rId1"/>
    </p:custDataLst>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答案解析</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FF0000"/>
                </a:solidFill>
              </a:rPr>
              <a:t>【答案】</a:t>
            </a:r>
            <a:r>
              <a:rPr lang="en-US" altLang="zh-CN">
                <a:solidFill>
                  <a:srgbClr val="FF0000"/>
                </a:solidFill>
              </a:rPr>
              <a:t>D</a:t>
            </a:r>
            <a:endParaRPr lang="zh-CN" altLang="en-US">
              <a:solidFill>
                <a:srgbClr val="FF0000"/>
              </a:solidFill>
            </a:endParaRPr>
          </a:p>
          <a:p>
            <a:r>
              <a:rPr lang="zh-CN" altLang="en-US">
                <a:solidFill>
                  <a:srgbClr val="FF0000"/>
                </a:solidFill>
              </a:rPr>
              <a:t>【解析】本题考查时政知识。十三届全国人大一次会议第三次全体会议2018年3月11日下午经投票表决，通过了《中华人民共和国宪法修正案》。故选：D。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solidFill>
                  <a:srgbClr val="5307B2"/>
                </a:solidFill>
              </a:rPr>
              <a:t>例</a:t>
            </a:r>
            <a:r>
              <a:rPr lang="en-US" altLang="zh-CN">
                <a:solidFill>
                  <a:srgbClr val="5307B2"/>
                </a:solidFill>
              </a:rPr>
              <a:t>3</a:t>
            </a:r>
            <a:r>
              <a:rPr lang="zh-CN" altLang="en-US">
                <a:solidFill>
                  <a:srgbClr val="5307B2"/>
                </a:solidFill>
              </a:rPr>
              <a:t>、（2018年山东聊城中考）2018年4月19日，聊城市召开全市扫黑除恶专项斗争推进会。会议指出，截至目前，全市共破获“黑恶霸痞”案件100余起，打掉涉恶犯罪团伙48个，抓获各类涉黑涉恶犯罪嫌疑人255人。我市开展扫黑除恶专项斗争（      ）</a:t>
            </a:r>
          </a:p>
          <a:p>
            <a:r>
              <a:rPr lang="zh-CN" altLang="en-US">
                <a:solidFill>
                  <a:srgbClr val="5307B2"/>
                </a:solidFill>
              </a:rPr>
              <a:t>①有利于打击各类涉黑涉恶犯罪，净化社会治安环境</a:t>
            </a:r>
          </a:p>
          <a:p>
            <a:r>
              <a:rPr lang="zh-CN" altLang="en-US">
                <a:solidFill>
                  <a:srgbClr val="5307B2"/>
                </a:solidFill>
              </a:rPr>
              <a:t>②有利于维护社会公平正义，构建和谐聊城</a:t>
            </a:r>
          </a:p>
          <a:p>
            <a:r>
              <a:rPr lang="zh-CN" altLang="en-US">
                <a:solidFill>
                  <a:srgbClr val="5307B2"/>
                </a:solidFill>
              </a:rPr>
              <a:t>③说明我市社会极不安定，黑恶势力十分猖獗</a:t>
            </a:r>
          </a:p>
          <a:p>
            <a:r>
              <a:rPr lang="zh-CN" altLang="en-US">
                <a:solidFill>
                  <a:srgbClr val="5307B2"/>
                </a:solidFill>
              </a:rPr>
              <a:t>④有利于维护我市社会稳定，增强市民的安全感和幸福感</a:t>
            </a:r>
          </a:p>
          <a:p>
            <a:r>
              <a:rPr lang="zh-CN" altLang="en-US">
                <a:solidFill>
                  <a:srgbClr val="5307B2"/>
                </a:solidFill>
              </a:rPr>
              <a:t>A．①②③B．①③④C．②③④D．①②④</a:t>
            </a:r>
          </a:p>
        </p:txBody>
      </p:sp>
    </p:spTree>
    <p:custDataLst>
      <p:tags r:id="rId1"/>
    </p:custDataLst>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a:t>答案解析</a:t>
            </a:r>
          </a:p>
        </p:txBody>
      </p:sp>
      <p:sp>
        <p:nvSpPr>
          <p:cNvPr id="31746" name="内容占位符 2"/>
          <p:cNvSpPr>
            <a:spLocks noGrp="1"/>
          </p:cNvSpPr>
          <p:nvPr>
            <p:ph idx="4294967295"/>
          </p:nvPr>
        </p:nvSpPr>
        <p:spPr>
          <a:xfrm>
            <a:off x="0" y="1600200"/>
            <a:ext cx="10972800" cy="4525963"/>
          </a:xfrm>
          <a:prstGeom prst="rect">
            <a:avLst/>
          </a:prstGeom>
        </p:spPr>
        <p:txBody>
          <a:bodyPr/>
          <a:lstStyle/>
          <a:p>
            <a:pPr eaLnBrk="1" hangingPunct="1"/>
            <a:r>
              <a:rPr lang="zh-CN" altLang="en-US" smtClean="0">
                <a:solidFill>
                  <a:srgbClr val="FF0000"/>
                </a:solidFill>
              </a:rPr>
              <a:t>【答案】D</a:t>
            </a:r>
          </a:p>
          <a:p>
            <a:pPr eaLnBrk="1" hangingPunct="1"/>
            <a:r>
              <a:rPr lang="zh-CN" altLang="en-US" smtClean="0">
                <a:solidFill>
                  <a:srgbClr val="FF0000"/>
                </a:solidFill>
              </a:rPr>
              <a:t>【解析】开展扫黑除恶专项斗争保护了公民的生命健康权、人身财产安全权、财产所有权、人身自由权、人格尊严、人身权利。体现了共产党终代表最广大人民的根本利益，是坚持依法治国的重要举措，有利于依法维护公民的合法权益，有利于打击各类涉黑涉恶犯罪，净化社会治安环境，维护社会公平正义，构建和谐聊城，有利于维护我市社会稳定，增强市民的安全感和幸福感，①②④是正确的选项；③选项不符合实际，排除。故选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 calcmode="lin" valueType="num">
                                      <p:cBhvr additive="base">
                                        <p:cTn id="7" dur="500" fill="hold"/>
                                        <p:tgtEl>
                                          <p:spTgt spid="317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xEl>
                                              <p:pRg st="1" end="1"/>
                                            </p:txEl>
                                          </p:spTgt>
                                        </p:tgtEl>
                                        <p:attrNameLst>
                                          <p:attrName>style.visibility</p:attrName>
                                        </p:attrNameLst>
                                      </p:cBhvr>
                                      <p:to>
                                        <p:strVal val="visible"/>
                                      </p:to>
                                    </p:set>
                                    <p:anim calcmode="lin" valueType="num">
                                      <p:cBhvr additive="base">
                                        <p:cTn id="13" dur="500" fill="hold"/>
                                        <p:tgtEl>
                                          <p:spTgt spid="3174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normAutofit fontScale="90000"/>
          </a:bodyPr>
          <a:lstStyle/>
          <a:p>
            <a:pPr eaLnBrk="1" fontAlgn="auto" hangingPunct="1">
              <a:spcAft>
                <a:spcPts val="0"/>
              </a:spcAft>
              <a:defRPr/>
            </a:pPr>
            <a:r>
              <a:rPr lang="zh-CN" altLang="en-US" dirty="0">
                <a:sym typeface="+mn-ea"/>
              </a:rPr>
              <a:t>课后训练</a:t>
            </a:r>
            <a:r>
              <a:rPr lang="zh-CN" altLang="en-US" dirty="0"/>
              <a:t/>
            </a:r>
            <a:br>
              <a:rPr lang="zh-CN" altLang="en-US" dirty="0"/>
            </a:br>
            <a:endParaRPr lang="zh-CN" altLang="en-US"/>
          </a:p>
        </p:txBody>
      </p:sp>
      <p:sp>
        <p:nvSpPr>
          <p:cNvPr id="32770" name="内容占位符 2"/>
          <p:cNvSpPr>
            <a:spLocks noGrp="1"/>
          </p:cNvSpPr>
          <p:nvPr>
            <p:ph idx="4294967295"/>
          </p:nvPr>
        </p:nvSpPr>
        <p:spPr>
          <a:xfrm>
            <a:off x="0" y="1600200"/>
            <a:ext cx="10972800" cy="4525963"/>
          </a:xfrm>
          <a:prstGeom prst="rect">
            <a:avLst/>
          </a:prstGeom>
        </p:spPr>
        <p:txBody>
          <a:bodyPr/>
          <a:lstStyle/>
          <a:p>
            <a:pPr eaLnBrk="1" hangingPunct="1"/>
            <a:r>
              <a:rPr lang="en-US" altLang="zh-CN" smtClean="0"/>
              <a:t>1</a:t>
            </a:r>
            <a:r>
              <a:rPr lang="zh-CN" altLang="en-US" smtClean="0"/>
              <a:t>、建设法治中国，必须坚持立法先行，推进（       ）</a:t>
            </a:r>
          </a:p>
          <a:p>
            <a:pPr eaLnBrk="1" hangingPunct="1"/>
            <a:r>
              <a:rPr lang="zh-CN" altLang="en-US" smtClean="0"/>
              <a:t>①科学立法</a:t>
            </a:r>
          </a:p>
          <a:p>
            <a:pPr eaLnBrk="1" hangingPunct="1"/>
            <a:r>
              <a:rPr lang="zh-CN" altLang="en-US" smtClean="0"/>
              <a:t>②民主立法</a:t>
            </a:r>
          </a:p>
          <a:p>
            <a:pPr eaLnBrk="1" hangingPunct="1"/>
            <a:r>
              <a:rPr lang="zh-CN" altLang="en-US" smtClean="0"/>
              <a:t>③依法立法</a:t>
            </a:r>
          </a:p>
          <a:p>
            <a:pPr eaLnBrk="1" hangingPunct="1"/>
            <a:r>
              <a:rPr lang="zh-CN" altLang="en-US" smtClean="0"/>
              <a:t>④自由立法</a:t>
            </a:r>
          </a:p>
          <a:p>
            <a:pPr eaLnBrk="1" hangingPunct="1"/>
            <a:r>
              <a:rPr lang="zh-CN" altLang="en-US" smtClean="0"/>
              <a:t>A．①②③B．①②③④</a:t>
            </a:r>
          </a:p>
          <a:p>
            <a:pPr eaLnBrk="1" hangingPunct="1"/>
            <a:r>
              <a:rPr lang="zh-CN" altLang="en-US" smtClean="0"/>
              <a:t>C．①②④D．①③④</a:t>
            </a:r>
          </a:p>
        </p:txBody>
      </p:sp>
      <p:sp>
        <p:nvSpPr>
          <p:cNvPr id="4" name="文本框 3"/>
          <p:cNvSpPr txBox="1"/>
          <p:nvPr/>
        </p:nvSpPr>
        <p:spPr>
          <a:xfrm>
            <a:off x="7076440" y="1026160"/>
            <a:ext cx="1289685" cy="706755"/>
          </a:xfrm>
          <a:prstGeom prst="rect">
            <a:avLst/>
          </a:prstGeom>
          <a:noFill/>
        </p:spPr>
        <p:txBody>
          <a:bodyPr wrap="square" rtlCol="0">
            <a:spAutoFit/>
          </a:bodyPr>
          <a:lstStyle/>
          <a:p>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2</a:t>
            </a:r>
            <a:r>
              <a:rPr lang="zh-CN" altLang="en-US"/>
              <a:t>、卢梭有一句名言,“一切法律中最重要的法律,既不是刻在大理石上,也不是刻在铜表上,而是铭刻在公民的内心里”。这启示我们 （       ）</a:t>
            </a:r>
          </a:p>
          <a:p>
            <a:r>
              <a:rPr lang="zh-CN" altLang="en-US"/>
              <a:t>①法律的权威源自人民的内心拥护和信仰</a:t>
            </a:r>
          </a:p>
          <a:p>
            <a:r>
              <a:rPr lang="zh-CN" altLang="en-US"/>
              <a:t>②法律主要依靠人们内心的信仰保证实施</a:t>
            </a:r>
          </a:p>
          <a:p>
            <a:r>
              <a:rPr lang="zh-CN" altLang="en-US"/>
              <a:t>③要通过法治方式表达自身合法的诉求和愿望</a:t>
            </a:r>
          </a:p>
          <a:p>
            <a:r>
              <a:rPr lang="zh-CN" altLang="en-US"/>
              <a:t>④要尊崇法律、信赖法律、遵守法律和捍卫法律</a:t>
            </a:r>
          </a:p>
          <a:p>
            <a:r>
              <a:rPr lang="zh-CN" altLang="en-US"/>
              <a:t>A.①②B.②③	C.②④D.①④</a:t>
            </a:r>
          </a:p>
        </p:txBody>
      </p:sp>
      <p:sp>
        <p:nvSpPr>
          <p:cNvPr id="4" name="文本框 3"/>
          <p:cNvSpPr txBox="1"/>
          <p:nvPr/>
        </p:nvSpPr>
        <p:spPr>
          <a:xfrm>
            <a:off x="8379460" y="1394460"/>
            <a:ext cx="1289685"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zh-CN" altLang="en-US"/>
              <a:t>3、法律是治国之重器，良法（       ）</a:t>
            </a:r>
          </a:p>
          <a:p>
            <a:r>
              <a:rPr lang="zh-CN" altLang="en-US"/>
              <a:t>①是善治之前提</a:t>
            </a:r>
          </a:p>
          <a:p>
            <a:r>
              <a:rPr lang="zh-CN" altLang="en-US"/>
              <a:t>②是成败的唯一保证</a:t>
            </a:r>
          </a:p>
          <a:p>
            <a:r>
              <a:rPr lang="zh-CN" altLang="en-US"/>
              <a:t>③促进发展</a:t>
            </a:r>
          </a:p>
          <a:p>
            <a:r>
              <a:rPr lang="zh-CN" altLang="en-US"/>
              <a:t>④保障善治</a:t>
            </a:r>
          </a:p>
          <a:p>
            <a:r>
              <a:rPr lang="zh-CN" altLang="en-US"/>
              <a:t>A．①②③B．①②③④</a:t>
            </a:r>
          </a:p>
          <a:p>
            <a:r>
              <a:rPr lang="zh-CN" altLang="en-US"/>
              <a:t>C．①②④D．①③④</a:t>
            </a:r>
          </a:p>
        </p:txBody>
      </p:sp>
      <p:sp>
        <p:nvSpPr>
          <p:cNvPr id="4" name="文本框 3"/>
          <p:cNvSpPr txBox="1"/>
          <p:nvPr/>
        </p:nvSpPr>
        <p:spPr>
          <a:xfrm>
            <a:off x="4930775" y="1131570"/>
            <a:ext cx="1289685" cy="706755"/>
          </a:xfrm>
          <a:prstGeom prst="rect">
            <a:avLst/>
          </a:prstGeom>
          <a:noFill/>
        </p:spPr>
        <p:txBody>
          <a:bodyPr wrap="square" rtlCol="0">
            <a:spAutoFit/>
          </a:bodyPr>
          <a:lstStyle/>
          <a:p>
            <a:r>
              <a:rPr lang="en-US" altLang="zh-CN" sz="4000">
                <a:solidFill>
                  <a:srgbClr val="FF0000"/>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4</a:t>
            </a:r>
            <a:r>
              <a:rPr lang="zh-CN" altLang="en-US"/>
              <a:t>、全民守法是依法治国的基础。是因为（       ）</a:t>
            </a:r>
          </a:p>
          <a:p>
            <a:r>
              <a:rPr lang="zh-CN" altLang="en-US"/>
              <a:t>①人民的权益要靠法律保障，法律的权威要靠人民维护</a:t>
            </a:r>
          </a:p>
          <a:p>
            <a:r>
              <a:rPr lang="zh-CN" altLang="en-US"/>
              <a:t>②建设法治中国与每个人的生活息息相关</a:t>
            </a:r>
          </a:p>
          <a:p>
            <a:r>
              <a:rPr lang="zh-CN" altLang="en-US"/>
              <a:t>③没有全体人民的法律信仰、法治观念，法治中国就缺乏深厚的基础</a:t>
            </a:r>
          </a:p>
          <a:p>
            <a:r>
              <a:rPr lang="zh-CN" altLang="en-US"/>
              <a:t>④只有当法律成为全民信仰时，才能最终建成法治中国。</a:t>
            </a:r>
          </a:p>
          <a:p>
            <a:r>
              <a:rPr lang="zh-CN" altLang="en-US"/>
              <a:t>A．①②③B．①②③④</a:t>
            </a:r>
          </a:p>
          <a:p>
            <a:r>
              <a:rPr lang="zh-CN" altLang="en-US"/>
              <a:t>C．①②④D．①③④</a:t>
            </a:r>
          </a:p>
          <a:p>
            <a:endParaRPr lang="en-US" altLang="zh-CN"/>
          </a:p>
        </p:txBody>
      </p:sp>
      <p:sp>
        <p:nvSpPr>
          <p:cNvPr id="4" name="文本框 3"/>
          <p:cNvSpPr txBox="1"/>
          <p:nvPr/>
        </p:nvSpPr>
        <p:spPr>
          <a:xfrm flipH="1">
            <a:off x="6405245" y="1052830"/>
            <a:ext cx="1224280" cy="706755"/>
          </a:xfrm>
          <a:prstGeom prst="rect">
            <a:avLst/>
          </a:prstGeom>
          <a:noFill/>
        </p:spPr>
        <p:txBody>
          <a:bodyPr wrap="square" rtlCol="0">
            <a:spAutoFit/>
          </a:bodyPr>
          <a:lstStyle/>
          <a:p>
            <a:r>
              <a:rPr lang="en-US" altLang="zh-CN" sz="4000">
                <a:solidFill>
                  <a:srgbClr val="FF0000"/>
                </a:solidFill>
              </a:rPr>
              <a:t>B</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rPr>
              <a:t>课前预习</a:t>
            </a:r>
            <a:endPar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endParaRPr>
          </a:p>
        </p:txBody>
      </p:sp>
      <p:sp>
        <p:nvSpPr>
          <p:cNvPr id="13314"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rPr>
              <a:t>典例精析</a:t>
            </a:r>
          </a:p>
        </p:txBody>
      </p:sp>
      <p:sp>
        <p:nvSpPr>
          <p:cNvPr id="13315"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rPr>
              <a:t>课后训练</a:t>
            </a:r>
            <a:endPar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endParaRPr>
          </a:p>
        </p:txBody>
      </p:sp>
      <p:sp>
        <p:nvSpPr>
          <p:cNvPr id="13316"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学习目标</a:t>
            </a:r>
          </a:p>
        </p:txBody>
      </p:sp>
      <p:sp>
        <p:nvSpPr>
          <p:cNvPr id="13317" name="矩形 1"/>
          <p:cNvSpPr>
            <a:spLocks noChangeArrowheads="1"/>
          </p:cNvSpPr>
          <p:nvPr/>
        </p:nvSpPr>
        <p:spPr bwMode="auto">
          <a:xfrm>
            <a:off x="4935538" y="1651000"/>
            <a:ext cx="660400" cy="368300"/>
          </a:xfrm>
          <a:prstGeom prst="rect">
            <a:avLst/>
          </a:prstGeom>
          <a:noFill/>
          <a:ln w="9525">
            <a:noFill/>
            <a:miter lim="800000"/>
          </a:ln>
        </p:spPr>
        <p:txBody>
          <a:bodyPr>
            <a:spAutoFit/>
          </a:bodyPr>
          <a:lstStyle/>
          <a:p>
            <a:r>
              <a:rPr lang="zh-CN" altLang="en-US" b="1">
                <a:ea typeface="黑体" panose="02010609060101010101" pitchFamily="2" charset="-122"/>
              </a:rPr>
              <a:t>目录</a:t>
            </a:r>
          </a:p>
        </p:txBody>
      </p:sp>
      <p:sp>
        <p:nvSpPr>
          <p:cNvPr id="13318"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zh-CN" sz="2000" b="1">
                <a:solidFill>
                  <a:srgbClr val="FF0000"/>
                </a:solidFill>
                <a:latin typeface="Calibri" panose="020F0502020204030204" pitchFamily="34" charset="0"/>
                <a:ea typeface="黑体" panose="02010609060101010101" pitchFamily="2" charset="-122"/>
                <a:sym typeface="宋体" panose="02010600030101010101" pitchFamily="2" charset="-122"/>
              </a:rPr>
              <a:t>知识结构</a:t>
            </a:r>
          </a:p>
        </p:txBody>
      </p:sp>
      <p:sp>
        <p:nvSpPr>
          <p:cNvPr id="13319"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情境导入</a:t>
            </a:r>
          </a:p>
        </p:txBody>
      </p:sp>
      <p:sp>
        <p:nvSpPr>
          <p:cNvPr id="13320"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ln>
        </p:spPr>
        <p:txBody>
          <a:bodyPr lIns="50720" tIns="26431" rIns="50720" bIns="26431">
            <a:spAutoFit/>
          </a:bodyPr>
          <a:lstStyle/>
          <a:p>
            <a:pPr algn="ctr"/>
            <a:r>
              <a:rPr lang="en-US" altLang="en-US" sz="2200" b="1">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疑难解答</a:t>
            </a:r>
          </a:p>
        </p:txBody>
      </p:sp>
    </p:spTree>
    <p:custDataLst>
      <p:tags r:id="rId1"/>
    </p:custDataLst>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5</a:t>
            </a:r>
            <a:r>
              <a:rPr lang="zh-CN" altLang="en-US"/>
              <a:t>、遵守法律、维护法律，就是维护（       ）</a:t>
            </a:r>
          </a:p>
          <a:p>
            <a:r>
              <a:rPr lang="zh-CN" altLang="en-US"/>
              <a:t>①我们自身的合法权益</a:t>
            </a:r>
          </a:p>
          <a:p>
            <a:r>
              <a:rPr lang="zh-CN" altLang="en-US"/>
              <a:t>②他人的合法权益</a:t>
            </a:r>
          </a:p>
          <a:p>
            <a:r>
              <a:rPr lang="zh-CN" altLang="en-US"/>
              <a:t>③维护社会的整体利益</a:t>
            </a:r>
          </a:p>
          <a:p>
            <a:r>
              <a:rPr lang="zh-CN" altLang="en-US"/>
              <a:t>④人们的所有利益</a:t>
            </a:r>
          </a:p>
          <a:p>
            <a:r>
              <a:rPr lang="zh-CN" altLang="en-US"/>
              <a:t>A．①②③B．①②③④</a:t>
            </a:r>
          </a:p>
          <a:p>
            <a:r>
              <a:rPr lang="zh-CN" altLang="en-US"/>
              <a:t>C．①②④D．①③④</a:t>
            </a:r>
          </a:p>
        </p:txBody>
      </p:sp>
      <p:sp>
        <p:nvSpPr>
          <p:cNvPr id="4" name="文本框 3"/>
          <p:cNvSpPr txBox="1"/>
          <p:nvPr/>
        </p:nvSpPr>
        <p:spPr>
          <a:xfrm>
            <a:off x="5826125" y="1131570"/>
            <a:ext cx="1289685" cy="706755"/>
          </a:xfrm>
          <a:prstGeom prst="rect">
            <a:avLst/>
          </a:prstGeom>
          <a:noFill/>
        </p:spPr>
        <p:txBody>
          <a:bodyPr wrap="square" rtlCol="0">
            <a:spAutoFit/>
          </a:bodyPr>
          <a:lstStyle/>
          <a:p>
            <a:r>
              <a:rPr lang="en-US" altLang="zh-CN" sz="4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6</a:t>
            </a:r>
            <a:r>
              <a:rPr lang="zh-CN" altLang="en-US"/>
              <a:t>、美国法学家伯尔曼写过一本书，里面有一句话非常经典：“法律必须被信仰。”他在书中指出，“没有信仰的法律将退化成为僵死的教条，而没有法律的信仰将蜕变成为狂信”，并呐喊“法律必须被信仰，否则它将形同虚设”。</a:t>
            </a:r>
          </a:p>
          <a:p>
            <a:endParaRPr lang="zh-CN" altLang="en-US"/>
          </a:p>
          <a:p>
            <a:endParaRPr lang="zh-CN" altLang="en-US"/>
          </a:p>
          <a:p>
            <a:endParaRPr lang="zh-CN" altLang="en-US"/>
          </a:p>
          <a:p>
            <a:endParaRPr lang="zh-CN" altLang="en-US"/>
          </a:p>
          <a:p>
            <a:r>
              <a:rPr lang="zh-CN" altLang="en-US"/>
              <a:t>（1）为什么说“法律必须被信仰，否则它将形同虚设”？</a:t>
            </a:r>
          </a:p>
          <a:p>
            <a:r>
              <a:rPr lang="zh-CN" altLang="en-US"/>
              <a:t>（2）信仰法律，对我们提出了怎样的要求？</a:t>
            </a:r>
          </a:p>
        </p:txBody>
      </p:sp>
      <p:pic>
        <p:nvPicPr>
          <p:cNvPr id="4" name="图片 3"/>
          <p:cNvPicPr>
            <a:picLocks noChangeAspect="1"/>
          </p:cNvPicPr>
          <p:nvPr/>
        </p:nvPicPr>
        <p:blipFill>
          <a:blip r:embed="rId3"/>
          <a:stretch>
            <a:fillRect/>
          </a:stretch>
        </p:blipFill>
        <p:spPr>
          <a:xfrm>
            <a:off x="4928870" y="2286000"/>
            <a:ext cx="2333625" cy="2286000"/>
          </a:xfrm>
          <a:prstGeom prst="rect">
            <a:avLst/>
          </a:prstGeom>
        </p:spPr>
      </p:pic>
    </p:spTree>
    <p:custDataLst>
      <p:tags r:id="rId1"/>
    </p:custDataLst>
  </p:cSld>
  <p:clrMapOvr>
    <a:masterClrMapping/>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r>
              <a:rPr lang="zh-CN" altLang="en-US"/>
              <a:t>答案</a:t>
            </a:r>
          </a:p>
        </p:txBody>
      </p:sp>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solidFill>
                  <a:srgbClr val="FF0000"/>
                </a:solidFill>
              </a:rPr>
              <a:t>6.</a:t>
            </a:r>
            <a:r>
              <a:rPr lang="zh-CN" altLang="en-US">
                <a:solidFill>
                  <a:srgbClr val="FF0000"/>
                </a:solidFill>
              </a:rPr>
              <a:t>（</a:t>
            </a:r>
            <a:r>
              <a:rPr lang="en-US" altLang="zh-CN">
                <a:solidFill>
                  <a:srgbClr val="FF0000"/>
                </a:solidFill>
              </a:rPr>
              <a:t>1</a:t>
            </a:r>
            <a:r>
              <a:rPr lang="zh-CN" altLang="en-US">
                <a:solidFill>
                  <a:srgbClr val="FF0000"/>
                </a:solidFill>
              </a:rPr>
              <a:t>）</a:t>
            </a:r>
            <a:r>
              <a:rPr lang="en-US" altLang="zh-CN">
                <a:solidFill>
                  <a:srgbClr val="FF0000"/>
                </a:solidFill>
              </a:rPr>
              <a:t>建设法治中国与每个人的生活息息相关，没有全体人民的法律信仰、法治观念，法治中国就缺乏深厚的基础。只有当法律成为全民信仰时，才能最终建成法治中国。当法治成为每一个公民的信仰，依法办事成为每一个公民的生活习惯时，法治中国就能落地生根、茁壮成长。</a:t>
            </a:r>
          </a:p>
          <a:p>
            <a:r>
              <a:rPr lang="zh-CN" altLang="en-US">
                <a:solidFill>
                  <a:srgbClr val="FF0000"/>
                </a:solidFill>
              </a:rPr>
              <a:t>（</a:t>
            </a:r>
            <a:r>
              <a:rPr lang="en-US" altLang="zh-CN">
                <a:solidFill>
                  <a:srgbClr val="FF0000"/>
                </a:solidFill>
              </a:rPr>
              <a:t>2</a:t>
            </a:r>
            <a:r>
              <a:rPr lang="zh-CN" altLang="en-US">
                <a:solidFill>
                  <a:srgbClr val="FF0000"/>
                </a:solidFill>
              </a:rPr>
              <a:t>）</a:t>
            </a:r>
            <a:r>
              <a:rPr lang="en-US" altLang="zh-CN">
                <a:solidFill>
                  <a:srgbClr val="FF0000"/>
                </a:solidFill>
              </a:rPr>
              <a:t>树立法律信仰，就是发自内心地认同法律、信赖法律、遵守法律和捍卫法律。当法律至上成为我们的真诚信仰时，法治精神才会铭刻在我们心中。</a:t>
            </a:r>
          </a:p>
          <a:p>
            <a:endParaRPr lang="en-US" altLang="zh-CN">
              <a:solidFill>
                <a:srgbClr val="FF0000"/>
              </a:solidFill>
            </a:endParaRP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dirty="0">
                <a:sym typeface="黑体" panose="02010609060101010101" pitchFamily="2" charset="-122"/>
              </a:rPr>
              <a:t>情境导入</a:t>
            </a:r>
            <a:r>
              <a:rPr lang="zh-CN" altLang="en-US" dirty="0">
                <a:sym typeface="+mn-ea"/>
              </a:rPr>
              <a:t/>
            </a:r>
            <a:br>
              <a:rPr lang="zh-CN" altLang="en-US" dirty="0">
                <a:sym typeface="+mn-ea"/>
              </a:rPr>
            </a:br>
            <a:endParaRPr lang="zh-CN" altLang="en-US"/>
          </a:p>
        </p:txBody>
      </p:sp>
      <p:sp>
        <p:nvSpPr>
          <p:cNvPr id="14338" name="内容占位符 2"/>
          <p:cNvSpPr>
            <a:spLocks noGrp="1"/>
          </p:cNvSpPr>
          <p:nvPr>
            <p:ph idx="4294967295"/>
          </p:nvPr>
        </p:nvSpPr>
        <p:spPr>
          <a:xfrm>
            <a:off x="0" y="862013"/>
            <a:ext cx="10856913" cy="5314950"/>
          </a:xfrm>
          <a:prstGeom prst="rect">
            <a:avLst/>
          </a:prstGeom>
        </p:spPr>
        <p:txBody>
          <a:bodyPr/>
          <a:lstStyle/>
          <a:p>
            <a:pPr eaLnBrk="1" hangingPunct="1"/>
            <a:r>
              <a:rPr lang="zh-CN" altLang="en-US" b="1" smtClean="0"/>
              <a:t>2018年10月11日，河南省郑州市中级人民法院一审公开开庭审理了全国人大教育科学文化卫生委员会原副主任委员王三运受贿一案。郑州市人民检察院派员出庭支持公诉，被告人王三运及其辩护人到庭参加诉讼。河南省郑州市人民检察院起诉指控：1993年至2017年，被告人王三运非法收受财物，共计折合人民币6685万余元，依法应当以受贿罪追究其刑事责任，案件择期宣判。</a:t>
            </a:r>
          </a:p>
          <a:p>
            <a:pPr eaLnBrk="1" hangingPunct="1"/>
            <a:r>
              <a:rPr lang="zh-CN" altLang="en-US" b="1" smtClean="0"/>
              <a:t>案件的审判体现了什么道理？</a:t>
            </a:r>
          </a:p>
          <a:p>
            <a:pPr eaLnBrk="1" hangingPunct="1"/>
            <a:endParaRPr lang="zh-CN" altLang="en-US" b="1" smtClean="0"/>
          </a:p>
        </p:txBody>
      </p:sp>
      <p:pic>
        <p:nvPicPr>
          <p:cNvPr id="3" name="图片 2"/>
          <p:cNvPicPr>
            <a:picLocks noChangeAspect="1"/>
          </p:cNvPicPr>
          <p:nvPr/>
        </p:nvPicPr>
        <p:blipFill>
          <a:blip r:embed="rId3"/>
          <a:stretch>
            <a:fillRect/>
          </a:stretch>
        </p:blipFill>
        <p:spPr>
          <a:xfrm>
            <a:off x="2453640" y="3441700"/>
            <a:ext cx="4599305" cy="3055620"/>
          </a:xfrm>
          <a:prstGeom prst="rect">
            <a:avLst/>
          </a:prstGeom>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dirty="0">
                <a:sym typeface="黑体" panose="02010609060101010101" pitchFamily="2" charset="-122"/>
              </a:rPr>
              <a:t>学习目标</a:t>
            </a:r>
            <a:br>
              <a:rPr lang="zh-CN" altLang="en-US" dirty="0">
                <a:sym typeface="黑体" panose="02010609060101010101" pitchFamily="2" charset="-122"/>
              </a:rPr>
            </a:br>
            <a:endParaRPr lang="zh-CN" altLang="en-US"/>
          </a:p>
        </p:txBody>
      </p:sp>
      <p:sp>
        <p:nvSpPr>
          <p:cNvPr id="15362" name="内容占位符 2"/>
          <p:cNvSpPr>
            <a:spLocks noGrp="1"/>
          </p:cNvSpPr>
          <p:nvPr>
            <p:ph idx="4294967295"/>
          </p:nvPr>
        </p:nvSpPr>
        <p:spPr>
          <a:xfrm>
            <a:off x="0" y="1600200"/>
            <a:ext cx="10972800" cy="4525963"/>
          </a:xfrm>
          <a:prstGeom prst="rect">
            <a:avLst/>
          </a:prstGeom>
        </p:spPr>
        <p:txBody>
          <a:bodyPr/>
          <a:lstStyle/>
          <a:p>
            <a:pPr eaLnBrk="1" hangingPunct="1"/>
            <a:r>
              <a:rPr lang="zh-CN" altLang="en-US" sz="3200" smtClean="0">
                <a:solidFill>
                  <a:srgbClr val="5307B2"/>
                </a:solidFill>
              </a:rPr>
              <a:t>1.认识法治的重要性，实现政治清明、社会公平、民心稳定、长治久安，最根本的还是要靠法治。</a:t>
            </a:r>
          </a:p>
          <a:p>
            <a:pPr eaLnBrk="1" hangingPunct="1"/>
            <a:r>
              <a:rPr lang="zh-CN" altLang="en-US" sz="3200" smtClean="0">
                <a:solidFill>
                  <a:srgbClr val="5307B2"/>
                </a:solidFill>
              </a:rPr>
              <a:t>知道依法治国的基本要求。</a:t>
            </a:r>
          </a:p>
          <a:p>
            <a:pPr eaLnBrk="1" hangingPunct="1"/>
            <a:r>
              <a:rPr lang="zh-CN" altLang="en-US" sz="3200" smtClean="0">
                <a:solidFill>
                  <a:srgbClr val="5307B2"/>
                </a:solidFill>
              </a:rPr>
              <a:t>2.弄明白“科学立法、严格执法、公正司法、全民守法”四者之间的关系。</a:t>
            </a:r>
          </a:p>
          <a:p>
            <a:pPr eaLnBrk="1" hangingPunct="1"/>
            <a:r>
              <a:rPr lang="zh-CN" altLang="en-US" sz="3200" smtClean="0">
                <a:solidFill>
                  <a:srgbClr val="5307B2"/>
                </a:solidFill>
              </a:rPr>
              <a:t>3.努力让法律成为自己的信仰，依法办事成为自己的生活习惯。</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dirty="0">
                <a:solidFill>
                  <a:srgbClr val="F28711"/>
                </a:solidFill>
                <a:cs typeface="+mn-ea"/>
                <a:sym typeface="黑体" panose="02010609060101010101" pitchFamily="2" charset="-122"/>
              </a:rPr>
              <a:t>课前预习</a:t>
            </a:r>
            <a:r>
              <a:rPr lang="zh-CN" altLang="en-US" dirty="0">
                <a:cs typeface="+mn-ea"/>
                <a:sym typeface="黑体" panose="02010609060101010101" pitchFamily="2" charset="-122"/>
              </a:rPr>
              <a:t/>
            </a:r>
            <a:br>
              <a:rPr lang="zh-CN" altLang="en-US" dirty="0">
                <a:cs typeface="+mn-ea"/>
                <a:sym typeface="黑体" panose="02010609060101010101" pitchFamily="2" charset="-122"/>
              </a:rPr>
            </a:br>
            <a:endParaRPr lang="zh-CN" altLang="en-US"/>
          </a:p>
        </p:txBody>
      </p:sp>
      <p:sp>
        <p:nvSpPr>
          <p:cNvPr id="16386" name="内容占位符 2"/>
          <p:cNvSpPr>
            <a:spLocks noGrp="1"/>
          </p:cNvSpPr>
          <p:nvPr>
            <p:ph idx="4294967295"/>
          </p:nvPr>
        </p:nvSpPr>
        <p:spPr>
          <a:xfrm>
            <a:off x="0" y="1600200"/>
            <a:ext cx="10972800" cy="4525963"/>
          </a:xfrm>
          <a:prstGeom prst="rect">
            <a:avLst/>
          </a:prstGeom>
        </p:spPr>
        <p:txBody>
          <a:bodyPr/>
          <a:lstStyle/>
          <a:p>
            <a:pPr eaLnBrk="1" hangingPunct="1"/>
            <a:r>
              <a:rPr lang="en-US" altLang="zh-CN" smtClean="0"/>
              <a:t>1</a:t>
            </a:r>
            <a:r>
              <a:rPr lang="zh-CN" altLang="en-US" smtClean="0"/>
              <a:t>、科学立法是依法治国的______。法律是治国之重器，______是善治之前提。立法是制定公共规则的_______，也是依法治国的_______。建设法治中国，必须坚持立法先行，推进科学立法、民主立法、依法立法，以良法促进发展、_______。</a:t>
            </a:r>
          </a:p>
          <a:p>
            <a:pPr eaLnBrk="1" hangingPunct="1"/>
            <a:r>
              <a:rPr lang="en-US" altLang="zh-CN" smtClean="0"/>
              <a:t>2</a:t>
            </a:r>
            <a:r>
              <a:rPr lang="zh-CN" altLang="en-US" smtClean="0"/>
              <a:t>、严格执法是依法治国的_______。法律的生命在于实施，法律的权威也在于实施。建设法治中国，必须保证法律的全面______。严格执法是法律实施的_____。执法机关和执法人员在执行法律时必须做到严格、规范、公正、文明，切实做到以_____为依据，以_____为准绳，一丝不苟地维护法律的_______。</a:t>
            </a:r>
          </a:p>
          <a:p>
            <a:pPr eaLnBrk="1" hangingPunct="1"/>
            <a:r>
              <a:rPr lang="en-US" altLang="zh-CN" smtClean="0"/>
              <a:t>3</a:t>
            </a:r>
            <a:r>
              <a:rPr lang="zh-CN" altLang="en-US" smtClean="0"/>
              <a:t>、公正司法是依法治国的_______。公正是司法的______，要在司法活动的过程和结果中坚持和体现_______的原则。司法是维护社会正常秩序、维系社会公平的______。要努力让人民群众在每一个司法案件中都感受到_______。</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10972800" cy="4525963"/>
          </a:xfrm>
          <a:prstGeom prst="rect">
            <a:avLst/>
          </a:prstGeom>
        </p:spPr>
        <p:txBody>
          <a:bodyPr/>
          <a:lstStyle/>
          <a:p>
            <a:r>
              <a:rPr lang="en-US" altLang="zh-CN"/>
              <a:t>4</a:t>
            </a:r>
            <a:r>
              <a:rPr lang="zh-CN" altLang="en-US"/>
              <a:t>、全民守法是依法治国的______。人民的权益要靠_______，法律的权威要靠人民_____。建设法治中国与每个人的生活______，没有全体人民的法律信仰、法治观念，法治中国就缺乏深厚的______。任何组织和个人都应该成为社会主义法治的_______、自觉遵守者和坚定捍卫者，不得有超越宪法和法律的______，绝不允许以言代法、以权压法、逐利违法、徇私枉法。只有当法律成为_______时，才能最终建成法治中国。</a:t>
            </a:r>
          </a:p>
          <a:p>
            <a:r>
              <a:rPr lang="en-US" altLang="zh-CN"/>
              <a:t>5</a:t>
            </a:r>
            <a:r>
              <a:rPr lang="zh-CN" altLang="en-US"/>
              <a:t>、在法治社会里，法律就是我们生活的一部分，它是______的化身，是每一个公民的_____。遵守法律、维护法律，就是维护我们_______的合法权益，就是维护社会的______。当法治成为每一个公民的_____，依法办事成为每一个公民的______时，法治中国就能落地生根、茁壮成长。</a:t>
            </a:r>
          </a:p>
        </p:txBody>
      </p:sp>
    </p:spTree>
    <p:custDataLst>
      <p:tags r:id="rId1"/>
    </p:custDataLst>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a:t>答案</a:t>
            </a:r>
          </a:p>
        </p:txBody>
      </p:sp>
      <p:sp>
        <p:nvSpPr>
          <p:cNvPr id="17410" name="内容占位符 2"/>
          <p:cNvSpPr>
            <a:spLocks noGrp="1"/>
          </p:cNvSpPr>
          <p:nvPr>
            <p:ph idx="4294967295"/>
          </p:nvPr>
        </p:nvSpPr>
        <p:spPr>
          <a:xfrm>
            <a:off x="0" y="1600200"/>
            <a:ext cx="10972800" cy="4525963"/>
          </a:xfrm>
          <a:prstGeom prst="rect">
            <a:avLst/>
          </a:prstGeom>
        </p:spPr>
        <p:txBody>
          <a:bodyPr/>
          <a:lstStyle/>
          <a:p>
            <a:pPr eaLnBrk="1" hangingPunct="1"/>
            <a:r>
              <a:rPr lang="en-US" altLang="zh-CN" sz="3200" smtClean="0">
                <a:solidFill>
                  <a:srgbClr val="FF0000"/>
                </a:solidFill>
              </a:rPr>
              <a:t>1.</a:t>
            </a:r>
            <a:r>
              <a:rPr lang="zh-CN" altLang="en-US" sz="3200" smtClean="0">
                <a:solidFill>
                  <a:srgbClr val="FF0000"/>
                </a:solidFill>
              </a:rPr>
              <a:t>前提条件 良法 最高形式 前提和基础 保障善治</a:t>
            </a:r>
          </a:p>
          <a:p>
            <a:pPr eaLnBrk="1" hangingPunct="1"/>
            <a:r>
              <a:rPr lang="en-US" altLang="zh-CN" sz="3200" smtClean="0">
                <a:solidFill>
                  <a:srgbClr val="FF0000"/>
                </a:solidFill>
              </a:rPr>
              <a:t>2.</a:t>
            </a:r>
            <a:r>
              <a:rPr lang="zh-CN" altLang="en-US" sz="3200" smtClean="0">
                <a:solidFill>
                  <a:srgbClr val="FF0000"/>
                </a:solidFill>
              </a:rPr>
              <a:t>中心环节 有效实施 重中之重 事实 法律 尊严和权威</a:t>
            </a:r>
          </a:p>
          <a:p>
            <a:pPr eaLnBrk="1" hangingPunct="1"/>
            <a:r>
              <a:rPr lang="en-US" altLang="zh-CN" sz="3200" smtClean="0">
                <a:solidFill>
                  <a:srgbClr val="FF0000"/>
                </a:solidFill>
              </a:rPr>
              <a:t>3.</a:t>
            </a:r>
            <a:r>
              <a:rPr lang="zh-CN" altLang="en-US" sz="3200" smtClean="0">
                <a:solidFill>
                  <a:srgbClr val="FF0000"/>
                </a:solidFill>
              </a:rPr>
              <a:t>根本保障 生命和灵魂 公平与正义 天平 公平和正义</a:t>
            </a:r>
          </a:p>
          <a:p>
            <a:pPr eaLnBrk="1" hangingPunct="1"/>
            <a:r>
              <a:rPr lang="en-US" altLang="zh-CN" sz="3200" smtClean="0">
                <a:solidFill>
                  <a:srgbClr val="FF0000"/>
                </a:solidFill>
              </a:rPr>
              <a:t>4.</a:t>
            </a:r>
            <a:r>
              <a:rPr lang="zh-CN" altLang="en-US" sz="3200" smtClean="0">
                <a:solidFill>
                  <a:srgbClr val="FF0000"/>
                </a:solidFill>
              </a:rPr>
              <a:t>基础 法律保障 维护 息息相关 基础 忠实崇尚者 特权 全民信仰</a:t>
            </a:r>
          </a:p>
          <a:p>
            <a:pPr eaLnBrk="1" hangingPunct="1"/>
            <a:r>
              <a:rPr lang="en-US" altLang="zh-CN" sz="3200" smtClean="0">
                <a:solidFill>
                  <a:srgbClr val="FF0000"/>
                </a:solidFill>
              </a:rPr>
              <a:t>5</a:t>
            </a:r>
            <a:r>
              <a:rPr lang="zh-CN" altLang="en-US" sz="3200" smtClean="0">
                <a:solidFill>
                  <a:srgbClr val="FF0000"/>
                </a:solidFill>
              </a:rPr>
              <a:t>.正义 守护神 自身和他人 整体利益 信仰 生活习惯</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 calcmode="lin" valueType="num">
                                      <p:cBhvr additive="base">
                                        <p:cTn id="7" dur="500" fill="hold"/>
                                        <p:tgtEl>
                                          <p:spTgt spid="174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0">
                                            <p:txEl>
                                              <p:pRg st="1" end="1"/>
                                            </p:txEl>
                                          </p:spTgt>
                                        </p:tgtEl>
                                        <p:attrNameLst>
                                          <p:attrName>style.visibility</p:attrName>
                                        </p:attrNameLst>
                                      </p:cBhvr>
                                      <p:to>
                                        <p:strVal val="visible"/>
                                      </p:to>
                                    </p:set>
                                    <p:anim calcmode="lin" valueType="num">
                                      <p:cBhvr additive="base">
                                        <p:cTn id="13" dur="500" fill="hold"/>
                                        <p:tgtEl>
                                          <p:spTgt spid="174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0">
                                            <p:txEl>
                                              <p:pRg st="2" end="2"/>
                                            </p:txEl>
                                          </p:spTgt>
                                        </p:tgtEl>
                                        <p:attrNameLst>
                                          <p:attrName>style.visibility</p:attrName>
                                        </p:attrNameLst>
                                      </p:cBhvr>
                                      <p:to>
                                        <p:strVal val="visible"/>
                                      </p:to>
                                    </p:set>
                                    <p:anim calcmode="lin" valueType="num">
                                      <p:cBhvr additive="base">
                                        <p:cTn id="19" dur="500" fill="hold"/>
                                        <p:tgtEl>
                                          <p:spTgt spid="174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410">
                                            <p:txEl>
                                              <p:pRg st="3" end="3"/>
                                            </p:txEl>
                                          </p:spTgt>
                                        </p:tgtEl>
                                        <p:attrNameLst>
                                          <p:attrName>style.visibility</p:attrName>
                                        </p:attrNameLst>
                                      </p:cBhvr>
                                      <p:to>
                                        <p:strVal val="visible"/>
                                      </p:to>
                                    </p:set>
                                    <p:anim calcmode="lin" valueType="num">
                                      <p:cBhvr additive="base">
                                        <p:cTn id="25"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410">
                                            <p:txEl>
                                              <p:pRg st="4" end="4"/>
                                            </p:txEl>
                                          </p:spTgt>
                                        </p:tgtEl>
                                        <p:attrNameLst>
                                          <p:attrName>style.visibility</p:attrName>
                                        </p:attrNameLst>
                                      </p:cBhvr>
                                      <p:to>
                                        <p:strVal val="visible"/>
                                      </p:to>
                                    </p:set>
                                    <p:anim calcmode="lin" valueType="num">
                                      <p:cBhvr additive="base">
                                        <p:cTn id="31"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10972800" cy="1143000"/>
          </a:xfrm>
          <a:prstGeom prst="rect">
            <a:avLst/>
          </a:prstGeom>
        </p:spPr>
        <p:txBody>
          <a:bodyPr/>
          <a:lstStyle/>
          <a:p>
            <a:pPr eaLnBrk="1" fontAlgn="auto" hangingPunct="1">
              <a:spcAft>
                <a:spcPts val="0"/>
              </a:spcAft>
              <a:defRPr/>
            </a:pPr>
            <a:r>
              <a:rPr lang="zh-CN" altLang="en-US" dirty="0">
                <a:sym typeface="宋体" panose="02010600030101010101" pitchFamily="2" charset="-122"/>
              </a:rPr>
              <a:t>疑难解答</a:t>
            </a:r>
            <a:br>
              <a:rPr lang="zh-CN" altLang="en-US" dirty="0">
                <a:sym typeface="宋体" panose="02010600030101010101" pitchFamily="2" charset="-122"/>
              </a:rPr>
            </a:br>
            <a:endParaRPr lang="zh-CN" altLang="en-US"/>
          </a:p>
        </p:txBody>
      </p:sp>
      <p:sp>
        <p:nvSpPr>
          <p:cNvPr id="18434" name="内容占位符 2"/>
          <p:cNvSpPr>
            <a:spLocks noGrp="1"/>
          </p:cNvSpPr>
          <p:nvPr>
            <p:ph idx="4294967295"/>
          </p:nvPr>
        </p:nvSpPr>
        <p:spPr>
          <a:xfrm>
            <a:off x="0" y="1600200"/>
            <a:ext cx="10972800" cy="4525963"/>
          </a:xfrm>
          <a:prstGeom prst="rect">
            <a:avLst/>
          </a:prstGeom>
        </p:spPr>
        <p:txBody>
          <a:bodyPr/>
          <a:lstStyle/>
          <a:p>
            <a:pPr eaLnBrk="1" hangingPunct="1"/>
            <a:r>
              <a:rPr lang="zh-CN" altLang="en-US" smtClean="0"/>
              <a:t>依法治国的新十六字方针解读</a:t>
            </a:r>
          </a:p>
          <a:p>
            <a:pPr eaLnBrk="1" hangingPunct="1"/>
            <a:r>
              <a:rPr lang="zh-CN" altLang="en-US" smtClean="0"/>
              <a:t>它包括三个层次的内容。首先是对法治的基本定位，即“治国理政的基本方式”。其次是法治的基本方针，即“科学立法、严格执法、公正司法、全民守法”。再次是法治的基本观念，“坚持法律面前人人平等”，这体现了党在法治建设中一贯的基本理念，也是对报告中倡导的“自由、平等、公正、法治”的核心价值的呼应。新十六字方针体现了与十一届三中全会的法制建设十六字方针之间的连续性，也突出了法律实施在依法治国中的优先地位。新十六字方针的提出，标志着社会主义法治进入了一个新的发展阶段。</a:t>
            </a:r>
          </a:p>
        </p:txBody>
      </p:sp>
    </p:spTree>
    <p:custDataLst>
      <p:tags r:id="rId1"/>
    </p:custDataLst>
  </p:cSld>
  <p:clrMapOvr>
    <a:masterClrMapping/>
  </p:clrMapOvr>
  <p:transition>
    <p:zoom/>
  </p:transition>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64"/>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64"/>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64"/>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0</TotalTime>
  <Words>3747</Words>
  <Application>WPS 演示</Application>
  <PresentationFormat>自定义</PresentationFormat>
  <Paragraphs>133</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主题1</vt:lpstr>
      <vt:lpstr>幻灯片 1</vt:lpstr>
      <vt:lpstr>第二单元 复兴之路 第六课 依法治国</vt:lpstr>
      <vt:lpstr>幻灯片 3</vt:lpstr>
      <vt:lpstr>情境导入 </vt:lpstr>
      <vt:lpstr>学习目标 </vt:lpstr>
      <vt:lpstr>课前预习 </vt:lpstr>
      <vt:lpstr>幻灯片 7</vt:lpstr>
      <vt:lpstr>答案</vt:lpstr>
      <vt:lpstr>疑难解答 </vt:lpstr>
      <vt:lpstr>问题探究</vt:lpstr>
      <vt:lpstr>共同总结</vt:lpstr>
      <vt:lpstr>问题探究</vt:lpstr>
      <vt:lpstr>共同总结</vt:lpstr>
      <vt:lpstr>问题探究3、严格执法有么意义？</vt:lpstr>
      <vt:lpstr>共同总结</vt:lpstr>
      <vt:lpstr>问题探究4、公正司法有么意义？</vt:lpstr>
      <vt:lpstr>共同总结</vt:lpstr>
      <vt:lpstr>问题探究</vt:lpstr>
      <vt:lpstr>共同总结</vt:lpstr>
      <vt:lpstr>典例精析 </vt:lpstr>
      <vt:lpstr>答案解析</vt:lpstr>
      <vt:lpstr>幻灯片 22</vt:lpstr>
      <vt:lpstr>答案解析</vt:lpstr>
      <vt:lpstr>幻灯片 24</vt:lpstr>
      <vt:lpstr>答案解析</vt:lpstr>
      <vt:lpstr>课后训练 </vt:lpstr>
      <vt:lpstr>幻灯片 27</vt:lpstr>
      <vt:lpstr>幻灯片 28</vt:lpstr>
      <vt:lpstr>幻灯片 29</vt:lpstr>
      <vt:lpstr>幻灯片 30</vt:lpstr>
      <vt:lpstr>幻灯片 31</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2019-02-18T06:59:13Z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