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sldIdLst>
    <p:sldId id="287" r:id="rId2"/>
    <p:sldId id="256" r:id="rId3"/>
    <p:sldId id="258" r:id="rId4"/>
    <p:sldId id="259" r:id="rId5"/>
    <p:sldId id="260" r:id="rId6"/>
    <p:sldId id="261" r:id="rId7"/>
    <p:sldId id="271" r:id="rId8"/>
    <p:sldId id="268" r:id="rId9"/>
    <p:sldId id="262" r:id="rId10"/>
    <p:sldId id="263" r:id="rId11"/>
    <p:sldId id="272" r:id="rId12"/>
    <p:sldId id="264" r:id="rId13"/>
    <p:sldId id="275" r:id="rId14"/>
    <p:sldId id="273" r:id="rId15"/>
    <p:sldId id="276" r:id="rId16"/>
    <p:sldId id="274" r:id="rId17"/>
    <p:sldId id="269" r:id="rId18"/>
    <p:sldId id="265" r:id="rId19"/>
    <p:sldId id="266" r:id="rId20"/>
    <p:sldId id="279" r:id="rId21"/>
    <p:sldId id="277" r:id="rId22"/>
    <p:sldId id="280" r:id="rId23"/>
    <p:sldId id="278" r:id="rId24"/>
    <p:sldId id="270" r:id="rId25"/>
    <p:sldId id="267" r:id="rId26"/>
    <p:sldId id="281" r:id="rId27"/>
    <p:sldId id="282" r:id="rId28"/>
    <p:sldId id="283" r:id="rId29"/>
    <p:sldId id="284" r:id="rId30"/>
    <p:sldId id="285" r:id="rId31"/>
    <p:sldId id="286" r:id="rId32"/>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6736" autoAdjust="0"/>
  </p:normalViewPr>
  <p:slideViewPr>
    <p:cSldViewPr snapToGrid="0">
      <p:cViewPr>
        <p:scale>
          <a:sx n="66" d="100"/>
          <a:sy n="66" d="100"/>
        </p:scale>
        <p:origin x="-1446" y="-33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3" name="任意多边形 25"/>
          <p:cNvSpPr>
            <a:spLocks noChangeArrowheads="1"/>
          </p:cNvSpPr>
          <p:nvPr/>
        </p:nvSpPr>
        <p:spPr bwMode="auto">
          <a:xfrm rot="5400000">
            <a:off x="1229519" y="1499394"/>
            <a:ext cx="387350" cy="2846388"/>
          </a:xfrm>
          <a:custGeom>
            <a:avLst/>
            <a:gdLst>
              <a:gd name="connsiteX0" fmla="*/ 0 w 387350"/>
              <a:gd name="connsiteY0" fmla="*/ 2845988 h 2845988"/>
              <a:gd name="connsiteX1" fmla="*/ 0 w 387350"/>
              <a:gd name="connsiteY1" fmla="*/ 193675 h 2845988"/>
              <a:gd name="connsiteX2" fmla="*/ 193675 w 387350"/>
              <a:gd name="connsiteY2" fmla="*/ 0 h 2845988"/>
              <a:gd name="connsiteX3" fmla="*/ 387350 w 387350"/>
              <a:gd name="connsiteY3" fmla="*/ 193675 h 2845988"/>
              <a:gd name="connsiteX4" fmla="*/ 387350 w 387350"/>
              <a:gd name="connsiteY4" fmla="*/ 2845988 h 2845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845988">
                <a:moveTo>
                  <a:pt x="0" y="2845988"/>
                </a:moveTo>
                <a:lnTo>
                  <a:pt x="0" y="193675"/>
                </a:lnTo>
                <a:cubicBezTo>
                  <a:pt x="0" y="86711"/>
                  <a:pt x="86711" y="0"/>
                  <a:pt x="193675" y="0"/>
                </a:cubicBezTo>
                <a:cubicBezTo>
                  <a:pt x="300639" y="0"/>
                  <a:pt x="387350" y="86711"/>
                  <a:pt x="387350" y="193675"/>
                </a:cubicBezTo>
                <a:lnTo>
                  <a:pt x="387350" y="2845988"/>
                </a:lnTo>
                <a:close/>
              </a:path>
            </a:pathLst>
          </a:custGeom>
          <a:solidFill>
            <a:schemeClr val="accent3">
              <a:lumMod val="60000"/>
              <a:lumOff val="40000"/>
            </a:schemeClr>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4" name="任意多边形 26"/>
          <p:cNvSpPr>
            <a:spLocks noChangeArrowheads="1"/>
          </p:cNvSpPr>
          <p:nvPr/>
        </p:nvSpPr>
        <p:spPr bwMode="auto">
          <a:xfrm rot="5400000">
            <a:off x="1229519" y="1886744"/>
            <a:ext cx="387350" cy="2846388"/>
          </a:xfrm>
          <a:custGeom>
            <a:avLst/>
            <a:gdLst>
              <a:gd name="connsiteX0" fmla="*/ 0 w 387350"/>
              <a:gd name="connsiteY0" fmla="*/ 2845988 h 2845988"/>
              <a:gd name="connsiteX1" fmla="*/ 0 w 387350"/>
              <a:gd name="connsiteY1" fmla="*/ 193675 h 2845988"/>
              <a:gd name="connsiteX2" fmla="*/ 193675 w 387350"/>
              <a:gd name="connsiteY2" fmla="*/ 0 h 2845988"/>
              <a:gd name="connsiteX3" fmla="*/ 387350 w 387350"/>
              <a:gd name="connsiteY3" fmla="*/ 193675 h 2845988"/>
              <a:gd name="connsiteX4" fmla="*/ 387350 w 387350"/>
              <a:gd name="connsiteY4" fmla="*/ 2845988 h 2845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845988">
                <a:moveTo>
                  <a:pt x="0" y="2845988"/>
                </a:moveTo>
                <a:lnTo>
                  <a:pt x="0" y="193675"/>
                </a:lnTo>
                <a:cubicBezTo>
                  <a:pt x="0" y="86711"/>
                  <a:pt x="86711" y="0"/>
                  <a:pt x="193675" y="0"/>
                </a:cubicBezTo>
                <a:cubicBezTo>
                  <a:pt x="300639" y="0"/>
                  <a:pt x="387350" y="86711"/>
                  <a:pt x="387350" y="193675"/>
                </a:cubicBezTo>
                <a:lnTo>
                  <a:pt x="387350" y="2845988"/>
                </a:lnTo>
                <a:close/>
              </a:path>
            </a:pathLst>
          </a:custGeom>
          <a:solidFill>
            <a:schemeClr val="accent5"/>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5" name="任意多边形 27"/>
          <p:cNvSpPr>
            <a:spLocks noChangeArrowheads="1"/>
          </p:cNvSpPr>
          <p:nvPr/>
        </p:nvSpPr>
        <p:spPr bwMode="auto">
          <a:xfrm rot="5400000">
            <a:off x="1229519" y="2272506"/>
            <a:ext cx="387350" cy="2846388"/>
          </a:xfrm>
          <a:custGeom>
            <a:avLst/>
            <a:gdLst>
              <a:gd name="connsiteX0" fmla="*/ 0 w 387350"/>
              <a:gd name="connsiteY0" fmla="*/ 2845988 h 2845988"/>
              <a:gd name="connsiteX1" fmla="*/ 0 w 387350"/>
              <a:gd name="connsiteY1" fmla="*/ 193675 h 2845988"/>
              <a:gd name="connsiteX2" fmla="*/ 193675 w 387350"/>
              <a:gd name="connsiteY2" fmla="*/ 0 h 2845988"/>
              <a:gd name="connsiteX3" fmla="*/ 387350 w 387350"/>
              <a:gd name="connsiteY3" fmla="*/ 193675 h 2845988"/>
              <a:gd name="connsiteX4" fmla="*/ 387350 w 387350"/>
              <a:gd name="connsiteY4" fmla="*/ 2845988 h 2845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845988">
                <a:moveTo>
                  <a:pt x="0" y="2845988"/>
                </a:moveTo>
                <a:lnTo>
                  <a:pt x="0" y="193675"/>
                </a:lnTo>
                <a:cubicBezTo>
                  <a:pt x="0" y="86711"/>
                  <a:pt x="86711" y="0"/>
                  <a:pt x="193675" y="0"/>
                </a:cubicBezTo>
                <a:cubicBezTo>
                  <a:pt x="300639" y="0"/>
                  <a:pt x="387350" y="86711"/>
                  <a:pt x="387350" y="193675"/>
                </a:cubicBezTo>
                <a:lnTo>
                  <a:pt x="387350" y="2845988"/>
                </a:lnTo>
                <a:close/>
              </a:path>
            </a:pathLst>
          </a:custGeom>
          <a:solidFill>
            <a:schemeClr val="accent3"/>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6" name="任意多边形 28"/>
          <p:cNvSpPr>
            <a:spLocks noChangeArrowheads="1"/>
          </p:cNvSpPr>
          <p:nvPr/>
        </p:nvSpPr>
        <p:spPr bwMode="auto">
          <a:xfrm rot="5400000">
            <a:off x="1229519" y="2659856"/>
            <a:ext cx="387350" cy="2846388"/>
          </a:xfrm>
          <a:custGeom>
            <a:avLst/>
            <a:gdLst>
              <a:gd name="connsiteX0" fmla="*/ 0 w 387350"/>
              <a:gd name="connsiteY0" fmla="*/ 2845988 h 2845988"/>
              <a:gd name="connsiteX1" fmla="*/ 0 w 387350"/>
              <a:gd name="connsiteY1" fmla="*/ 193675 h 2845988"/>
              <a:gd name="connsiteX2" fmla="*/ 193675 w 387350"/>
              <a:gd name="connsiteY2" fmla="*/ 0 h 2845988"/>
              <a:gd name="connsiteX3" fmla="*/ 387350 w 387350"/>
              <a:gd name="connsiteY3" fmla="*/ 193675 h 2845988"/>
              <a:gd name="connsiteX4" fmla="*/ 387350 w 387350"/>
              <a:gd name="connsiteY4" fmla="*/ 2845988 h 2845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2845988">
                <a:moveTo>
                  <a:pt x="0" y="2845988"/>
                </a:moveTo>
                <a:lnTo>
                  <a:pt x="0" y="193675"/>
                </a:lnTo>
                <a:cubicBezTo>
                  <a:pt x="0" y="86711"/>
                  <a:pt x="86711" y="0"/>
                  <a:pt x="193675" y="0"/>
                </a:cubicBezTo>
                <a:cubicBezTo>
                  <a:pt x="300639" y="0"/>
                  <a:pt x="387350" y="86711"/>
                  <a:pt x="387350" y="193675"/>
                </a:cubicBezTo>
                <a:lnTo>
                  <a:pt x="387350" y="2845988"/>
                </a:lnTo>
                <a:close/>
              </a:path>
            </a:pathLst>
          </a:custGeom>
          <a:solidFill>
            <a:schemeClr val="accent1"/>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7" name="任意多边形 29"/>
          <p:cNvSpPr>
            <a:spLocks noChangeArrowheads="1"/>
          </p:cNvSpPr>
          <p:nvPr/>
        </p:nvSpPr>
        <p:spPr bwMode="auto">
          <a:xfrm rot="5400000">
            <a:off x="10663238" y="1587500"/>
            <a:ext cx="387350" cy="2670175"/>
          </a:xfrm>
          <a:custGeom>
            <a:avLst/>
            <a:gdLst>
              <a:gd name="connsiteX0" fmla="*/ 0 w 387350"/>
              <a:gd name="connsiteY0" fmla="*/ 2476101 h 2669776"/>
              <a:gd name="connsiteX1" fmla="*/ 0 w 387350"/>
              <a:gd name="connsiteY1" fmla="*/ 0 h 2669776"/>
              <a:gd name="connsiteX2" fmla="*/ 387350 w 387350"/>
              <a:gd name="connsiteY2" fmla="*/ 0 h 2669776"/>
              <a:gd name="connsiteX3" fmla="*/ 387350 w 387350"/>
              <a:gd name="connsiteY3" fmla="*/ 2476101 h 2669776"/>
              <a:gd name="connsiteX4" fmla="*/ 193675 w 387350"/>
              <a:gd name="connsiteY4" fmla="*/ 2669776 h 2669776"/>
              <a:gd name="connsiteX5" fmla="*/ 0 w 387350"/>
              <a:gd name="connsiteY5" fmla="*/ 2476101 h 266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2669776">
                <a:moveTo>
                  <a:pt x="0" y="2476101"/>
                </a:moveTo>
                <a:lnTo>
                  <a:pt x="0" y="0"/>
                </a:lnTo>
                <a:lnTo>
                  <a:pt x="387350" y="0"/>
                </a:lnTo>
                <a:lnTo>
                  <a:pt x="387350" y="2476101"/>
                </a:lnTo>
                <a:cubicBezTo>
                  <a:pt x="387350" y="2583065"/>
                  <a:pt x="300639" y="2669776"/>
                  <a:pt x="193675" y="2669776"/>
                </a:cubicBezTo>
                <a:cubicBezTo>
                  <a:pt x="86711" y="2669776"/>
                  <a:pt x="0" y="2583065"/>
                  <a:pt x="0" y="2476101"/>
                </a:cubicBezTo>
                <a:close/>
              </a:path>
            </a:pathLst>
          </a:custGeom>
          <a:solidFill>
            <a:schemeClr val="accent3">
              <a:lumMod val="60000"/>
              <a:lumOff val="40000"/>
            </a:schemeClr>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8" name="任意多边形 30"/>
          <p:cNvSpPr>
            <a:spLocks noChangeArrowheads="1"/>
          </p:cNvSpPr>
          <p:nvPr/>
        </p:nvSpPr>
        <p:spPr bwMode="auto">
          <a:xfrm rot="5400000">
            <a:off x="10663238" y="1974850"/>
            <a:ext cx="387350" cy="2670175"/>
          </a:xfrm>
          <a:custGeom>
            <a:avLst/>
            <a:gdLst>
              <a:gd name="connsiteX0" fmla="*/ 0 w 387350"/>
              <a:gd name="connsiteY0" fmla="*/ 2476101 h 2669776"/>
              <a:gd name="connsiteX1" fmla="*/ 0 w 387350"/>
              <a:gd name="connsiteY1" fmla="*/ 0 h 2669776"/>
              <a:gd name="connsiteX2" fmla="*/ 387350 w 387350"/>
              <a:gd name="connsiteY2" fmla="*/ 0 h 2669776"/>
              <a:gd name="connsiteX3" fmla="*/ 387350 w 387350"/>
              <a:gd name="connsiteY3" fmla="*/ 2476101 h 2669776"/>
              <a:gd name="connsiteX4" fmla="*/ 193675 w 387350"/>
              <a:gd name="connsiteY4" fmla="*/ 2669776 h 2669776"/>
              <a:gd name="connsiteX5" fmla="*/ 0 w 387350"/>
              <a:gd name="connsiteY5" fmla="*/ 2476101 h 266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2669776">
                <a:moveTo>
                  <a:pt x="0" y="2476101"/>
                </a:moveTo>
                <a:lnTo>
                  <a:pt x="0" y="0"/>
                </a:lnTo>
                <a:lnTo>
                  <a:pt x="387350" y="0"/>
                </a:lnTo>
                <a:lnTo>
                  <a:pt x="387350" y="2476101"/>
                </a:lnTo>
                <a:cubicBezTo>
                  <a:pt x="387350" y="2583065"/>
                  <a:pt x="300639" y="2669776"/>
                  <a:pt x="193675" y="2669776"/>
                </a:cubicBezTo>
                <a:cubicBezTo>
                  <a:pt x="86711" y="2669776"/>
                  <a:pt x="0" y="2583065"/>
                  <a:pt x="0" y="2476101"/>
                </a:cubicBezTo>
                <a:close/>
              </a:path>
            </a:pathLst>
          </a:custGeom>
          <a:solidFill>
            <a:schemeClr val="accent5"/>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9" name="任意多边形 31"/>
          <p:cNvSpPr>
            <a:spLocks noChangeArrowheads="1"/>
          </p:cNvSpPr>
          <p:nvPr/>
        </p:nvSpPr>
        <p:spPr bwMode="auto">
          <a:xfrm rot="5400000">
            <a:off x="10663238" y="2360612"/>
            <a:ext cx="387350" cy="2670175"/>
          </a:xfrm>
          <a:custGeom>
            <a:avLst/>
            <a:gdLst>
              <a:gd name="connsiteX0" fmla="*/ 0 w 387350"/>
              <a:gd name="connsiteY0" fmla="*/ 2476101 h 2669776"/>
              <a:gd name="connsiteX1" fmla="*/ 0 w 387350"/>
              <a:gd name="connsiteY1" fmla="*/ 0 h 2669776"/>
              <a:gd name="connsiteX2" fmla="*/ 387350 w 387350"/>
              <a:gd name="connsiteY2" fmla="*/ 0 h 2669776"/>
              <a:gd name="connsiteX3" fmla="*/ 387350 w 387350"/>
              <a:gd name="connsiteY3" fmla="*/ 2476101 h 2669776"/>
              <a:gd name="connsiteX4" fmla="*/ 193675 w 387350"/>
              <a:gd name="connsiteY4" fmla="*/ 2669776 h 2669776"/>
              <a:gd name="connsiteX5" fmla="*/ 0 w 387350"/>
              <a:gd name="connsiteY5" fmla="*/ 2476101 h 266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2669776">
                <a:moveTo>
                  <a:pt x="0" y="2476101"/>
                </a:moveTo>
                <a:lnTo>
                  <a:pt x="0" y="0"/>
                </a:lnTo>
                <a:lnTo>
                  <a:pt x="387350" y="0"/>
                </a:lnTo>
                <a:lnTo>
                  <a:pt x="387350" y="2476101"/>
                </a:lnTo>
                <a:cubicBezTo>
                  <a:pt x="387350" y="2583065"/>
                  <a:pt x="300639" y="2669776"/>
                  <a:pt x="193675" y="2669776"/>
                </a:cubicBezTo>
                <a:cubicBezTo>
                  <a:pt x="86711" y="2669776"/>
                  <a:pt x="0" y="2583065"/>
                  <a:pt x="0" y="2476101"/>
                </a:cubicBezTo>
                <a:close/>
              </a:path>
            </a:pathLst>
          </a:custGeom>
          <a:solidFill>
            <a:schemeClr val="accent3"/>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10" name="任意多边形 32"/>
          <p:cNvSpPr>
            <a:spLocks noChangeArrowheads="1"/>
          </p:cNvSpPr>
          <p:nvPr/>
        </p:nvSpPr>
        <p:spPr bwMode="auto">
          <a:xfrm rot="5400000">
            <a:off x="10663238" y="2747962"/>
            <a:ext cx="387350" cy="2670175"/>
          </a:xfrm>
          <a:custGeom>
            <a:avLst/>
            <a:gdLst>
              <a:gd name="connsiteX0" fmla="*/ 0 w 387350"/>
              <a:gd name="connsiteY0" fmla="*/ 2476101 h 2669776"/>
              <a:gd name="connsiteX1" fmla="*/ 0 w 387350"/>
              <a:gd name="connsiteY1" fmla="*/ 0 h 2669776"/>
              <a:gd name="connsiteX2" fmla="*/ 387350 w 387350"/>
              <a:gd name="connsiteY2" fmla="*/ 0 h 2669776"/>
              <a:gd name="connsiteX3" fmla="*/ 387350 w 387350"/>
              <a:gd name="connsiteY3" fmla="*/ 2476101 h 2669776"/>
              <a:gd name="connsiteX4" fmla="*/ 193675 w 387350"/>
              <a:gd name="connsiteY4" fmla="*/ 2669776 h 2669776"/>
              <a:gd name="connsiteX5" fmla="*/ 0 w 387350"/>
              <a:gd name="connsiteY5" fmla="*/ 2476101 h 266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2669776">
                <a:moveTo>
                  <a:pt x="0" y="2476101"/>
                </a:moveTo>
                <a:lnTo>
                  <a:pt x="0" y="0"/>
                </a:lnTo>
                <a:lnTo>
                  <a:pt x="387350" y="0"/>
                </a:lnTo>
                <a:lnTo>
                  <a:pt x="387350" y="2476101"/>
                </a:lnTo>
                <a:cubicBezTo>
                  <a:pt x="387350" y="2583065"/>
                  <a:pt x="300639" y="2669776"/>
                  <a:pt x="193675" y="2669776"/>
                </a:cubicBezTo>
                <a:cubicBezTo>
                  <a:pt x="86711" y="2669776"/>
                  <a:pt x="0" y="2583065"/>
                  <a:pt x="0" y="2476101"/>
                </a:cubicBezTo>
                <a:close/>
              </a:path>
            </a:pathLst>
          </a:custGeom>
          <a:solidFill>
            <a:schemeClr val="accent1"/>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2" name="标题 1"/>
          <p:cNvSpPr>
            <a:spLocks noGrp="1"/>
          </p:cNvSpPr>
          <p:nvPr>
            <p:ph type="title"/>
          </p:nvPr>
        </p:nvSpPr>
        <p:spPr>
          <a:xfrm>
            <a:off x="3009900" y="3339064"/>
            <a:ext cx="6172200" cy="904863"/>
          </a:xfrm>
          <a:prstGeom prst="rect">
            <a:avLst/>
          </a:prstGeom>
        </p:spPr>
        <p:txBody>
          <a:bodyPr>
            <a:normAutofit/>
          </a:bodyPr>
          <a:lstStyle>
            <a:lvl1pPr algn="ctr">
              <a:defRPr sz="4400" b="0"/>
            </a:lvl1pPr>
          </a:lstStyle>
          <a:p>
            <a:r>
              <a:rPr lang="zh-CN" altLang="en-US" dirty="0" smtClean="0"/>
              <a:t>单击此处编辑母版标题样式</a:t>
            </a:r>
            <a:endParaRPr lang="zh-CN" altLang="en-US" dirty="0"/>
          </a:p>
        </p:txBody>
      </p:sp>
      <p:sp>
        <p:nvSpPr>
          <p:cNvPr id="11"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fld id="{F09DC591-45F4-4366-A002-B323E9DDF201}" type="datetimeFigureOut">
              <a:rPr lang="zh-CN" altLang="en-US"/>
              <a:pPr>
                <a:defRPr/>
              </a:pPr>
              <a:t>2019/2/18</a:t>
            </a:fld>
            <a:endParaRPr lang="zh-CN" altLang="en-US"/>
          </a:p>
        </p:txBody>
      </p:sp>
      <p:sp>
        <p:nvSpPr>
          <p:cNvPr id="12"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13"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D0B5F80D-E8F9-49C6-ADF1-053F89D87B2C}" type="slidenum">
              <a:rPr lang="zh-CN" altLang="en-US"/>
              <a:pPr>
                <a:defRPr/>
              </a:pPr>
              <a:t>‹#›</a:t>
            </a:fld>
            <a:endParaRPr lang="zh-CN" altLang="en-US"/>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仅标题">
    <p:spTree>
      <p:nvGrpSpPr>
        <p:cNvPr id="1" name=""/>
        <p:cNvGrpSpPr/>
        <p:nvPr/>
      </p:nvGrpSpPr>
      <p:grpSpPr>
        <a:xfrm>
          <a:off x="0" y="0"/>
          <a:ext cx="0" cy="0"/>
          <a:chOff x="0" y="0"/>
          <a:chExt cx="0" cy="0"/>
        </a:xfrm>
      </p:grpSpPr>
      <p:sp>
        <p:nvSpPr>
          <p:cNvPr id="4" name="任意多边形 22"/>
          <p:cNvSpPr>
            <a:spLocks noChangeArrowheads="1"/>
          </p:cNvSpPr>
          <p:nvPr/>
        </p:nvSpPr>
        <p:spPr bwMode="auto">
          <a:xfrm rot="10800000">
            <a:off x="6481763" y="0"/>
            <a:ext cx="387350" cy="1038225"/>
          </a:xfrm>
          <a:custGeom>
            <a:avLst/>
            <a:gdLst>
              <a:gd name="connsiteX0" fmla="*/ 387350 w 387350"/>
              <a:gd name="connsiteY0" fmla="*/ 1038227 h 1038227"/>
              <a:gd name="connsiteX1" fmla="*/ 0 w 387350"/>
              <a:gd name="connsiteY1" fmla="*/ 1038227 h 1038227"/>
              <a:gd name="connsiteX2" fmla="*/ 0 w 387350"/>
              <a:gd name="connsiteY2" fmla="*/ 193675 h 1038227"/>
              <a:gd name="connsiteX3" fmla="*/ 193675 w 387350"/>
              <a:gd name="connsiteY3" fmla="*/ 0 h 1038227"/>
              <a:gd name="connsiteX4" fmla="*/ 387350 w 387350"/>
              <a:gd name="connsiteY4" fmla="*/ 193675 h 1038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50" h="1038227">
                <a:moveTo>
                  <a:pt x="387350" y="1038227"/>
                </a:moveTo>
                <a:lnTo>
                  <a:pt x="0" y="1038227"/>
                </a:lnTo>
                <a:lnTo>
                  <a:pt x="0" y="193675"/>
                </a:lnTo>
                <a:cubicBezTo>
                  <a:pt x="0" y="86711"/>
                  <a:pt x="86711" y="0"/>
                  <a:pt x="193675" y="0"/>
                </a:cubicBezTo>
                <a:cubicBezTo>
                  <a:pt x="300639" y="0"/>
                  <a:pt x="387350" y="86711"/>
                  <a:pt x="387350" y="193675"/>
                </a:cubicBezTo>
                <a:close/>
              </a:path>
            </a:pathLst>
          </a:custGeom>
          <a:solidFill>
            <a:schemeClr val="accent3"/>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5" name="任意多边形 23"/>
          <p:cNvSpPr>
            <a:spLocks noChangeArrowheads="1"/>
          </p:cNvSpPr>
          <p:nvPr/>
        </p:nvSpPr>
        <p:spPr bwMode="auto">
          <a:xfrm rot="10800000">
            <a:off x="6094413" y="0"/>
            <a:ext cx="385762" cy="1039813"/>
          </a:xfrm>
          <a:custGeom>
            <a:avLst/>
            <a:gdLst>
              <a:gd name="connsiteX0" fmla="*/ 385762 w 385762"/>
              <a:gd name="connsiteY0" fmla="*/ 1039813 h 1039813"/>
              <a:gd name="connsiteX1" fmla="*/ 0 w 385762"/>
              <a:gd name="connsiteY1" fmla="*/ 1039813 h 1039813"/>
              <a:gd name="connsiteX2" fmla="*/ 0 w 385762"/>
              <a:gd name="connsiteY2" fmla="*/ 192881 h 1039813"/>
              <a:gd name="connsiteX3" fmla="*/ 192881 w 385762"/>
              <a:gd name="connsiteY3" fmla="*/ 0 h 1039813"/>
              <a:gd name="connsiteX4" fmla="*/ 385762 w 385762"/>
              <a:gd name="connsiteY4" fmla="*/ 192881 h 103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762" h="1039813">
                <a:moveTo>
                  <a:pt x="385762" y="1039813"/>
                </a:moveTo>
                <a:lnTo>
                  <a:pt x="0" y="1039813"/>
                </a:lnTo>
                <a:lnTo>
                  <a:pt x="0" y="192881"/>
                </a:lnTo>
                <a:cubicBezTo>
                  <a:pt x="0" y="86356"/>
                  <a:pt x="86356" y="0"/>
                  <a:pt x="192881" y="0"/>
                </a:cubicBezTo>
                <a:cubicBezTo>
                  <a:pt x="299406" y="0"/>
                  <a:pt x="385762" y="86356"/>
                  <a:pt x="385762" y="192881"/>
                </a:cubicBezTo>
                <a:close/>
              </a:path>
            </a:pathLst>
          </a:custGeom>
          <a:solidFill>
            <a:schemeClr val="accent5"/>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6" name="任意多边形 24"/>
          <p:cNvSpPr>
            <a:spLocks noChangeArrowheads="1"/>
          </p:cNvSpPr>
          <p:nvPr/>
        </p:nvSpPr>
        <p:spPr bwMode="auto">
          <a:xfrm rot="10800000">
            <a:off x="5708650" y="0"/>
            <a:ext cx="385763" cy="1039813"/>
          </a:xfrm>
          <a:custGeom>
            <a:avLst/>
            <a:gdLst>
              <a:gd name="connsiteX0" fmla="*/ 385764 w 385764"/>
              <a:gd name="connsiteY0" fmla="*/ 1039813 h 1039813"/>
              <a:gd name="connsiteX1" fmla="*/ 0 w 385764"/>
              <a:gd name="connsiteY1" fmla="*/ 1039813 h 1039813"/>
              <a:gd name="connsiteX2" fmla="*/ 0 w 385764"/>
              <a:gd name="connsiteY2" fmla="*/ 192882 h 1039813"/>
              <a:gd name="connsiteX3" fmla="*/ 192882 w 385764"/>
              <a:gd name="connsiteY3" fmla="*/ 0 h 1039813"/>
              <a:gd name="connsiteX4" fmla="*/ 385764 w 385764"/>
              <a:gd name="connsiteY4" fmla="*/ 192882 h 103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764" h="1039813">
                <a:moveTo>
                  <a:pt x="385764" y="1039813"/>
                </a:moveTo>
                <a:lnTo>
                  <a:pt x="0" y="1039813"/>
                </a:lnTo>
                <a:lnTo>
                  <a:pt x="0" y="192882"/>
                </a:lnTo>
                <a:cubicBezTo>
                  <a:pt x="0" y="86356"/>
                  <a:pt x="86356" y="0"/>
                  <a:pt x="192882" y="0"/>
                </a:cubicBezTo>
                <a:cubicBezTo>
                  <a:pt x="299408" y="0"/>
                  <a:pt x="385764" y="86356"/>
                  <a:pt x="385764" y="192882"/>
                </a:cubicBezTo>
                <a:close/>
              </a:path>
            </a:pathLst>
          </a:custGeom>
          <a:solidFill>
            <a:schemeClr val="accent3">
              <a:lumMod val="60000"/>
              <a:lumOff val="40000"/>
            </a:schemeClr>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7" name="任意多边形 25"/>
          <p:cNvSpPr>
            <a:spLocks noChangeArrowheads="1"/>
          </p:cNvSpPr>
          <p:nvPr/>
        </p:nvSpPr>
        <p:spPr bwMode="auto">
          <a:xfrm rot="10800000">
            <a:off x="5321300" y="0"/>
            <a:ext cx="385763" cy="1039813"/>
          </a:xfrm>
          <a:custGeom>
            <a:avLst/>
            <a:gdLst>
              <a:gd name="connsiteX0" fmla="*/ 385764 w 385764"/>
              <a:gd name="connsiteY0" fmla="*/ 1039813 h 1039813"/>
              <a:gd name="connsiteX1" fmla="*/ 0 w 385764"/>
              <a:gd name="connsiteY1" fmla="*/ 1039813 h 1039813"/>
              <a:gd name="connsiteX2" fmla="*/ 0 w 385764"/>
              <a:gd name="connsiteY2" fmla="*/ 192882 h 1039813"/>
              <a:gd name="connsiteX3" fmla="*/ 192882 w 385764"/>
              <a:gd name="connsiteY3" fmla="*/ 0 h 1039813"/>
              <a:gd name="connsiteX4" fmla="*/ 385764 w 385764"/>
              <a:gd name="connsiteY4" fmla="*/ 192882 h 103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764" h="1039813">
                <a:moveTo>
                  <a:pt x="385764" y="1039813"/>
                </a:moveTo>
                <a:lnTo>
                  <a:pt x="0" y="1039813"/>
                </a:lnTo>
                <a:lnTo>
                  <a:pt x="0" y="192882"/>
                </a:lnTo>
                <a:cubicBezTo>
                  <a:pt x="0" y="86356"/>
                  <a:pt x="86356" y="0"/>
                  <a:pt x="192882" y="0"/>
                </a:cubicBezTo>
                <a:cubicBezTo>
                  <a:pt x="299408" y="0"/>
                  <a:pt x="385764" y="86356"/>
                  <a:pt x="385764" y="192882"/>
                </a:cubicBezTo>
                <a:close/>
              </a:path>
            </a:pathLst>
          </a:custGeom>
          <a:solidFill>
            <a:schemeClr val="accent1"/>
          </a:solidFill>
          <a:ln>
            <a:noFill/>
          </a:ln>
        </p:spPr>
        <p:txBody>
          <a:bodyPr anchor="ctr"/>
          <a:lstStyle/>
          <a:p>
            <a:pPr algn="ctr" fontAlgn="auto">
              <a:spcBef>
                <a:spcPts val="0"/>
              </a:spcBef>
              <a:spcAft>
                <a:spcPts val="0"/>
              </a:spcAft>
              <a:defRPr/>
            </a:pPr>
            <a:endParaRPr lang="zh-CN" altLang="en-US" sz="1300">
              <a:solidFill>
                <a:srgbClr val="FFFFFF"/>
              </a:solidFill>
              <a:latin typeface="+mn-lt"/>
              <a:ea typeface="+mn-ea"/>
            </a:endParaRPr>
          </a:p>
        </p:txBody>
      </p:sp>
      <p:sp>
        <p:nvSpPr>
          <p:cNvPr id="2" name="标题 1"/>
          <p:cNvSpPr>
            <a:spLocks noGrp="1"/>
          </p:cNvSpPr>
          <p:nvPr>
            <p:ph type="title"/>
          </p:nvPr>
        </p:nvSpPr>
        <p:spPr>
          <a:xfrm>
            <a:off x="2870993" y="3001268"/>
            <a:ext cx="6602414" cy="683264"/>
          </a:xfrm>
          <a:prstGeom prst="rect">
            <a:avLst/>
          </a:prstGeom>
        </p:spPr>
        <p:txBody>
          <a:bodyPr lIns="90000" tIns="46800" rIns="90000" bIns="46800">
            <a:normAutofit/>
          </a:bodyPr>
          <a:lstStyle>
            <a:lvl1pPr algn="ctr">
              <a:defRPr sz="3200" b="0"/>
            </a:lvl1pPr>
          </a:lstStyle>
          <a:p>
            <a:r>
              <a:rPr lang="zh-CN" altLang="en-US" dirty="0" smtClean="0"/>
              <a:t>单击此处编辑母版标题样式</a:t>
            </a:r>
            <a:endParaRPr lang="zh-CN" altLang="en-US" dirty="0"/>
          </a:p>
        </p:txBody>
      </p:sp>
      <p:sp>
        <p:nvSpPr>
          <p:cNvPr id="22" name="文本占位符 21"/>
          <p:cNvSpPr>
            <a:spLocks noGrp="1"/>
          </p:cNvSpPr>
          <p:nvPr>
            <p:ph type="body" sz="quarter" idx="13"/>
          </p:nvPr>
        </p:nvSpPr>
        <p:spPr>
          <a:xfrm>
            <a:off x="2870993" y="3694174"/>
            <a:ext cx="6602413" cy="535531"/>
          </a:xfrm>
          <a:prstGeom prst="rect">
            <a:avLst/>
          </a:prstGeom>
        </p:spPr>
        <p:txBody>
          <a:bodyPr lIns="90000" tIns="46800" rIns="90000" bIns="46800" anchor="ctr">
            <a:normAutofit/>
          </a:bodyPr>
          <a:lstStyle>
            <a:lvl1pPr marL="0" indent="0" algn="ctr">
              <a:buNone/>
              <a:defRPr/>
            </a:lvl1pPr>
          </a:lstStyle>
          <a:p>
            <a:pPr lvl="0"/>
            <a:r>
              <a:rPr lang="zh-CN" altLang="en-US" dirty="0" smtClean="0"/>
              <a:t>单击此处编辑母版文本样式</a:t>
            </a:r>
          </a:p>
        </p:txBody>
      </p:sp>
      <p:sp>
        <p:nvSpPr>
          <p:cNvPr id="8" name="日期占位符 2"/>
          <p:cNvSpPr>
            <a:spLocks noGrp="1"/>
          </p:cNvSpPr>
          <p:nvPr>
            <p:ph type="dt" sz="half" idx="14"/>
          </p:nvPr>
        </p:nvSpPr>
        <p:spPr>
          <a:xfrm>
            <a:off x="838200" y="6356350"/>
            <a:ext cx="2743200" cy="365125"/>
          </a:xfrm>
          <a:prstGeom prst="rect">
            <a:avLst/>
          </a:prstGeom>
        </p:spPr>
        <p:txBody>
          <a:bodyPr lIns="90000" tIns="46800" rIns="90000" bIns="46800"/>
          <a:lstStyle>
            <a:lvl1pPr>
              <a:defRPr/>
            </a:lvl1pPr>
          </a:lstStyle>
          <a:p>
            <a:pPr>
              <a:defRPr/>
            </a:pPr>
            <a:fld id="{DF31CACC-7A01-4048-88A0-DCB1F1584E26}" type="datetimeFigureOut">
              <a:rPr lang="zh-CN" altLang="en-US"/>
              <a:pPr>
                <a:defRPr/>
              </a:pPr>
              <a:t>2019/2/18</a:t>
            </a:fld>
            <a:endParaRPr lang="zh-CN" altLang="en-US"/>
          </a:p>
        </p:txBody>
      </p:sp>
      <p:sp>
        <p:nvSpPr>
          <p:cNvPr id="9" name="页脚占位符 3"/>
          <p:cNvSpPr>
            <a:spLocks noGrp="1"/>
          </p:cNvSpPr>
          <p:nvPr>
            <p:ph type="ftr" sz="quarter" idx="15"/>
          </p:nvPr>
        </p:nvSpPr>
        <p:spPr>
          <a:xfrm>
            <a:off x="4038600" y="6356350"/>
            <a:ext cx="4114800" cy="365125"/>
          </a:xfrm>
          <a:prstGeom prst="rect">
            <a:avLst/>
          </a:prstGeom>
        </p:spPr>
        <p:txBody>
          <a:bodyPr lIns="90000" tIns="46800" rIns="90000" bIns="46800"/>
          <a:lstStyle>
            <a:lvl1pPr>
              <a:defRPr/>
            </a:lvl1pPr>
          </a:lstStyle>
          <a:p>
            <a:pPr>
              <a:defRPr/>
            </a:pPr>
            <a:endParaRPr lang="zh-CN" altLang="en-US"/>
          </a:p>
        </p:txBody>
      </p:sp>
      <p:sp>
        <p:nvSpPr>
          <p:cNvPr id="10" name="灯片编号占位符 4"/>
          <p:cNvSpPr>
            <a:spLocks noGrp="1"/>
          </p:cNvSpPr>
          <p:nvPr>
            <p:ph type="sldNum" sz="quarter" idx="16"/>
          </p:nvPr>
        </p:nvSpPr>
        <p:spPr>
          <a:xfrm>
            <a:off x="8610600" y="6356350"/>
            <a:ext cx="2743200" cy="365125"/>
          </a:xfrm>
          <a:prstGeom prst="rect">
            <a:avLst/>
          </a:prstGeom>
        </p:spPr>
        <p:txBody>
          <a:bodyPr lIns="90000" tIns="46800" rIns="90000" bIns="46800"/>
          <a:lstStyle>
            <a:lvl1pPr>
              <a:defRPr/>
            </a:lvl1pPr>
          </a:lstStyle>
          <a:p>
            <a:pPr>
              <a:defRPr/>
            </a:pPr>
            <a:fld id="{8E4D3FBC-80CB-43CC-AE87-E110800AC177}" type="slidenum">
              <a:rPr lang="zh-CN" altLang="en-US"/>
              <a:pPr>
                <a:defRPr/>
              </a:pPr>
              <a:t>‹#›</a:t>
            </a:fld>
            <a:endParaRPr lang="zh-CN" altLang="en-US"/>
          </a:p>
        </p:txBody>
      </p:sp>
    </p:spTree>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日期占位符 2"/>
          <p:cNvSpPr>
            <a:spLocks noGrp="1"/>
          </p:cNvSpPr>
          <p:nvPr>
            <p:ph type="dt" sz="half" idx="14"/>
          </p:nvPr>
        </p:nvSpPr>
        <p:spPr>
          <a:xfrm>
            <a:off x="838200" y="6356350"/>
            <a:ext cx="2743200" cy="365125"/>
          </a:xfrm>
          <a:prstGeom prst="rect">
            <a:avLst/>
          </a:prstGeom>
        </p:spPr>
        <p:txBody>
          <a:bodyPr/>
          <a:lstStyle>
            <a:lvl1pPr>
              <a:defRPr/>
            </a:lvl1pPr>
          </a:lstStyle>
          <a:p>
            <a:pPr>
              <a:defRPr/>
            </a:pPr>
            <a:fld id="{1AD486D9-098E-4EC6-BD10-CCB4CA1F065A}" type="datetimeFigureOut">
              <a:rPr lang="zh-CN" altLang="en-US"/>
              <a:pPr>
                <a:defRPr/>
              </a:pPr>
              <a:t>2019/2/18</a:t>
            </a:fld>
            <a:endParaRPr lang="zh-CN" altLang="en-US"/>
          </a:p>
        </p:txBody>
      </p:sp>
      <p:sp>
        <p:nvSpPr>
          <p:cNvPr id="4" name="页脚占位符 3"/>
          <p:cNvSpPr>
            <a:spLocks noGrp="1"/>
          </p:cNvSpPr>
          <p:nvPr>
            <p:ph type="ftr" sz="quarter" idx="15"/>
          </p:nvPr>
        </p:nvSpPr>
        <p:spPr>
          <a:xfrm>
            <a:off x="4038600" y="6356350"/>
            <a:ext cx="4114800" cy="365125"/>
          </a:xfrm>
          <a:prstGeom prst="rect">
            <a:avLst/>
          </a:prstGeom>
        </p:spPr>
        <p:txBody>
          <a:bodyPr/>
          <a:lstStyle>
            <a:lvl1pPr>
              <a:defRPr/>
            </a:lvl1pPr>
          </a:lstStyle>
          <a:p>
            <a:pPr>
              <a:defRPr/>
            </a:pPr>
            <a:endParaRPr lang="zh-CN" altLang="en-US"/>
          </a:p>
        </p:txBody>
      </p:sp>
      <p:sp>
        <p:nvSpPr>
          <p:cNvPr id="5" name="灯片编号占位符 4"/>
          <p:cNvSpPr>
            <a:spLocks noGrp="1"/>
          </p:cNvSpPr>
          <p:nvPr>
            <p:ph type="sldNum" sz="quarter" idx="16"/>
          </p:nvPr>
        </p:nvSpPr>
        <p:spPr>
          <a:xfrm>
            <a:off x="8610600" y="6356350"/>
            <a:ext cx="2743200" cy="365125"/>
          </a:xfrm>
          <a:prstGeom prst="rect">
            <a:avLst/>
          </a:prstGeom>
        </p:spPr>
        <p:txBody>
          <a:bodyPr/>
          <a:lstStyle>
            <a:lvl1pPr>
              <a:defRPr/>
            </a:lvl1pPr>
          </a:lstStyle>
          <a:p>
            <a:pPr>
              <a:defRPr/>
            </a:pPr>
            <a:fld id="{E291A24A-1CFB-4CA8-A539-D79FC020A578}" type="slidenum">
              <a:rPr lang="zh-CN" altLang="en-US"/>
              <a:pPr>
                <a:defRPr/>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60" r:id="rId12"/>
    <p:sldLayoutId id="2147483661" r:id="rId13"/>
    <p:sldLayoutId id="2147483662" r:id="rId14"/>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1" name="Rectangle 3"/>
          <p:cNvSpPr>
            <a:spLocks noGrp="1"/>
          </p:cNvSpPr>
          <p:nvPr>
            <p:ph type="subTitle" idx="1"/>
          </p:nvPr>
        </p:nvSpPr>
        <p:spPr>
          <a:xfrm>
            <a:off x="1828800" y="3886200"/>
            <a:ext cx="8534400" cy="1752600"/>
          </a:xfrm>
        </p:spPr>
        <p:txBody>
          <a:bodyPr/>
          <a:lstStyle/>
          <a:p>
            <a:pPr marL="0" indent="0" algn="ctr">
              <a:buFont typeface="Arial" charset="0"/>
              <a:buNone/>
            </a:pPr>
            <a:endParaRPr lang="zh-CN" altLang="en-US" smtClean="0"/>
          </a:p>
        </p:txBody>
      </p:sp>
      <p:pic>
        <p:nvPicPr>
          <p:cNvPr id="48133" name="Picture 5" descr="t0109f50f8317adb21c"/>
          <p:cNvPicPr>
            <a:picLocks noChangeAspect="1" noChangeArrowheads="1"/>
          </p:cNvPicPr>
          <p:nvPr/>
        </p:nvPicPr>
        <p:blipFill>
          <a:blip r:embed="rId2"/>
          <a:srcRect/>
          <a:stretch>
            <a:fillRect/>
          </a:stretch>
        </p:blipFill>
        <p:spPr bwMode="auto">
          <a:xfrm>
            <a:off x="0" y="0"/>
            <a:ext cx="10569575" cy="6751638"/>
          </a:xfrm>
          <a:prstGeom prst="rect">
            <a:avLst/>
          </a:prstGeom>
          <a:noFill/>
        </p:spPr>
      </p:pic>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t>问题探究</a:t>
            </a:r>
            <a:r>
              <a:rPr lang="en-US" altLang="zh-CN" smtClean="0"/>
              <a:t>1</a:t>
            </a:r>
            <a:r>
              <a:rPr lang="zh-CN" altLang="en-US" smtClean="0"/>
              <a:t>、依法治国的要求有哪些？</a:t>
            </a:r>
          </a:p>
        </p:txBody>
      </p:sp>
      <p:sp>
        <p:nvSpPr>
          <p:cNvPr id="19458" name="内容占位符 2"/>
          <p:cNvSpPr>
            <a:spLocks noGrp="1"/>
          </p:cNvSpPr>
          <p:nvPr>
            <p:ph idx="1"/>
          </p:nvPr>
        </p:nvSpPr>
        <p:spPr/>
        <p:txBody>
          <a:bodyPr/>
          <a:lstStyle/>
          <a:p>
            <a:r>
              <a:rPr lang="zh-CN" altLang="en-US" sz="4800" smtClean="0">
                <a:solidFill>
                  <a:srgbClr val="FF0000"/>
                </a:solidFill>
                <a:sym typeface="黑体" pitchFamily="2" charset="-122"/>
              </a:rPr>
              <a:t>指导学生分组结合自己的实际展开讨论。</a:t>
            </a:r>
          </a:p>
          <a:p>
            <a:endParaRPr lang="zh-CN" altLang="en-US" sz="4800" smtClean="0"/>
          </a:p>
        </p:txBody>
      </p:sp>
    </p:spTree>
    <p:custDataLst>
      <p:tags r:id="rId1"/>
    </p:custData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p:cNvSpPr>
          <p:nvPr>
            <p:ph type="title"/>
          </p:nvPr>
        </p:nvSpPr>
        <p:spPr>
          <a:xfrm>
            <a:off x="838200" y="365125"/>
            <a:ext cx="10515600" cy="1325563"/>
          </a:xfrm>
        </p:spPr>
        <p:txBody>
          <a:bodyPr/>
          <a:lstStyle/>
          <a:p>
            <a:r>
              <a:rPr lang="zh-CN" altLang="en-US" smtClean="0"/>
              <a:t>答案解析</a:t>
            </a:r>
          </a:p>
        </p:txBody>
      </p:sp>
      <p:sp>
        <p:nvSpPr>
          <p:cNvPr id="31747" name="Rectangle 3"/>
          <p:cNvSpPr>
            <a:spLocks noGrp="1"/>
          </p:cNvSpPr>
          <p:nvPr>
            <p:ph idx="1"/>
          </p:nvPr>
        </p:nvSpPr>
        <p:spPr>
          <a:xfrm>
            <a:off x="838200" y="1825625"/>
            <a:ext cx="10515600" cy="4351338"/>
          </a:xfrm>
        </p:spPr>
        <p:txBody>
          <a:bodyPr/>
          <a:lstStyle/>
          <a:p>
            <a:r>
              <a:rPr lang="zh-CN" altLang="en-US" sz="3200" smtClean="0"/>
              <a:t>依法治国，不仅需要中国共产党坚持依法执政，政府坚持依法行政，还需要公民承担起应有的责任。作为公民，我们要认识到法律既是保障自身权利的有力武器，也是必须遵守的行为规范。</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zh-CN" altLang="en-US" smtClean="0"/>
              <a:t>问题探究</a:t>
            </a:r>
            <a:r>
              <a:rPr lang="en-US" altLang="zh-CN" b="1" smtClean="0"/>
              <a:t>2</a:t>
            </a:r>
            <a:r>
              <a:rPr lang="zh-CN" altLang="en-US" b="1" smtClean="0"/>
              <a:t>、为什么要遵守宪法和法律？</a:t>
            </a:r>
          </a:p>
        </p:txBody>
      </p:sp>
      <p:sp>
        <p:nvSpPr>
          <p:cNvPr id="20482" name="内容占位符 2"/>
          <p:cNvSpPr>
            <a:spLocks noGrp="1"/>
          </p:cNvSpPr>
          <p:nvPr>
            <p:ph idx="1"/>
          </p:nvPr>
        </p:nvSpPr>
        <p:spPr/>
        <p:txBody>
          <a:bodyPr/>
          <a:lstStyle/>
          <a:p>
            <a:r>
              <a:rPr lang="zh-CN" altLang="en-US" sz="4800" smtClean="0">
                <a:solidFill>
                  <a:srgbClr val="FF0000"/>
                </a:solidFill>
                <a:sym typeface="黑体" pitchFamily="2" charset="-122"/>
              </a:rPr>
              <a:t>指导学生分组结合自己的实际展开讨论。</a:t>
            </a:r>
          </a:p>
          <a:p>
            <a:endParaRPr lang="zh-CN" altLang="en-US" sz="4800" smtClean="0"/>
          </a:p>
        </p:txBody>
      </p:sp>
    </p:spTree>
    <p:custDataLst>
      <p:tags r:id="rId1"/>
    </p:custDataLst>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p:cNvSpPr>
          <p:nvPr>
            <p:ph type="title"/>
          </p:nvPr>
        </p:nvSpPr>
        <p:spPr>
          <a:xfrm>
            <a:off x="838200" y="365125"/>
            <a:ext cx="10515600" cy="1325563"/>
          </a:xfrm>
        </p:spPr>
        <p:txBody>
          <a:bodyPr/>
          <a:lstStyle/>
          <a:p>
            <a:r>
              <a:rPr lang="zh-CN" altLang="en-US" smtClean="0"/>
              <a:t>答案解析</a:t>
            </a:r>
          </a:p>
        </p:txBody>
      </p:sp>
      <p:sp>
        <p:nvSpPr>
          <p:cNvPr id="34819" name="Rectangle 3"/>
          <p:cNvSpPr>
            <a:spLocks noGrp="1"/>
          </p:cNvSpPr>
          <p:nvPr>
            <p:ph idx="1"/>
          </p:nvPr>
        </p:nvSpPr>
        <p:spPr>
          <a:xfrm>
            <a:off x="838200" y="1825625"/>
            <a:ext cx="10515600" cy="4351338"/>
          </a:xfrm>
        </p:spPr>
        <p:txBody>
          <a:bodyPr/>
          <a:lstStyle/>
          <a:p>
            <a:r>
              <a:rPr lang="zh-CN" altLang="en-US" sz="3200" smtClean="0"/>
              <a:t>公民的法律信仰和法治观念是依法治国的内在动力和精神支撑。增强法制观念，需要我们从自己做起，从身边做起，从具体行为习惯做起，把法律作为衡量个人行为的标准，真正把守法作为一种生活习惯和生活态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 calcmode="lin" valueType="num">
                                      <p:cBhvr additive="base">
                                        <p:cTn id="7"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838200" y="365125"/>
            <a:ext cx="10515600" cy="1325563"/>
          </a:xfrm>
        </p:spPr>
        <p:txBody>
          <a:bodyPr/>
          <a:lstStyle/>
          <a:p>
            <a:r>
              <a:rPr lang="zh-CN" altLang="en-US" smtClean="0"/>
              <a:t>问题探究</a:t>
            </a:r>
            <a:r>
              <a:rPr lang="en-US" altLang="zh-CN" b="1" smtClean="0"/>
              <a:t>3</a:t>
            </a:r>
            <a:r>
              <a:rPr lang="zh-CN" altLang="en-US" b="1" smtClean="0"/>
              <a:t>、公民为什么要参与立法？</a:t>
            </a:r>
          </a:p>
        </p:txBody>
      </p:sp>
      <p:sp>
        <p:nvSpPr>
          <p:cNvPr id="32771" name="Rectangle 3"/>
          <p:cNvSpPr>
            <a:spLocks noGrp="1"/>
          </p:cNvSpPr>
          <p:nvPr>
            <p:ph idx="1"/>
          </p:nvPr>
        </p:nvSpPr>
        <p:spPr>
          <a:xfrm>
            <a:off x="838200" y="1825625"/>
            <a:ext cx="10515600" cy="4351338"/>
          </a:xfrm>
        </p:spPr>
        <p:txBody>
          <a:bodyPr/>
          <a:lstStyle/>
          <a:p>
            <a:r>
              <a:rPr lang="zh-CN" altLang="en-US" sz="4800" smtClean="0">
                <a:solidFill>
                  <a:srgbClr val="FF0000"/>
                </a:solidFill>
                <a:sym typeface="黑体" pitchFamily="2" charset="-122"/>
              </a:rPr>
              <a:t>指导学生分组结合自己的实际展开讨论。</a:t>
            </a: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p:cNvSpPr>
          <p:nvPr>
            <p:ph type="title"/>
          </p:nvPr>
        </p:nvSpPr>
        <p:spPr>
          <a:xfrm>
            <a:off x="838200" y="365125"/>
            <a:ext cx="10515600" cy="1325563"/>
          </a:xfrm>
        </p:spPr>
        <p:txBody>
          <a:bodyPr/>
          <a:lstStyle/>
          <a:p>
            <a:r>
              <a:rPr lang="zh-CN" altLang="en-US" smtClean="0"/>
              <a:t>共同总结</a:t>
            </a:r>
          </a:p>
        </p:txBody>
      </p:sp>
      <p:sp>
        <p:nvSpPr>
          <p:cNvPr id="35843" name="Rectangle 3"/>
          <p:cNvSpPr>
            <a:spLocks noGrp="1"/>
          </p:cNvSpPr>
          <p:nvPr>
            <p:ph idx="1"/>
          </p:nvPr>
        </p:nvSpPr>
        <p:spPr>
          <a:xfrm>
            <a:off x="838200" y="1825625"/>
            <a:ext cx="10515600" cy="4351338"/>
          </a:xfrm>
        </p:spPr>
        <p:txBody>
          <a:bodyPr/>
          <a:lstStyle/>
          <a:p>
            <a:r>
              <a:rPr lang="zh-CN" altLang="en-US" sz="3200" smtClean="0"/>
              <a:t>中国特色社会主义法律体系的形成，是在推进社会主义法治建设中，听取人民意见、反映人民愿望、汲取人民智慧的结果。人民通过人民代表大会立法，通过有序参与立法，体现出人民在依法治国中的主体地位。拓展人民有序参与立法途径，是民主立法、科学立法的必然要求。每个公民尤其是有能力和条件的公民参与立法，可以增强公民意识和法治观念。</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p:cNvSpPr>
          <p:nvPr>
            <p:ph type="title"/>
          </p:nvPr>
        </p:nvSpPr>
        <p:spPr>
          <a:xfrm>
            <a:off x="838200" y="365125"/>
            <a:ext cx="10515600" cy="1325563"/>
          </a:xfrm>
        </p:spPr>
        <p:txBody>
          <a:bodyPr/>
          <a:lstStyle/>
          <a:p>
            <a:r>
              <a:rPr lang="zh-CN" altLang="en-US" sz="4000" smtClean="0"/>
              <a:t>问题探究</a:t>
            </a:r>
            <a:r>
              <a:rPr lang="en-US" altLang="zh-CN" sz="4000" b="1" smtClean="0"/>
              <a:t>4</a:t>
            </a:r>
            <a:r>
              <a:rPr lang="zh-CN" altLang="en-US" sz="4000" b="1" smtClean="0"/>
              <a:t>、公民为什么要树立法律信仰？</a:t>
            </a:r>
          </a:p>
        </p:txBody>
      </p:sp>
      <p:sp>
        <p:nvSpPr>
          <p:cNvPr id="33795" name="Rectangle 3"/>
          <p:cNvSpPr>
            <a:spLocks noGrp="1"/>
          </p:cNvSpPr>
          <p:nvPr>
            <p:ph idx="1"/>
          </p:nvPr>
        </p:nvSpPr>
        <p:spPr>
          <a:xfrm>
            <a:off x="838200" y="1825625"/>
            <a:ext cx="10515600" cy="4351338"/>
          </a:xfrm>
        </p:spPr>
        <p:txBody>
          <a:bodyPr/>
          <a:lstStyle/>
          <a:p>
            <a:r>
              <a:rPr lang="zh-CN" altLang="en-US" sz="4800" smtClean="0">
                <a:solidFill>
                  <a:srgbClr val="FF0000"/>
                </a:solidFill>
                <a:sym typeface="黑体" pitchFamily="2" charset="-122"/>
              </a:rPr>
              <a:t>指导学生分组结合自己的实际展开讨论。</a:t>
            </a:r>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zh-CN" altLang="en-US" smtClean="0"/>
              <a:t>共同总结</a:t>
            </a:r>
          </a:p>
        </p:txBody>
      </p:sp>
      <p:sp>
        <p:nvSpPr>
          <p:cNvPr id="21506" name="内容占位符 2"/>
          <p:cNvSpPr>
            <a:spLocks noGrp="1"/>
          </p:cNvSpPr>
          <p:nvPr>
            <p:ph idx="1"/>
          </p:nvPr>
        </p:nvSpPr>
        <p:spPr/>
        <p:txBody>
          <a:bodyPr/>
          <a:lstStyle/>
          <a:p>
            <a:r>
              <a:rPr lang="zh-CN" altLang="en-US" sz="3200" smtClean="0"/>
              <a:t>法律的权威源自于人民的真诚信仰，法律的生命在于实施，法律实施的基础是人民发自内心的崇尚法律、信仰法律，愿意依法办事。树立法律信仰是建设法治中国的基石。要让办事依法、遇事找法、解决问题靠法成为一种习惯，自觉抵制违法行为，自觉维护法治权威。</a:t>
            </a:r>
          </a:p>
          <a:p>
            <a:r>
              <a:rPr lang="zh-CN" altLang="en-US" sz="3200" smtClean="0"/>
              <a:t>在全面推进依法治国的过程中，公民还要积极行使宪法和法律赋予的监督权，依法对国家机关及其工作人员进行监督。</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zh-CN" altLang="zh-CN" smtClean="0">
                <a:solidFill>
                  <a:srgbClr val="B8650A"/>
                </a:solidFill>
                <a:sym typeface="+mn-ea"/>
              </a:rPr>
              <a:t>知识结构</a:t>
            </a:r>
            <a:r>
              <a:rPr lang="zh-CN" altLang="zh-CN" smtClean="0">
                <a:solidFill>
                  <a:srgbClr val="B8650A"/>
                </a:solidFill>
              </a:rPr>
              <a:t/>
            </a:r>
            <a:br>
              <a:rPr lang="zh-CN" altLang="zh-CN" smtClean="0">
                <a:solidFill>
                  <a:srgbClr val="B8650A"/>
                </a:solidFill>
              </a:rPr>
            </a:br>
            <a:endParaRPr lang="zh-CN" altLang="en-US" smtClean="0"/>
          </a:p>
        </p:txBody>
      </p:sp>
      <p:pic>
        <p:nvPicPr>
          <p:cNvPr id="22532" name="图片 1"/>
          <p:cNvPicPr>
            <a:picLocks noGrp="1" noChangeAspect="1" noChangeArrowheads="1"/>
          </p:cNvPicPr>
          <p:nvPr>
            <p:ph idx="1"/>
          </p:nvPr>
        </p:nvPicPr>
        <p:blipFill>
          <a:blip r:embed="rId3"/>
          <a:srcRect/>
          <a:stretch>
            <a:fillRect/>
          </a:stretch>
        </p:blipFill>
        <p:spPr>
          <a:xfrm>
            <a:off x="604838" y="1295400"/>
            <a:ext cx="10325100" cy="4095750"/>
          </a:xfrm>
        </p:spPr>
      </p:pic>
    </p:spTree>
    <p:custDataLst>
      <p:tags r:id="rId1"/>
    </p:custDataLst>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zh-CN" altLang="zh-CN" smtClean="0">
                <a:sym typeface="宋体" charset="-122"/>
              </a:rPr>
              <a:t>典例精析</a:t>
            </a:r>
            <a:br>
              <a:rPr lang="zh-CN" altLang="zh-CN" smtClean="0">
                <a:sym typeface="宋体" charset="-122"/>
              </a:rPr>
            </a:br>
            <a:endParaRPr lang="zh-CN" altLang="en-US" smtClean="0"/>
          </a:p>
        </p:txBody>
      </p:sp>
      <p:sp>
        <p:nvSpPr>
          <p:cNvPr id="23554" name="内容占位符 2"/>
          <p:cNvSpPr>
            <a:spLocks noGrp="1"/>
          </p:cNvSpPr>
          <p:nvPr>
            <p:ph idx="1"/>
          </p:nvPr>
        </p:nvSpPr>
        <p:spPr/>
        <p:txBody>
          <a:bodyPr/>
          <a:lstStyle/>
          <a:p>
            <a:r>
              <a:rPr lang="zh-CN" altLang="en-US" smtClean="0">
                <a:solidFill>
                  <a:srgbClr val="0000FF"/>
                </a:solidFill>
              </a:rPr>
              <a:t>例</a:t>
            </a:r>
            <a:r>
              <a:rPr lang="en-US" altLang="zh-CN" smtClean="0">
                <a:solidFill>
                  <a:srgbClr val="0000FF"/>
                </a:solidFill>
              </a:rPr>
              <a:t>1</a:t>
            </a:r>
            <a:r>
              <a:rPr lang="zh-CN" altLang="en-US" smtClean="0">
                <a:solidFill>
                  <a:srgbClr val="0000FF"/>
                </a:solidFill>
              </a:rPr>
              <a:t>、（</a:t>
            </a:r>
            <a:r>
              <a:rPr lang="en-US" altLang="zh-CN" smtClean="0">
                <a:solidFill>
                  <a:srgbClr val="0000FF"/>
                </a:solidFill>
              </a:rPr>
              <a:t>2018</a:t>
            </a:r>
            <a:r>
              <a:rPr lang="zh-CN" altLang="en-US" smtClean="0">
                <a:solidFill>
                  <a:srgbClr val="0000FF"/>
                </a:solidFill>
              </a:rPr>
              <a:t>年陕西省中考）立案难、诉讼难、执行难有效破解，“巡回法庭”开在了百姓家门口，检察机关提起公益诉讼</a:t>
            </a:r>
            <a:r>
              <a:rPr lang="en-US" altLang="zh-CN" smtClean="0">
                <a:solidFill>
                  <a:srgbClr val="0000FF"/>
                </a:solidFill>
              </a:rPr>
              <a:t>……</a:t>
            </a:r>
            <a:r>
              <a:rPr lang="zh-CN" altLang="en-US" smtClean="0">
                <a:solidFill>
                  <a:srgbClr val="0000FF"/>
                </a:solidFill>
              </a:rPr>
              <a:t>今天的中国，人们更多地感受到了法治的温度。这（     ）</a:t>
            </a:r>
          </a:p>
          <a:p>
            <a:r>
              <a:rPr lang="zh-CN" altLang="en-US" smtClean="0">
                <a:solidFill>
                  <a:srgbClr val="0000FF"/>
                </a:solidFill>
              </a:rPr>
              <a:t>①体现了以人民为中心的思想  ②表明我国法治社会建设又向前迈进一步</a:t>
            </a:r>
          </a:p>
          <a:p>
            <a:r>
              <a:rPr lang="zh-CN" altLang="en-US" smtClean="0">
                <a:solidFill>
                  <a:srgbClr val="0000FF"/>
                </a:solidFill>
              </a:rPr>
              <a:t>③有助于公民依法履行监督义务 ④提升了人民群众对司法机关的满意度</a:t>
            </a:r>
          </a:p>
          <a:p>
            <a:r>
              <a:rPr lang="en-US" altLang="zh-CN" smtClean="0">
                <a:solidFill>
                  <a:srgbClr val="0000FF"/>
                </a:solidFill>
              </a:rPr>
              <a:t>A.①②③            B.①②④</a:t>
            </a:r>
          </a:p>
          <a:p>
            <a:r>
              <a:rPr lang="en-US" altLang="zh-CN" smtClean="0">
                <a:solidFill>
                  <a:srgbClr val="0000FF"/>
                </a:solidFill>
              </a:rPr>
              <a:t>C.①③④          D.②③④</a:t>
            </a:r>
            <a:endParaRPr lang="zh-CN" altLang="en-US" smtClean="0">
              <a:solidFill>
                <a:srgbClr val="0000FF"/>
              </a:solidFill>
            </a:endParaRPr>
          </a:p>
        </p:txBody>
      </p:sp>
    </p:spTree>
    <p:custDataLst>
      <p:tags r:id="rId1"/>
    </p:custData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标题 1"/>
          <p:cNvSpPr>
            <a:spLocks noGrp="1"/>
          </p:cNvSpPr>
          <p:nvPr>
            <p:ph type="ctrTitle"/>
          </p:nvPr>
        </p:nvSpPr>
        <p:spPr/>
        <p:txBody>
          <a:bodyPr/>
          <a:lstStyle/>
          <a:p>
            <a:r>
              <a:rPr lang="zh-CN" altLang="en-US" smtClean="0"/>
              <a:t>第二单元 复兴之路</a:t>
            </a:r>
            <a:br>
              <a:rPr lang="zh-CN" altLang="en-US" smtClean="0"/>
            </a:br>
            <a:r>
              <a:rPr lang="zh-CN" altLang="en-US" smtClean="0"/>
              <a:t>第六课 依法治国</a:t>
            </a:r>
          </a:p>
        </p:txBody>
      </p:sp>
      <p:sp>
        <p:nvSpPr>
          <p:cNvPr id="12290" name="副标题 2"/>
          <p:cNvSpPr>
            <a:spLocks noGrp="1"/>
          </p:cNvSpPr>
          <p:nvPr>
            <p:ph type="subTitle" idx="1"/>
          </p:nvPr>
        </p:nvSpPr>
        <p:spPr/>
        <p:txBody>
          <a:bodyPr/>
          <a:lstStyle/>
          <a:p>
            <a:r>
              <a:rPr lang="en-US" altLang="zh-CN" sz="4000" smtClean="0">
                <a:solidFill>
                  <a:srgbClr val="FF0000"/>
                </a:solidFill>
              </a:rPr>
              <a:t>6.3 公民的责任</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p:cNvSpPr>
          <p:nvPr>
            <p:ph type="title"/>
          </p:nvPr>
        </p:nvSpPr>
        <p:spPr>
          <a:xfrm>
            <a:off x="838200" y="365125"/>
            <a:ext cx="10515600" cy="1325563"/>
          </a:xfrm>
        </p:spPr>
        <p:txBody>
          <a:bodyPr/>
          <a:lstStyle/>
          <a:p>
            <a:r>
              <a:rPr lang="zh-CN" altLang="en-US" smtClean="0"/>
              <a:t>答案解析</a:t>
            </a:r>
          </a:p>
        </p:txBody>
      </p:sp>
      <p:sp>
        <p:nvSpPr>
          <p:cNvPr id="38915" name="Rectangle 3"/>
          <p:cNvSpPr>
            <a:spLocks noGrp="1"/>
          </p:cNvSpPr>
          <p:nvPr>
            <p:ph idx="1"/>
          </p:nvPr>
        </p:nvSpPr>
        <p:spPr>
          <a:xfrm>
            <a:off x="838200" y="1825625"/>
            <a:ext cx="10515600" cy="4351338"/>
          </a:xfrm>
        </p:spPr>
        <p:txBody>
          <a:bodyPr/>
          <a:lstStyle/>
          <a:p>
            <a:r>
              <a:rPr lang="en-US" altLang="zh-CN" smtClean="0">
                <a:solidFill>
                  <a:srgbClr val="FF0000"/>
                </a:solidFill>
              </a:rPr>
              <a:t>【</a:t>
            </a:r>
            <a:r>
              <a:rPr lang="zh-CN" altLang="en-US" smtClean="0">
                <a:solidFill>
                  <a:srgbClr val="FF0000"/>
                </a:solidFill>
              </a:rPr>
              <a:t>答案</a:t>
            </a:r>
            <a:r>
              <a:rPr lang="en-US" altLang="zh-CN" smtClean="0">
                <a:solidFill>
                  <a:srgbClr val="FF0000"/>
                </a:solidFill>
              </a:rPr>
              <a:t>】B</a:t>
            </a:r>
          </a:p>
          <a:p>
            <a:r>
              <a:rPr lang="en-US" altLang="zh-CN" smtClean="0">
                <a:solidFill>
                  <a:srgbClr val="FF0000"/>
                </a:solidFill>
              </a:rPr>
              <a:t>【</a:t>
            </a:r>
            <a:r>
              <a:rPr lang="zh-CN" altLang="en-US" smtClean="0">
                <a:solidFill>
                  <a:srgbClr val="FF0000"/>
                </a:solidFill>
              </a:rPr>
              <a:t>解析</a:t>
            </a:r>
            <a:r>
              <a:rPr lang="en-US" altLang="zh-CN" smtClean="0">
                <a:solidFill>
                  <a:srgbClr val="FF0000"/>
                </a:solidFill>
              </a:rPr>
              <a:t>】</a:t>
            </a:r>
            <a:r>
              <a:rPr lang="zh-CN" altLang="en-US" smtClean="0">
                <a:solidFill>
                  <a:srgbClr val="FF0000"/>
                </a:solidFill>
              </a:rPr>
              <a:t>题文中我国司法部门采取的各种措施中体现了时时刻刻以人民为中心的思想，说明我国社会主义法治社会建设又向前迈进一步，推进了依法治国的进程，①②观点正确；人们更多地感受到了法治的温度，有利于提升了人民群众对司法机关的满意度，④观点正确；有助于公民依法履行监督的权利，而不是义务，③观点错误，所以本题选择</a:t>
            </a:r>
            <a:r>
              <a:rPr lang="en-US" altLang="zh-CN" smtClean="0">
                <a:solidFill>
                  <a:srgbClr val="FF0000"/>
                </a:solidFill>
              </a:rPr>
              <a:t>B</a:t>
            </a:r>
            <a:r>
              <a:rPr lang="zh-CN" altLang="en-US" smtClean="0">
                <a:solidFill>
                  <a:srgbClr val="FF0000"/>
                </a:solidFill>
              </a:rPr>
              <a:t>答案。</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3"/>
          <p:cNvSpPr>
            <a:spLocks noGrp="1"/>
          </p:cNvSpPr>
          <p:nvPr>
            <p:ph idx="1"/>
          </p:nvPr>
        </p:nvSpPr>
        <p:spPr>
          <a:xfrm>
            <a:off x="838200" y="1825625"/>
            <a:ext cx="10515600" cy="4351338"/>
          </a:xfrm>
        </p:spPr>
        <p:txBody>
          <a:bodyPr/>
          <a:lstStyle/>
          <a:p>
            <a:r>
              <a:rPr lang="zh-CN" altLang="en-US" smtClean="0">
                <a:solidFill>
                  <a:srgbClr val="0000FF"/>
                </a:solidFill>
              </a:rPr>
              <a:t>例</a:t>
            </a:r>
            <a:r>
              <a:rPr lang="en-US" altLang="zh-CN" smtClean="0">
                <a:solidFill>
                  <a:srgbClr val="0000FF"/>
                </a:solidFill>
              </a:rPr>
              <a:t>2</a:t>
            </a:r>
            <a:r>
              <a:rPr lang="zh-CN" altLang="en-US" smtClean="0">
                <a:solidFill>
                  <a:srgbClr val="0000FF"/>
                </a:solidFill>
              </a:rPr>
              <a:t>、（</a:t>
            </a:r>
            <a:r>
              <a:rPr lang="en-US" altLang="zh-CN" smtClean="0">
                <a:solidFill>
                  <a:srgbClr val="0000FF"/>
                </a:solidFill>
              </a:rPr>
              <a:t>2018</a:t>
            </a:r>
            <a:r>
              <a:rPr lang="zh-CN" altLang="en-US" smtClean="0">
                <a:solidFill>
                  <a:srgbClr val="0000FF"/>
                </a:solidFill>
              </a:rPr>
              <a:t>年吉林省中考）我国公民维护权益的最有力的武器是（   ）</a:t>
            </a:r>
          </a:p>
          <a:p>
            <a:r>
              <a:rPr lang="en-US" altLang="zh-CN" smtClean="0">
                <a:solidFill>
                  <a:srgbClr val="0000FF"/>
                </a:solidFill>
              </a:rPr>
              <a:t>A.</a:t>
            </a:r>
            <a:r>
              <a:rPr lang="zh-CN" altLang="en-US" smtClean="0">
                <a:solidFill>
                  <a:srgbClr val="0000FF"/>
                </a:solidFill>
              </a:rPr>
              <a:t>法律	        </a:t>
            </a:r>
          </a:p>
          <a:p>
            <a:r>
              <a:rPr lang="en-US" altLang="zh-CN" smtClean="0">
                <a:solidFill>
                  <a:srgbClr val="0000FF"/>
                </a:solidFill>
              </a:rPr>
              <a:t>B.</a:t>
            </a:r>
            <a:r>
              <a:rPr lang="zh-CN" altLang="en-US" smtClean="0">
                <a:solidFill>
                  <a:srgbClr val="0000FF"/>
                </a:solidFill>
              </a:rPr>
              <a:t>诉讼手段</a:t>
            </a:r>
          </a:p>
          <a:p>
            <a:r>
              <a:rPr lang="en-US" altLang="zh-CN" smtClean="0">
                <a:solidFill>
                  <a:srgbClr val="0000FF"/>
                </a:solidFill>
              </a:rPr>
              <a:t>C.</a:t>
            </a:r>
            <a:r>
              <a:rPr lang="zh-CN" altLang="en-US" smtClean="0">
                <a:solidFill>
                  <a:srgbClr val="0000FF"/>
                </a:solidFill>
              </a:rPr>
              <a:t>道德	        </a:t>
            </a:r>
          </a:p>
          <a:p>
            <a:r>
              <a:rPr lang="en-US" altLang="zh-CN" smtClean="0">
                <a:solidFill>
                  <a:srgbClr val="0000FF"/>
                </a:solidFill>
              </a:rPr>
              <a:t>D.</a:t>
            </a:r>
            <a:r>
              <a:rPr lang="zh-CN" altLang="en-US" smtClean="0">
                <a:solidFill>
                  <a:srgbClr val="0000FF"/>
                </a:solidFill>
              </a:rPr>
              <a:t>非诉讼手段</a:t>
            </a: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p:cNvSpPr>
          <p:nvPr>
            <p:ph type="title"/>
          </p:nvPr>
        </p:nvSpPr>
        <p:spPr>
          <a:xfrm>
            <a:off x="838200" y="365125"/>
            <a:ext cx="10515600" cy="1325563"/>
          </a:xfrm>
        </p:spPr>
        <p:txBody>
          <a:bodyPr/>
          <a:lstStyle/>
          <a:p>
            <a:r>
              <a:rPr lang="zh-CN" altLang="en-US" smtClean="0"/>
              <a:t>答案解析</a:t>
            </a:r>
          </a:p>
        </p:txBody>
      </p:sp>
      <p:sp>
        <p:nvSpPr>
          <p:cNvPr id="39939" name="Rectangle 3"/>
          <p:cNvSpPr>
            <a:spLocks noGrp="1"/>
          </p:cNvSpPr>
          <p:nvPr>
            <p:ph idx="1"/>
          </p:nvPr>
        </p:nvSpPr>
        <p:spPr>
          <a:xfrm>
            <a:off x="838200" y="1825625"/>
            <a:ext cx="10515600" cy="4351338"/>
          </a:xfrm>
        </p:spPr>
        <p:txBody>
          <a:bodyPr/>
          <a:lstStyle/>
          <a:p>
            <a:r>
              <a:rPr lang="en-US" altLang="zh-CN" smtClean="0">
                <a:solidFill>
                  <a:srgbClr val="FF0000"/>
                </a:solidFill>
              </a:rPr>
              <a:t>【</a:t>
            </a:r>
            <a:r>
              <a:rPr lang="zh-CN" altLang="en-US" smtClean="0">
                <a:solidFill>
                  <a:srgbClr val="FF0000"/>
                </a:solidFill>
              </a:rPr>
              <a:t>答案</a:t>
            </a:r>
            <a:r>
              <a:rPr lang="en-US" altLang="zh-CN" smtClean="0">
                <a:solidFill>
                  <a:srgbClr val="FF0000"/>
                </a:solidFill>
              </a:rPr>
              <a:t>】A</a:t>
            </a:r>
          </a:p>
          <a:p>
            <a:r>
              <a:rPr lang="en-US" altLang="zh-CN" smtClean="0">
                <a:solidFill>
                  <a:srgbClr val="FF0000"/>
                </a:solidFill>
              </a:rPr>
              <a:t>【</a:t>
            </a:r>
            <a:r>
              <a:rPr lang="zh-CN" altLang="en-US" smtClean="0">
                <a:solidFill>
                  <a:srgbClr val="FF0000"/>
                </a:solidFill>
              </a:rPr>
              <a:t>解析</a:t>
            </a:r>
            <a:r>
              <a:rPr lang="en-US" altLang="zh-CN" smtClean="0">
                <a:solidFill>
                  <a:srgbClr val="FF0000"/>
                </a:solidFill>
              </a:rPr>
              <a:t>】</a:t>
            </a:r>
            <a:r>
              <a:rPr lang="zh-CN" altLang="en-US" smtClean="0">
                <a:solidFill>
                  <a:srgbClr val="FF0000"/>
                </a:solidFill>
              </a:rPr>
              <a:t>当合法权益受到损害时，法律是最强有力的救助手段。当我们的合法权益受到不法侵害时，法律可以通过调解、和解、诉讼及仲裁等多种方式实现对受害方的救助。</a:t>
            </a:r>
            <a:r>
              <a:rPr lang="en-US" altLang="zh-CN" smtClean="0">
                <a:solidFill>
                  <a:srgbClr val="FF0000"/>
                </a:solidFill>
              </a:rPr>
              <a:t>A</a:t>
            </a:r>
            <a:r>
              <a:rPr lang="zh-CN" altLang="en-US" smtClean="0">
                <a:solidFill>
                  <a:srgbClr val="FF0000"/>
                </a:solidFill>
              </a:rPr>
              <a:t>观点正确；道德是通过社会舆论和习惯和信念的力量来规范人们的行为，</a:t>
            </a:r>
            <a:r>
              <a:rPr lang="en-US" altLang="zh-CN" smtClean="0">
                <a:solidFill>
                  <a:srgbClr val="FF0000"/>
                </a:solidFill>
              </a:rPr>
              <a:t>C</a:t>
            </a:r>
            <a:r>
              <a:rPr lang="zh-CN" altLang="en-US" smtClean="0">
                <a:solidFill>
                  <a:srgbClr val="FF0000"/>
                </a:solidFill>
              </a:rPr>
              <a:t>观点错误；诉讼手段是维护我们合法权益最正规、最权威、最有效的一种手段，</a:t>
            </a:r>
            <a:r>
              <a:rPr lang="en-US" altLang="zh-CN" smtClean="0">
                <a:solidFill>
                  <a:srgbClr val="FF0000"/>
                </a:solidFill>
              </a:rPr>
              <a:t>B</a:t>
            </a:r>
            <a:r>
              <a:rPr lang="zh-CN" altLang="en-US" smtClean="0">
                <a:solidFill>
                  <a:srgbClr val="FF0000"/>
                </a:solidFill>
              </a:rPr>
              <a:t>观点错误；非诉讼手段，是我们维护合法权益最常用的有效手段，</a:t>
            </a:r>
            <a:r>
              <a:rPr lang="en-US" altLang="zh-CN" smtClean="0">
                <a:solidFill>
                  <a:srgbClr val="FF0000"/>
                </a:solidFill>
              </a:rPr>
              <a:t>D</a:t>
            </a:r>
            <a:r>
              <a:rPr lang="zh-CN" altLang="en-US" smtClean="0">
                <a:solidFill>
                  <a:srgbClr val="FF0000"/>
                </a:solidFill>
              </a:rPr>
              <a:t>观点错误，所以本题</a:t>
            </a:r>
            <a:r>
              <a:rPr lang="en-US" altLang="zh-CN" smtClean="0">
                <a:solidFill>
                  <a:srgbClr val="FF0000"/>
                </a:solidFill>
              </a:rPr>
              <a:t>A</a:t>
            </a:r>
            <a:r>
              <a:rPr lang="zh-CN" altLang="en-US" smtClean="0">
                <a:solidFill>
                  <a:srgbClr val="FF0000"/>
                </a:solidFill>
              </a:rPr>
              <a:t>答案。</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3"/>
          <p:cNvSpPr>
            <a:spLocks noGrp="1"/>
          </p:cNvSpPr>
          <p:nvPr>
            <p:ph idx="1"/>
          </p:nvPr>
        </p:nvSpPr>
        <p:spPr>
          <a:xfrm>
            <a:off x="838200" y="1825625"/>
            <a:ext cx="10515600" cy="4351338"/>
          </a:xfrm>
        </p:spPr>
        <p:txBody>
          <a:bodyPr/>
          <a:lstStyle/>
          <a:p>
            <a:r>
              <a:rPr lang="zh-CN" altLang="en-US" smtClean="0">
                <a:solidFill>
                  <a:srgbClr val="0000FF"/>
                </a:solidFill>
              </a:rPr>
              <a:t>例</a:t>
            </a:r>
            <a:r>
              <a:rPr lang="en-US" altLang="zh-CN" smtClean="0">
                <a:solidFill>
                  <a:srgbClr val="0000FF"/>
                </a:solidFill>
              </a:rPr>
              <a:t>3</a:t>
            </a:r>
            <a:r>
              <a:rPr lang="zh-CN" altLang="en-US" smtClean="0">
                <a:solidFill>
                  <a:srgbClr val="0000FF"/>
                </a:solidFill>
              </a:rPr>
              <a:t>、（</a:t>
            </a:r>
            <a:r>
              <a:rPr lang="en-US" altLang="zh-CN" smtClean="0">
                <a:solidFill>
                  <a:srgbClr val="0000FF"/>
                </a:solidFill>
              </a:rPr>
              <a:t>2018</a:t>
            </a:r>
            <a:r>
              <a:rPr lang="zh-CN" altLang="en-US" smtClean="0">
                <a:solidFill>
                  <a:srgbClr val="0000FF"/>
                </a:solidFill>
              </a:rPr>
              <a:t>年四川乐山中考）近日，中共中央印发了</a:t>
            </a:r>
            <a:r>
              <a:rPr lang="en-US" altLang="zh-CN" smtClean="0">
                <a:solidFill>
                  <a:srgbClr val="0000FF"/>
                </a:solidFill>
              </a:rPr>
              <a:t>《</a:t>
            </a:r>
            <a:r>
              <a:rPr lang="zh-CN" altLang="en-US" smtClean="0">
                <a:solidFill>
                  <a:srgbClr val="0000FF"/>
                </a:solidFill>
              </a:rPr>
              <a:t>社会主义核心价值观融入法治建设立法修法规划</a:t>
            </a:r>
            <a:r>
              <a:rPr lang="en-US" altLang="zh-CN" smtClean="0">
                <a:solidFill>
                  <a:srgbClr val="0000FF"/>
                </a:solidFill>
              </a:rPr>
              <a:t>》</a:t>
            </a:r>
            <a:r>
              <a:rPr lang="zh-CN" altLang="en-US" smtClean="0">
                <a:solidFill>
                  <a:srgbClr val="0000FF"/>
                </a:solidFill>
              </a:rPr>
              <a:t>，推动社会主义核心价值观入法入规。这是（   ）</a:t>
            </a:r>
          </a:p>
          <a:p>
            <a:r>
              <a:rPr lang="zh-CN" altLang="en-US" smtClean="0">
                <a:solidFill>
                  <a:srgbClr val="0000FF"/>
                </a:solidFill>
              </a:rPr>
              <a:t>①党在履行制定和修改基本法律的职能  ②依法治国和以德治国相结合的表现  ③维护社会公序良俗、实现良法善治的必然要求  ④全面依法治国的需要</a:t>
            </a:r>
          </a:p>
          <a:p>
            <a:r>
              <a:rPr lang="en-US" altLang="zh-CN" smtClean="0">
                <a:solidFill>
                  <a:srgbClr val="0000FF"/>
                </a:solidFill>
              </a:rPr>
              <a:t>A</a:t>
            </a:r>
            <a:r>
              <a:rPr lang="zh-CN" altLang="en-US" smtClean="0">
                <a:solidFill>
                  <a:srgbClr val="0000FF"/>
                </a:solidFill>
              </a:rPr>
              <a:t>．①③④</a:t>
            </a:r>
            <a:r>
              <a:rPr lang="en-US" altLang="zh-CN" smtClean="0">
                <a:solidFill>
                  <a:srgbClr val="0000FF"/>
                </a:solidFill>
              </a:rPr>
              <a:t>B</a:t>
            </a:r>
            <a:r>
              <a:rPr lang="zh-CN" altLang="en-US" smtClean="0">
                <a:solidFill>
                  <a:srgbClr val="0000FF"/>
                </a:solidFill>
              </a:rPr>
              <a:t>．②③④</a:t>
            </a:r>
            <a:r>
              <a:rPr lang="en-US" altLang="zh-CN" smtClean="0">
                <a:solidFill>
                  <a:srgbClr val="0000FF"/>
                </a:solidFill>
              </a:rPr>
              <a:t>C</a:t>
            </a:r>
            <a:r>
              <a:rPr lang="zh-CN" altLang="en-US" smtClean="0">
                <a:solidFill>
                  <a:srgbClr val="0000FF"/>
                </a:solidFill>
              </a:rPr>
              <a:t>．①②③</a:t>
            </a:r>
            <a:r>
              <a:rPr lang="en-US" altLang="zh-CN" smtClean="0">
                <a:solidFill>
                  <a:srgbClr val="0000FF"/>
                </a:solidFill>
              </a:rPr>
              <a:t>D</a:t>
            </a:r>
            <a:r>
              <a:rPr lang="zh-CN" altLang="en-US" smtClean="0">
                <a:solidFill>
                  <a:srgbClr val="0000FF"/>
                </a:solidFill>
              </a:rPr>
              <a:t>．①②④ </a:t>
            </a:r>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zh-CN" altLang="en-US" smtClean="0"/>
              <a:t>答案解析</a:t>
            </a:r>
          </a:p>
        </p:txBody>
      </p:sp>
      <p:sp>
        <p:nvSpPr>
          <p:cNvPr id="24578" name="内容占位符 2"/>
          <p:cNvSpPr>
            <a:spLocks noGrp="1"/>
          </p:cNvSpPr>
          <p:nvPr>
            <p:ph idx="1"/>
          </p:nvPr>
        </p:nvSpPr>
        <p:spPr/>
        <p:txBody>
          <a:bodyPr/>
          <a:lstStyle/>
          <a:p>
            <a:r>
              <a:rPr lang="en-US" altLang="zh-CN" smtClean="0">
                <a:solidFill>
                  <a:srgbClr val="FF0000"/>
                </a:solidFill>
              </a:rPr>
              <a:t>【</a:t>
            </a:r>
            <a:r>
              <a:rPr lang="zh-CN" altLang="en-US" smtClean="0">
                <a:solidFill>
                  <a:srgbClr val="FF0000"/>
                </a:solidFill>
              </a:rPr>
              <a:t>答案</a:t>
            </a:r>
            <a:r>
              <a:rPr lang="en-US" altLang="zh-CN" smtClean="0">
                <a:solidFill>
                  <a:srgbClr val="FF0000"/>
                </a:solidFill>
              </a:rPr>
              <a:t>】B</a:t>
            </a:r>
          </a:p>
          <a:p>
            <a:r>
              <a:rPr lang="en-US" altLang="zh-CN" smtClean="0">
                <a:solidFill>
                  <a:srgbClr val="FF0000"/>
                </a:solidFill>
              </a:rPr>
              <a:t>【</a:t>
            </a:r>
            <a:r>
              <a:rPr lang="zh-CN" altLang="en-US" smtClean="0">
                <a:solidFill>
                  <a:srgbClr val="FF0000"/>
                </a:solidFill>
              </a:rPr>
              <a:t>解析</a:t>
            </a:r>
            <a:r>
              <a:rPr lang="en-US" altLang="zh-CN" smtClean="0">
                <a:solidFill>
                  <a:srgbClr val="FF0000"/>
                </a:solidFill>
              </a:rPr>
              <a:t>】“</a:t>
            </a:r>
            <a:r>
              <a:rPr lang="zh-CN" altLang="en-US" smtClean="0">
                <a:solidFill>
                  <a:srgbClr val="FF0000"/>
                </a:solidFill>
              </a:rPr>
              <a:t>推动社会主义核心价值观入法入规”表明我国坚持依法治国和以德治国相结合，这是全面依法治国的需要，是维护社会公序良俗、实现良法善治的必然要求，②③④符合题意；①说法与题意不符。故选</a:t>
            </a:r>
            <a:r>
              <a:rPr lang="en-US" altLang="zh-CN" smtClean="0">
                <a:solidFill>
                  <a:srgbClr val="FF0000"/>
                </a:solidFill>
              </a:rPr>
              <a:t>B</a:t>
            </a:r>
            <a:r>
              <a:rPr lang="zh-CN" altLang="en-US" smtClean="0">
                <a:solidFill>
                  <a:srgbClr val="FF0000"/>
                </a:solidFill>
              </a:rPr>
              <a:t>。</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zh-CN" altLang="en-US" smtClean="0">
                <a:sym typeface="+mn-ea"/>
              </a:rPr>
              <a:t>课后训练</a:t>
            </a:r>
            <a:r>
              <a:rPr lang="zh-CN" altLang="en-US" smtClean="0"/>
              <a:t/>
            </a:r>
            <a:br>
              <a:rPr lang="zh-CN" altLang="en-US" smtClean="0"/>
            </a:br>
            <a:endParaRPr lang="zh-CN" altLang="en-US" smtClean="0"/>
          </a:p>
        </p:txBody>
      </p:sp>
      <p:sp>
        <p:nvSpPr>
          <p:cNvPr id="25602" name="内容占位符 2"/>
          <p:cNvSpPr>
            <a:spLocks noGrp="1"/>
          </p:cNvSpPr>
          <p:nvPr>
            <p:ph idx="1"/>
          </p:nvPr>
        </p:nvSpPr>
        <p:spPr/>
        <p:txBody>
          <a:bodyPr/>
          <a:lstStyle/>
          <a:p>
            <a:r>
              <a:rPr lang="en-US" altLang="zh-CN" smtClean="0"/>
              <a:t>1.</a:t>
            </a:r>
            <a:r>
              <a:rPr lang="zh-CN" altLang="en-US" smtClean="0"/>
              <a:t>中国特色社会主义法律体系的形成，离不开（       ）</a:t>
            </a:r>
          </a:p>
          <a:p>
            <a:r>
              <a:rPr lang="zh-CN" altLang="en-US" smtClean="0"/>
              <a:t>①听取人民意见②反映人民愿望③汲取人民智慧④全国的每一个成员</a:t>
            </a:r>
          </a:p>
          <a:p>
            <a:r>
              <a:rPr lang="en-US" altLang="zh-CN" smtClean="0"/>
              <a:t>A.①②③B.②③④C.①②④D.①②③④</a:t>
            </a:r>
            <a:endParaRPr lang="zh-CN" altLang="en-US" smtClean="0"/>
          </a:p>
        </p:txBody>
      </p:sp>
      <p:sp>
        <p:nvSpPr>
          <p:cNvPr id="25604" name="Text Box 4"/>
          <p:cNvSpPr txBox="1">
            <a:spLocks noChangeArrowheads="1"/>
          </p:cNvSpPr>
          <p:nvPr/>
        </p:nvSpPr>
        <p:spPr bwMode="auto">
          <a:xfrm>
            <a:off x="7372350" y="1517650"/>
            <a:ext cx="10509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ppt_x"/>
                                          </p:val>
                                        </p:tav>
                                        <p:tav tm="100000">
                                          <p:val>
                                            <p:strVal val="#ppt_x"/>
                                          </p:val>
                                        </p:tav>
                                      </p:tavLst>
                                    </p:anim>
                                    <p:anim calcmode="lin" valueType="num">
                                      <p:cBhvr additive="base">
                                        <p:cTn id="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Rectangle 3"/>
          <p:cNvSpPr>
            <a:spLocks noGrp="1"/>
          </p:cNvSpPr>
          <p:nvPr>
            <p:ph idx="1"/>
          </p:nvPr>
        </p:nvSpPr>
        <p:spPr>
          <a:xfrm>
            <a:off x="838200" y="1825625"/>
            <a:ext cx="10515600" cy="4351338"/>
          </a:xfrm>
        </p:spPr>
        <p:txBody>
          <a:bodyPr/>
          <a:lstStyle/>
          <a:p>
            <a:r>
              <a:rPr lang="en-US" altLang="zh-CN" smtClean="0"/>
              <a:t>2.</a:t>
            </a:r>
            <a:r>
              <a:rPr lang="zh-CN" altLang="en-US" smtClean="0"/>
              <a:t>下列关于公民参与立法的说法正确的是（        ）</a:t>
            </a:r>
          </a:p>
          <a:p>
            <a:r>
              <a:rPr lang="zh-CN" altLang="en-US" smtClean="0"/>
              <a:t>①任何公民都可以直接参与立法②人民通过人民代表大会立法，通过有序参与立法，体现出人民在依法治国中的主体地位③拓展人民有序参与立法途径，是民主立法、科学立法的必然要求④每个公民尤其是有能力和条件的公民参与立法，可以增强公民意识和法治观念。</a:t>
            </a:r>
          </a:p>
          <a:p>
            <a:r>
              <a:rPr lang="en-US" altLang="zh-CN" smtClean="0"/>
              <a:t>A.①②③B.②③④C.①②④D.①②③④</a:t>
            </a:r>
            <a:endParaRPr lang="zh-CN" altLang="en-US" smtClean="0"/>
          </a:p>
        </p:txBody>
      </p:sp>
      <p:sp>
        <p:nvSpPr>
          <p:cNvPr id="40964" name="Text Box 4"/>
          <p:cNvSpPr txBox="1">
            <a:spLocks noChangeArrowheads="1"/>
          </p:cNvSpPr>
          <p:nvPr/>
        </p:nvSpPr>
        <p:spPr bwMode="auto">
          <a:xfrm>
            <a:off x="6789738" y="1731963"/>
            <a:ext cx="10509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B</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Rectangle 3"/>
          <p:cNvSpPr>
            <a:spLocks noGrp="1"/>
          </p:cNvSpPr>
          <p:nvPr>
            <p:ph idx="1"/>
          </p:nvPr>
        </p:nvSpPr>
        <p:spPr>
          <a:xfrm>
            <a:off x="838200" y="1825625"/>
            <a:ext cx="10515600" cy="4351338"/>
          </a:xfrm>
        </p:spPr>
        <p:txBody>
          <a:bodyPr/>
          <a:lstStyle/>
          <a:p>
            <a:r>
              <a:rPr lang="en-US" altLang="zh-CN" smtClean="0"/>
              <a:t>3.</a:t>
            </a:r>
            <a:r>
              <a:rPr lang="zh-CN" altLang="en-US" smtClean="0"/>
              <a:t>依法治国，需要（      ）</a:t>
            </a:r>
          </a:p>
          <a:p>
            <a:r>
              <a:rPr lang="zh-CN" altLang="en-US" smtClean="0"/>
              <a:t>①中国共产党坚持依法执政②政府坚持依法行政③未成年人参加投票选举④公民承担起应有的责任</a:t>
            </a:r>
          </a:p>
          <a:p>
            <a:r>
              <a:rPr lang="en-US" altLang="zh-CN" smtClean="0"/>
              <a:t>A.①②③  B.②③④</a:t>
            </a:r>
          </a:p>
          <a:p>
            <a:r>
              <a:rPr lang="en-US" altLang="zh-CN" smtClean="0"/>
              <a:t>C.①②④  D.①②③④</a:t>
            </a:r>
            <a:endParaRPr lang="zh-CN" altLang="en-US" smtClean="0"/>
          </a:p>
        </p:txBody>
      </p:sp>
      <p:sp>
        <p:nvSpPr>
          <p:cNvPr id="41988" name="Text Box 4"/>
          <p:cNvSpPr txBox="1">
            <a:spLocks noChangeArrowheads="1"/>
          </p:cNvSpPr>
          <p:nvPr/>
        </p:nvSpPr>
        <p:spPr bwMode="auto">
          <a:xfrm>
            <a:off x="3716338" y="1712913"/>
            <a:ext cx="10509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additive="base">
                                        <p:cTn id="7" dur="500" fill="hold"/>
                                        <p:tgtEl>
                                          <p:spTgt spid="41988"/>
                                        </p:tgtEl>
                                        <p:attrNameLst>
                                          <p:attrName>ppt_x</p:attrName>
                                        </p:attrNameLst>
                                      </p:cBhvr>
                                      <p:tavLst>
                                        <p:tav tm="0">
                                          <p:val>
                                            <p:strVal val="#ppt_x"/>
                                          </p:val>
                                        </p:tav>
                                        <p:tav tm="100000">
                                          <p:val>
                                            <p:strVal val="#ppt_x"/>
                                          </p:val>
                                        </p:tav>
                                      </p:tavLst>
                                    </p:anim>
                                    <p:anim calcmode="lin" valueType="num">
                                      <p:cBhvr additive="base">
                                        <p:cTn id="8"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1" name="Rectangle 3"/>
          <p:cNvSpPr>
            <a:spLocks noGrp="1"/>
          </p:cNvSpPr>
          <p:nvPr>
            <p:ph idx="1"/>
          </p:nvPr>
        </p:nvSpPr>
        <p:spPr>
          <a:xfrm>
            <a:off x="1014413" y="385763"/>
            <a:ext cx="10339387" cy="5791200"/>
          </a:xfrm>
        </p:spPr>
        <p:txBody>
          <a:bodyPr/>
          <a:lstStyle/>
          <a:p>
            <a:r>
              <a:rPr lang="en-US" altLang="zh-CN" smtClean="0"/>
              <a:t>4.</a:t>
            </a:r>
            <a:r>
              <a:rPr lang="zh-CN" altLang="en-US" smtClean="0"/>
              <a:t>对下面漫画</a:t>
            </a:r>
            <a:r>
              <a:rPr lang="en-US" altLang="zh-CN" smtClean="0"/>
              <a:t>《</a:t>
            </a:r>
            <a:r>
              <a:rPr lang="zh-CN" altLang="en-US" smtClean="0"/>
              <a:t>假冒伪劣</a:t>
            </a:r>
            <a:r>
              <a:rPr lang="en-US" altLang="zh-CN" smtClean="0"/>
              <a:t>》</a:t>
            </a:r>
            <a:r>
              <a:rPr lang="zh-CN" altLang="en-US" smtClean="0"/>
              <a:t>理解正确的是（       ）</a:t>
            </a:r>
          </a:p>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a:p>
            <a:r>
              <a:rPr lang="en-US" altLang="zh-CN" smtClean="0"/>
              <a:t>A.</a:t>
            </a:r>
            <a:r>
              <a:rPr lang="zh-CN" altLang="en-US" smtClean="0"/>
              <a:t>要依法行使职权   </a:t>
            </a:r>
            <a:r>
              <a:rPr lang="en-US" altLang="zh-CN" smtClean="0"/>
              <a:t>B.</a:t>
            </a:r>
            <a:r>
              <a:rPr lang="zh-CN" altLang="en-US" smtClean="0"/>
              <a:t>要重视科学立法</a:t>
            </a:r>
          </a:p>
          <a:p>
            <a:r>
              <a:rPr lang="en-US" altLang="zh-CN" smtClean="0"/>
              <a:t>C.</a:t>
            </a:r>
            <a:r>
              <a:rPr lang="zh-CN" altLang="en-US" smtClean="0"/>
              <a:t>要认真学习法律   </a:t>
            </a:r>
            <a:r>
              <a:rPr lang="en-US" altLang="zh-CN" smtClean="0"/>
              <a:t>B.</a:t>
            </a:r>
            <a:r>
              <a:rPr lang="zh-CN" altLang="en-US" smtClean="0"/>
              <a:t>要维护合法权益</a:t>
            </a:r>
          </a:p>
        </p:txBody>
      </p:sp>
      <p:pic>
        <p:nvPicPr>
          <p:cNvPr id="43012" name="图片 3"/>
          <p:cNvPicPr>
            <a:picLocks noChangeAspect="1" noChangeArrowheads="1"/>
          </p:cNvPicPr>
          <p:nvPr/>
        </p:nvPicPr>
        <p:blipFill>
          <a:blip r:embed="rId2"/>
          <a:srcRect r="574" b="874"/>
          <a:stretch>
            <a:fillRect/>
          </a:stretch>
        </p:blipFill>
        <p:spPr bwMode="auto">
          <a:xfrm>
            <a:off x="1357313" y="1130300"/>
            <a:ext cx="4146550" cy="2708275"/>
          </a:xfrm>
          <a:prstGeom prst="rect">
            <a:avLst/>
          </a:prstGeom>
          <a:noFill/>
          <a:ln w="9525">
            <a:noFill/>
            <a:miter lim="800000"/>
            <a:headEnd/>
            <a:tailEnd/>
          </a:ln>
        </p:spPr>
      </p:pic>
      <p:sp>
        <p:nvSpPr>
          <p:cNvPr id="43013" name="Text Box 5"/>
          <p:cNvSpPr txBox="1">
            <a:spLocks noChangeArrowheads="1"/>
          </p:cNvSpPr>
          <p:nvPr/>
        </p:nvSpPr>
        <p:spPr bwMode="auto">
          <a:xfrm>
            <a:off x="7021513" y="330200"/>
            <a:ext cx="1050925" cy="701675"/>
          </a:xfrm>
          <a:prstGeom prst="rect">
            <a:avLst/>
          </a:prstGeom>
          <a:noFill/>
          <a:ln w="9525">
            <a:noFill/>
            <a:miter lim="800000"/>
            <a:headEnd/>
            <a:tailEnd/>
          </a:ln>
          <a:effectLst/>
        </p:spPr>
        <p:txBody>
          <a:bodyPr>
            <a:spAutoFit/>
          </a:bodyPr>
          <a:lstStyle/>
          <a:p>
            <a:pPr>
              <a:spcBef>
                <a:spcPct val="50000"/>
              </a:spcBef>
            </a:pPr>
            <a:r>
              <a:rPr lang="en-US" altLang="zh-CN" sz="4000">
                <a:solidFill>
                  <a:srgbClr val="FF0000"/>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5" name="Rectangle 3"/>
          <p:cNvSpPr>
            <a:spLocks noGrp="1"/>
          </p:cNvSpPr>
          <p:nvPr>
            <p:ph idx="1"/>
          </p:nvPr>
        </p:nvSpPr>
        <p:spPr>
          <a:xfrm>
            <a:off x="968828" y="809625"/>
            <a:ext cx="10515600" cy="4351338"/>
          </a:xfrm>
        </p:spPr>
        <p:txBody>
          <a:bodyPr/>
          <a:lstStyle/>
          <a:p>
            <a:r>
              <a:rPr lang="en-US" altLang="zh-CN" dirty="0" smtClean="0"/>
              <a:t>5.</a:t>
            </a:r>
            <a:r>
              <a:rPr lang="zh-CN" altLang="en-US" dirty="0" smtClean="0"/>
              <a:t>建设法治中国</a:t>
            </a:r>
            <a:r>
              <a:rPr lang="en-US" altLang="zh-CN" dirty="0" smtClean="0"/>
              <a:t>,</a:t>
            </a:r>
            <a:r>
              <a:rPr lang="zh-CN" altLang="en-US" dirty="0" smtClean="0"/>
              <a:t>每个公民不能袖手旁观。公民不仅是法治中国前行的受益者</a:t>
            </a:r>
            <a:r>
              <a:rPr lang="en-US" altLang="zh-CN" dirty="0" smtClean="0"/>
              <a:t>,</a:t>
            </a:r>
            <a:r>
              <a:rPr lang="zh-CN" altLang="en-US" dirty="0" smtClean="0"/>
              <a:t>更应该是参与者和推动者。对此</a:t>
            </a:r>
            <a:r>
              <a:rPr lang="en-US" altLang="zh-CN" dirty="0" smtClean="0"/>
              <a:t>,</a:t>
            </a:r>
            <a:r>
              <a:rPr lang="zh-CN" altLang="en-US" dirty="0" smtClean="0"/>
              <a:t>我们每个公民应该（      ）</a:t>
            </a:r>
          </a:p>
          <a:p>
            <a:r>
              <a:rPr lang="zh-CN" altLang="en-US" dirty="0" smtClean="0"/>
              <a:t>①积极宣传法律　②知法懂法　③信法守法　④敢于用法律维护自身合法权益</a:t>
            </a:r>
          </a:p>
          <a:p>
            <a:r>
              <a:rPr lang="en-US" altLang="zh-CN" dirty="0" smtClean="0"/>
              <a:t>A.①②③B.①③④</a:t>
            </a:r>
          </a:p>
          <a:p>
            <a:r>
              <a:rPr lang="en-US" altLang="zh-CN" dirty="0" smtClean="0"/>
              <a:t>C.①②④D.①②③④</a:t>
            </a:r>
            <a:endParaRPr lang="zh-CN" altLang="en-US" dirty="0" smtClean="0"/>
          </a:p>
        </p:txBody>
      </p:sp>
      <p:sp>
        <p:nvSpPr>
          <p:cNvPr id="44036" name="Text Box 4"/>
          <p:cNvSpPr txBox="1">
            <a:spLocks noChangeArrowheads="1"/>
          </p:cNvSpPr>
          <p:nvPr/>
        </p:nvSpPr>
        <p:spPr bwMode="auto">
          <a:xfrm>
            <a:off x="4624161" y="1777774"/>
            <a:ext cx="1050925" cy="701675"/>
          </a:xfrm>
          <a:prstGeom prst="rect">
            <a:avLst/>
          </a:prstGeom>
          <a:noFill/>
          <a:ln w="9525">
            <a:noFill/>
            <a:miter lim="800000"/>
            <a:headEnd/>
            <a:tailEnd/>
          </a:ln>
          <a:effectLst/>
        </p:spPr>
        <p:txBody>
          <a:bodyPr>
            <a:spAutoFit/>
          </a:bodyPr>
          <a:lstStyle/>
          <a:p>
            <a:pPr>
              <a:spcBef>
                <a:spcPct val="50000"/>
              </a:spcBef>
            </a:pPr>
            <a:r>
              <a:rPr lang="en-US" altLang="zh-CN" sz="4000" dirty="0">
                <a:solidFill>
                  <a:srgbClr val="FF0000"/>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additive="base">
                                        <p:cTn id="7" dur="500" fill="hold"/>
                                        <p:tgtEl>
                                          <p:spTgt spid="44036"/>
                                        </p:tgtEl>
                                        <p:attrNameLst>
                                          <p:attrName>ppt_x</p:attrName>
                                        </p:attrNameLst>
                                      </p:cBhvr>
                                      <p:tavLst>
                                        <p:tav tm="0">
                                          <p:val>
                                            <p:strVal val="#ppt_x"/>
                                          </p:val>
                                        </p:tav>
                                        <p:tav tm="100000">
                                          <p:val>
                                            <p:strVal val="#ppt_x"/>
                                          </p:val>
                                        </p:tav>
                                      </p:tavLst>
                                    </p:anim>
                                    <p:anim calcmode="lin" valueType="num">
                                      <p:cBhvr additive="base">
                                        <p:cTn id="8"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Text Box 17">
            <a:hlinkClick r:id="rId3" action="ppaction://hlinksldjump"/>
          </p:cNvPr>
          <p:cNvSpPr txBox="1">
            <a:spLocks noChangeArrowheads="1"/>
          </p:cNvSpPr>
          <p:nvPr/>
        </p:nvSpPr>
        <p:spPr bwMode="auto">
          <a:xfrm>
            <a:off x="5437188" y="3052763"/>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课前预习</a:t>
            </a:r>
            <a:endParaRPr lang="en-US" altLang="zh-CN" sz="2000" b="1">
              <a:solidFill>
                <a:srgbClr val="FF0000"/>
              </a:solidFill>
              <a:latin typeface="Calibri" pitchFamily="34" charset="0"/>
              <a:ea typeface="黑体" pitchFamily="2" charset="-122"/>
              <a:sym typeface="宋体" charset="-122"/>
            </a:endParaRPr>
          </a:p>
        </p:txBody>
      </p:sp>
      <p:sp>
        <p:nvSpPr>
          <p:cNvPr id="13314" name="Text Box 17"/>
          <p:cNvSpPr txBox="1">
            <a:spLocks noChangeArrowheads="1"/>
          </p:cNvSpPr>
          <p:nvPr/>
        </p:nvSpPr>
        <p:spPr bwMode="auto">
          <a:xfrm>
            <a:off x="5437188" y="4171950"/>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典例精析</a:t>
            </a:r>
          </a:p>
        </p:txBody>
      </p:sp>
      <p:sp>
        <p:nvSpPr>
          <p:cNvPr id="13315" name="Text Box 17"/>
          <p:cNvSpPr txBox="1">
            <a:spLocks noChangeArrowheads="1"/>
          </p:cNvSpPr>
          <p:nvPr/>
        </p:nvSpPr>
        <p:spPr bwMode="auto">
          <a:xfrm>
            <a:off x="5437188" y="4533900"/>
            <a:ext cx="1317625"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课后训练</a:t>
            </a:r>
            <a:endParaRPr lang="en-US" altLang="zh-CN" sz="2000" b="1">
              <a:solidFill>
                <a:srgbClr val="FF0000"/>
              </a:solidFill>
              <a:latin typeface="Calibri" pitchFamily="34" charset="0"/>
              <a:ea typeface="黑体" pitchFamily="2" charset="-122"/>
              <a:sym typeface="宋体" charset="-122"/>
            </a:endParaRPr>
          </a:p>
        </p:txBody>
      </p:sp>
      <p:sp>
        <p:nvSpPr>
          <p:cNvPr id="13316" name="Text Box 17">
            <a:hlinkClick r:id="rId3" action="ppaction://hlinksldjump"/>
          </p:cNvPr>
          <p:cNvSpPr txBox="1">
            <a:spLocks noChangeArrowheads="1"/>
          </p:cNvSpPr>
          <p:nvPr/>
        </p:nvSpPr>
        <p:spPr bwMode="auto">
          <a:xfrm>
            <a:off x="5437188" y="265747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学习目标</a:t>
            </a:r>
          </a:p>
        </p:txBody>
      </p:sp>
      <p:sp>
        <p:nvSpPr>
          <p:cNvPr id="13317" name="矩形 1"/>
          <p:cNvSpPr>
            <a:spLocks noChangeArrowheads="1"/>
          </p:cNvSpPr>
          <p:nvPr/>
        </p:nvSpPr>
        <p:spPr bwMode="auto">
          <a:xfrm>
            <a:off x="4935538" y="1651000"/>
            <a:ext cx="660400" cy="368300"/>
          </a:xfrm>
          <a:prstGeom prst="rect">
            <a:avLst/>
          </a:prstGeom>
          <a:noFill/>
          <a:ln w="9525">
            <a:noFill/>
            <a:miter lim="800000"/>
            <a:headEnd/>
            <a:tailEnd/>
          </a:ln>
        </p:spPr>
        <p:txBody>
          <a:bodyPr>
            <a:spAutoFit/>
          </a:bodyPr>
          <a:lstStyle/>
          <a:p>
            <a:r>
              <a:rPr lang="zh-CN" altLang="en-US" b="1">
                <a:ea typeface="黑体" pitchFamily="2" charset="-122"/>
              </a:rPr>
              <a:t>目录</a:t>
            </a:r>
          </a:p>
        </p:txBody>
      </p:sp>
      <p:sp>
        <p:nvSpPr>
          <p:cNvPr id="13318" name="Text Box 17">
            <a:hlinkClick r:id="rId3" action="ppaction://hlinksldjump"/>
          </p:cNvPr>
          <p:cNvSpPr txBox="1">
            <a:spLocks noChangeArrowheads="1"/>
          </p:cNvSpPr>
          <p:nvPr/>
        </p:nvSpPr>
        <p:spPr bwMode="auto">
          <a:xfrm>
            <a:off x="5437188" y="3811588"/>
            <a:ext cx="1301750"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知识结构</a:t>
            </a:r>
          </a:p>
        </p:txBody>
      </p:sp>
      <p:sp>
        <p:nvSpPr>
          <p:cNvPr id="13319" name="Text Box 17">
            <a:hlinkClick r:id="rId3" action="ppaction://hlinksldjump"/>
          </p:cNvPr>
          <p:cNvSpPr txBox="1">
            <a:spLocks noChangeArrowheads="1"/>
          </p:cNvSpPr>
          <p:nvPr/>
        </p:nvSpPr>
        <p:spPr bwMode="auto">
          <a:xfrm>
            <a:off x="5437188" y="2259013"/>
            <a:ext cx="133350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情境导入</a:t>
            </a:r>
          </a:p>
        </p:txBody>
      </p:sp>
      <p:sp>
        <p:nvSpPr>
          <p:cNvPr id="13320" name="Text Box 17">
            <a:hlinkClick r:id="rId3" action="ppaction://hlinksldjump"/>
          </p:cNvPr>
          <p:cNvSpPr txBox="1">
            <a:spLocks noChangeArrowheads="1"/>
          </p:cNvSpPr>
          <p:nvPr/>
        </p:nvSpPr>
        <p:spPr bwMode="auto">
          <a:xfrm>
            <a:off x="5437188" y="341312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9" name="Rectangle 3"/>
          <p:cNvSpPr>
            <a:spLocks noGrp="1"/>
          </p:cNvSpPr>
          <p:nvPr>
            <p:ph idx="1"/>
          </p:nvPr>
        </p:nvSpPr>
        <p:spPr>
          <a:xfrm>
            <a:off x="1033463" y="327025"/>
            <a:ext cx="10826750" cy="6102350"/>
          </a:xfrm>
        </p:spPr>
        <p:txBody>
          <a:bodyPr/>
          <a:lstStyle/>
          <a:p>
            <a:r>
              <a:rPr lang="en-US" altLang="zh-CN" sz="2800" dirty="0" smtClean="0"/>
              <a:t>6.</a:t>
            </a:r>
            <a:r>
              <a:rPr lang="zh-CN" altLang="en-US" sz="2800" dirty="0" smtClean="0"/>
              <a:t>明知燕隼是国家保护动物</a:t>
            </a:r>
            <a:r>
              <a:rPr lang="en-US" altLang="zh-CN" sz="2800" dirty="0" smtClean="0"/>
              <a:t>,</a:t>
            </a:r>
            <a:r>
              <a:rPr lang="zh-CN" altLang="en-US" sz="2800" dirty="0" smtClean="0"/>
              <a:t>河南在校大学生闫某和朋友在家乡捕猎国家二级保护动物燕隼</a:t>
            </a:r>
            <a:r>
              <a:rPr lang="en-US" altLang="zh-CN" sz="2800" dirty="0" smtClean="0"/>
              <a:t>16</a:t>
            </a:r>
            <a:r>
              <a:rPr lang="zh-CN" altLang="en-US" sz="2800" dirty="0" smtClean="0"/>
              <a:t>只</a:t>
            </a:r>
            <a:r>
              <a:rPr lang="en-US" altLang="zh-CN" sz="2800" dirty="0" smtClean="0"/>
              <a:t>,</a:t>
            </a:r>
            <a:r>
              <a:rPr lang="zh-CN" altLang="en-US" sz="2800" dirty="0" smtClean="0"/>
              <a:t>并通过</a:t>
            </a:r>
            <a:r>
              <a:rPr lang="en-US" altLang="zh-CN" sz="2800" dirty="0" smtClean="0"/>
              <a:t>QQ</a:t>
            </a:r>
            <a:r>
              <a:rPr lang="zh-CN" altLang="en-US" sz="2800" dirty="0" smtClean="0"/>
              <a:t>、贴吧等网络渠道售卖。根据刑法及相关司法解释</a:t>
            </a:r>
            <a:r>
              <a:rPr lang="en-US" altLang="zh-CN" sz="2800" dirty="0" smtClean="0"/>
              <a:t>,</a:t>
            </a:r>
            <a:r>
              <a:rPr lang="zh-CN" altLang="en-US" sz="2800" dirty="0" smtClean="0"/>
              <a:t>猎捕国家二级保护动物隼科十只以上</a:t>
            </a:r>
            <a:r>
              <a:rPr lang="en-US" altLang="zh-CN" sz="2800" dirty="0" smtClean="0"/>
              <a:t>,</a:t>
            </a:r>
            <a:r>
              <a:rPr lang="zh-CN" altLang="en-US" sz="2800" dirty="0" smtClean="0"/>
              <a:t>应当判处十年以上有期徒刑。法院一审以非法猎捕珍贵、濒危野生动物罪和非法收购珍贵、濒危野生动物罪</a:t>
            </a:r>
            <a:r>
              <a:rPr lang="en-US" altLang="zh-CN" sz="2800" dirty="0" smtClean="0"/>
              <a:t>,</a:t>
            </a:r>
            <a:r>
              <a:rPr lang="zh-CN" altLang="en-US" sz="2800" dirty="0" smtClean="0"/>
              <a:t>判处闫某有期徒刑十年半。案件判决经媒体报道后</a:t>
            </a:r>
            <a:r>
              <a:rPr lang="en-US" altLang="zh-CN" sz="2800" dirty="0" smtClean="0"/>
              <a:t>,</a:t>
            </a:r>
            <a:r>
              <a:rPr lang="zh-CN" altLang="en-US" sz="2800" dirty="0" smtClean="0"/>
              <a:t>引发网友热议。</a:t>
            </a:r>
          </a:p>
          <a:p>
            <a:r>
              <a:rPr lang="zh-CN" altLang="en-US" sz="2800" dirty="0" smtClean="0"/>
              <a:t>网友甲</a:t>
            </a:r>
            <a:r>
              <a:rPr lang="en-US" altLang="zh-CN" sz="2800" dirty="0" smtClean="0"/>
              <a:t>:“</a:t>
            </a:r>
            <a:r>
              <a:rPr lang="zh-CN" altLang="en-US" sz="2800" dirty="0" smtClean="0"/>
              <a:t>培养一个大学生不容易</a:t>
            </a:r>
            <a:r>
              <a:rPr lang="en-US" altLang="zh-CN" sz="2800" dirty="0" smtClean="0"/>
              <a:t>,</a:t>
            </a:r>
            <a:r>
              <a:rPr lang="zh-CN" altLang="en-US" sz="2800" dirty="0" smtClean="0"/>
              <a:t>掏个鸟窝就被判刑十年半</a:t>
            </a:r>
            <a:r>
              <a:rPr lang="en-US" altLang="zh-CN" sz="2800" dirty="0" smtClean="0"/>
              <a:t>,</a:t>
            </a:r>
            <a:r>
              <a:rPr lang="zh-CN" altLang="en-US" sz="2800" dirty="0" smtClean="0"/>
              <a:t>量刑太重</a:t>
            </a:r>
            <a:r>
              <a:rPr lang="en-US" altLang="zh-CN" sz="2800" dirty="0" smtClean="0"/>
              <a:t>,</a:t>
            </a:r>
            <a:r>
              <a:rPr lang="zh-CN" altLang="en-US" sz="2800" dirty="0" smtClean="0"/>
              <a:t>应网开一面。”</a:t>
            </a:r>
          </a:p>
          <a:p>
            <a:r>
              <a:rPr lang="zh-CN" altLang="en-US" sz="2800" dirty="0" smtClean="0"/>
              <a:t>网友乙</a:t>
            </a:r>
            <a:r>
              <a:rPr lang="en-US" altLang="zh-CN" sz="2800" dirty="0" smtClean="0"/>
              <a:t>:“</a:t>
            </a:r>
            <a:r>
              <a:rPr lang="zh-CN" altLang="en-US" sz="2800" dirty="0" smtClean="0"/>
              <a:t>偷猎可耻</a:t>
            </a:r>
            <a:r>
              <a:rPr lang="en-US" altLang="zh-CN" sz="2800" dirty="0" smtClean="0"/>
              <a:t>,</a:t>
            </a:r>
            <a:r>
              <a:rPr lang="zh-CN" altLang="en-US" sz="2800" dirty="0" smtClean="0"/>
              <a:t>建设法治中国</a:t>
            </a:r>
            <a:r>
              <a:rPr lang="en-US" altLang="zh-CN" sz="2800" dirty="0" smtClean="0"/>
              <a:t>,</a:t>
            </a:r>
            <a:r>
              <a:rPr lang="zh-CN" altLang="en-US" sz="2800" dirty="0" smtClean="0"/>
              <a:t>人人有责。”</a:t>
            </a:r>
          </a:p>
          <a:p>
            <a:r>
              <a:rPr lang="en-US" altLang="zh-CN" sz="2800" dirty="0" smtClean="0"/>
              <a:t>……</a:t>
            </a:r>
          </a:p>
          <a:p>
            <a:r>
              <a:rPr lang="zh-CN" altLang="en-US" sz="2800" dirty="0" smtClean="0"/>
              <a:t>（</a:t>
            </a:r>
            <a:r>
              <a:rPr lang="en-US" altLang="zh-CN" sz="2800" dirty="0" smtClean="0"/>
              <a:t>1</a:t>
            </a:r>
            <a:r>
              <a:rPr lang="zh-CN" altLang="en-US" sz="2800" dirty="0" smtClean="0"/>
              <a:t>）你怎样看待网友甲的观点</a:t>
            </a:r>
            <a:r>
              <a:rPr lang="en-US" altLang="zh-CN" sz="2800" dirty="0" smtClean="0"/>
              <a:t>?</a:t>
            </a:r>
          </a:p>
          <a:p>
            <a:r>
              <a:rPr lang="zh-CN" altLang="en-US" sz="2800" dirty="0" smtClean="0"/>
              <a:t>（</a:t>
            </a:r>
            <a:r>
              <a:rPr lang="en-US" altLang="zh-CN" sz="2800" dirty="0" smtClean="0"/>
              <a:t>2</a:t>
            </a:r>
            <a:r>
              <a:rPr lang="zh-CN" altLang="en-US" sz="2800" dirty="0" smtClean="0"/>
              <a:t>）闫某的行为带给你哪些警示</a:t>
            </a:r>
            <a:r>
              <a:rPr lang="en-US" altLang="zh-CN" sz="2800" dirty="0" smtClean="0"/>
              <a:t>?</a:t>
            </a:r>
            <a:endParaRPr lang="zh-CN" altLang="en-US" sz="2800" dirty="0" smtClean="0"/>
          </a:p>
        </p:txBody>
      </p:sp>
      <p:pic>
        <p:nvPicPr>
          <p:cNvPr id="45060" name="Image0167.jpeg" descr="学科网(www.zxxk.com)--教育资源门户，提供试卷、教案、课件、论文、素材及各类教学资源下载，还有大量而丰富的教学相关资讯！"/>
          <p:cNvPicPr>
            <a:picLocks noChangeAspect="1" noChangeArrowheads="1"/>
          </p:cNvPicPr>
          <p:nvPr/>
        </p:nvPicPr>
        <p:blipFill>
          <a:blip r:embed="rId2"/>
          <a:srcRect/>
          <a:stretch>
            <a:fillRect/>
          </a:stretch>
        </p:blipFill>
        <p:spPr bwMode="auto">
          <a:xfrm>
            <a:off x="7165975" y="3325813"/>
            <a:ext cx="3800475" cy="3232150"/>
          </a:xfrm>
          <a:prstGeom prst="rect">
            <a:avLst/>
          </a:prstGeom>
          <a:noFill/>
          <a:ln w="9525">
            <a:noFill/>
            <a:miter lim="800000"/>
            <a:headEnd/>
            <a:tailEnd/>
          </a:ln>
        </p:spPr>
      </p:pic>
    </p:spTree>
  </p:cSld>
  <p:clrMapOvr>
    <a:masterClrMapping/>
  </p:clrMapOvr>
  <p:transition>
    <p:zoom/>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Grp="1"/>
          </p:cNvSpPr>
          <p:nvPr>
            <p:ph type="title"/>
          </p:nvPr>
        </p:nvSpPr>
        <p:spPr>
          <a:xfrm>
            <a:off x="838200" y="365125"/>
            <a:ext cx="10515600" cy="1325563"/>
          </a:xfrm>
        </p:spPr>
        <p:txBody>
          <a:bodyPr/>
          <a:lstStyle/>
          <a:p>
            <a:r>
              <a:rPr lang="zh-CN" altLang="en-US" smtClean="0"/>
              <a:t>答案</a:t>
            </a:r>
          </a:p>
        </p:txBody>
      </p:sp>
      <p:sp>
        <p:nvSpPr>
          <p:cNvPr id="46083" name="Rectangle 3"/>
          <p:cNvSpPr>
            <a:spLocks noGrp="1"/>
          </p:cNvSpPr>
          <p:nvPr>
            <p:ph idx="1"/>
          </p:nvPr>
        </p:nvSpPr>
        <p:spPr>
          <a:xfrm>
            <a:off x="838200" y="1825625"/>
            <a:ext cx="10515600" cy="4351338"/>
          </a:xfrm>
        </p:spPr>
        <p:txBody>
          <a:bodyPr/>
          <a:lstStyle/>
          <a:p>
            <a:r>
              <a:rPr lang="en-US" altLang="zh-CN" smtClean="0">
                <a:solidFill>
                  <a:srgbClr val="FF0000"/>
                </a:solidFill>
              </a:rPr>
              <a:t>6. (1)</a:t>
            </a:r>
            <a:r>
              <a:rPr lang="zh-CN" altLang="en-US" smtClean="0">
                <a:solidFill>
                  <a:srgbClr val="FF0000"/>
                </a:solidFill>
              </a:rPr>
              <a:t>这是法治意识淡薄的表现。法律对全体社会成员具有普遍约束力。法治社会里</a:t>
            </a:r>
            <a:r>
              <a:rPr lang="en-US" altLang="zh-CN" smtClean="0">
                <a:solidFill>
                  <a:srgbClr val="FF0000"/>
                </a:solidFill>
              </a:rPr>
              <a:t>,</a:t>
            </a:r>
            <a:r>
              <a:rPr lang="zh-CN" altLang="en-US" smtClean="0">
                <a:solidFill>
                  <a:srgbClr val="FF0000"/>
                </a:solidFill>
              </a:rPr>
              <a:t>任何人触犯国家法律</a:t>
            </a:r>
            <a:r>
              <a:rPr lang="en-US" altLang="zh-CN" smtClean="0">
                <a:solidFill>
                  <a:srgbClr val="FF0000"/>
                </a:solidFill>
              </a:rPr>
              <a:t>,</a:t>
            </a:r>
            <a:r>
              <a:rPr lang="zh-CN" altLang="en-US" smtClean="0">
                <a:solidFill>
                  <a:srgbClr val="FF0000"/>
                </a:solidFill>
              </a:rPr>
              <a:t>都必须承担相应的法律责任。</a:t>
            </a:r>
          </a:p>
          <a:p>
            <a:r>
              <a:rPr lang="en-US" altLang="zh-CN" smtClean="0">
                <a:solidFill>
                  <a:srgbClr val="FF0000"/>
                </a:solidFill>
              </a:rPr>
              <a:t>(2)①</a:t>
            </a:r>
            <a:r>
              <a:rPr lang="zh-CN" altLang="en-US" smtClean="0">
                <a:solidFill>
                  <a:srgbClr val="FF0000"/>
                </a:solidFill>
              </a:rPr>
              <a:t>学会依法办事</a:t>
            </a:r>
            <a:r>
              <a:rPr lang="en-US" altLang="zh-CN" smtClean="0">
                <a:solidFill>
                  <a:srgbClr val="FF0000"/>
                </a:solidFill>
              </a:rPr>
              <a:t>,</a:t>
            </a:r>
            <a:r>
              <a:rPr lang="zh-CN" altLang="en-US" smtClean="0">
                <a:solidFill>
                  <a:srgbClr val="FF0000"/>
                </a:solidFill>
              </a:rPr>
              <a:t>遵守各种法律法规</a:t>
            </a:r>
            <a:r>
              <a:rPr lang="en-US" altLang="zh-CN" smtClean="0">
                <a:solidFill>
                  <a:srgbClr val="FF0000"/>
                </a:solidFill>
              </a:rPr>
              <a:t>,</a:t>
            </a:r>
            <a:r>
              <a:rPr lang="zh-CN" altLang="en-US" smtClean="0">
                <a:solidFill>
                  <a:srgbClr val="FF0000"/>
                </a:solidFill>
              </a:rPr>
              <a:t>养成学法尊法守法用法的习惯</a:t>
            </a:r>
            <a:r>
              <a:rPr lang="en-US" altLang="zh-CN" smtClean="0">
                <a:solidFill>
                  <a:srgbClr val="FF0000"/>
                </a:solidFill>
              </a:rPr>
              <a:t>,</a:t>
            </a:r>
            <a:r>
              <a:rPr lang="zh-CN" altLang="en-US" smtClean="0">
                <a:solidFill>
                  <a:srgbClr val="FF0000"/>
                </a:solidFill>
              </a:rPr>
              <a:t>逐步成长为社会主义法治的忠实崇尚者、自觉遵守者、坚定捍卫者。②树立法律信仰</a:t>
            </a:r>
            <a:r>
              <a:rPr lang="en-US" altLang="zh-CN" smtClean="0">
                <a:solidFill>
                  <a:srgbClr val="FF0000"/>
                </a:solidFill>
              </a:rPr>
              <a:t>,</a:t>
            </a:r>
            <a:r>
              <a:rPr lang="zh-CN" altLang="en-US" smtClean="0">
                <a:solidFill>
                  <a:srgbClr val="FF0000"/>
                </a:solidFill>
              </a:rPr>
              <a:t>增强法治意识</a:t>
            </a:r>
            <a:r>
              <a:rPr lang="en-US" altLang="zh-CN" smtClean="0">
                <a:solidFill>
                  <a:srgbClr val="FF0000"/>
                </a:solidFill>
              </a:rPr>
              <a:t>,</a:t>
            </a:r>
            <a:r>
              <a:rPr lang="zh-CN" altLang="en-US" smtClean="0">
                <a:solidFill>
                  <a:srgbClr val="FF0000"/>
                </a:solidFill>
              </a:rPr>
              <a:t>发自内心地尊崇法律、信赖法律、遵守法律和捍卫法律等。</a:t>
            </a:r>
          </a:p>
          <a:p>
            <a:endParaRPr lang="en-US" altLang="zh-CN" smtClean="0"/>
          </a:p>
          <a:p>
            <a:endParaRPr lang="en-US" altLang="zh-CN"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3">
                                            <p:txEl>
                                              <p:pRg st="1" end="1"/>
                                            </p:txEl>
                                          </p:spTgt>
                                        </p:tgtEl>
                                        <p:attrNameLst>
                                          <p:attrName>style.visibility</p:attrName>
                                        </p:attrNameLst>
                                      </p:cBhvr>
                                      <p:to>
                                        <p:strVal val="visible"/>
                                      </p:to>
                                    </p:set>
                                    <p:anim calcmode="lin" valueType="num">
                                      <p:cBhvr additive="base">
                                        <p:cTn id="13" dur="500" fill="hold"/>
                                        <p:tgtEl>
                                          <p:spTgt spid="460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r>
              <a:rPr lang="zh-CN" altLang="en-US" smtClean="0">
                <a:sym typeface="黑体" pitchFamily="2" charset="-122"/>
              </a:rPr>
              <a:t>情境导入</a:t>
            </a:r>
            <a:r>
              <a:rPr lang="zh-CN" altLang="en-US" smtClean="0">
                <a:sym typeface="+mn-ea"/>
              </a:rPr>
              <a:t/>
            </a:r>
            <a:br>
              <a:rPr lang="zh-CN" altLang="en-US" smtClean="0">
                <a:sym typeface="+mn-ea"/>
              </a:rPr>
            </a:br>
            <a:endParaRPr lang="zh-CN" altLang="en-US" smtClean="0"/>
          </a:p>
        </p:txBody>
      </p:sp>
      <p:sp>
        <p:nvSpPr>
          <p:cNvPr id="14338" name="内容占位符 2"/>
          <p:cNvSpPr>
            <a:spLocks noGrp="1"/>
          </p:cNvSpPr>
          <p:nvPr>
            <p:ph idx="1"/>
          </p:nvPr>
        </p:nvSpPr>
        <p:spPr/>
        <p:txBody>
          <a:bodyPr/>
          <a:lstStyle/>
          <a:p>
            <a:r>
              <a:rPr lang="zh-CN" altLang="en-US" smtClean="0">
                <a:solidFill>
                  <a:srgbClr val="0000FF"/>
                </a:solidFill>
              </a:rPr>
              <a:t>卢梭说：“一切法律之中最重要的法律既不是刻在大理石上，也不是刻在铜表上，而是铭刻在公民的内心里，它形成了国家的真正宪法</a:t>
            </a:r>
            <a:r>
              <a:rPr lang="en-US" altLang="zh-CN" smtClean="0">
                <a:solidFill>
                  <a:srgbClr val="0000FF"/>
                </a:solidFill>
              </a:rPr>
              <a:t>……”</a:t>
            </a:r>
            <a:r>
              <a:rPr lang="zh-CN" altLang="en-US" smtClean="0">
                <a:solidFill>
                  <a:srgbClr val="0000FF"/>
                </a:solidFill>
              </a:rPr>
              <a:t>。法律信仰是社会稳定和谐的基础，是建设法治国家的必备要件。</a:t>
            </a:r>
          </a:p>
          <a:p>
            <a:r>
              <a:rPr lang="zh-CN" altLang="en-US" smtClean="0">
                <a:solidFill>
                  <a:srgbClr val="0000FF"/>
                </a:solidFill>
              </a:rPr>
              <a:t>你对卢梭的话是怎样理解的？</a:t>
            </a:r>
          </a:p>
        </p:txBody>
      </p:sp>
      <p:pic>
        <p:nvPicPr>
          <p:cNvPr id="14340" name="Picture 4" descr="t0197563d8f4ebab411"/>
          <p:cNvPicPr>
            <a:picLocks noChangeAspect="1" noChangeArrowheads="1"/>
          </p:cNvPicPr>
          <p:nvPr/>
        </p:nvPicPr>
        <p:blipFill>
          <a:blip r:embed="rId3"/>
          <a:srcRect/>
          <a:stretch>
            <a:fillRect/>
          </a:stretch>
        </p:blipFill>
        <p:spPr bwMode="auto">
          <a:xfrm>
            <a:off x="5875338" y="3132138"/>
            <a:ext cx="2849562" cy="3725862"/>
          </a:xfrm>
          <a:prstGeom prst="rect">
            <a:avLst/>
          </a:prstGeom>
          <a:noFill/>
          <a:ln w="9525">
            <a:noFill/>
            <a:miter lim="800000"/>
            <a:headEnd/>
            <a:tailEnd/>
          </a:ln>
        </p:spPr>
      </p:pic>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mtClean="0">
                <a:sym typeface="黑体" pitchFamily="2" charset="-122"/>
              </a:rPr>
              <a:t>学习目标</a:t>
            </a:r>
            <a:br>
              <a:rPr lang="zh-CN" altLang="en-US" smtClean="0">
                <a:sym typeface="黑体" pitchFamily="2" charset="-122"/>
              </a:rPr>
            </a:br>
            <a:endParaRPr lang="zh-CN" altLang="en-US" smtClean="0"/>
          </a:p>
        </p:txBody>
      </p:sp>
      <p:sp>
        <p:nvSpPr>
          <p:cNvPr id="15362" name="内容占位符 2"/>
          <p:cNvSpPr>
            <a:spLocks noGrp="1"/>
          </p:cNvSpPr>
          <p:nvPr>
            <p:ph idx="1"/>
          </p:nvPr>
        </p:nvSpPr>
        <p:spPr/>
        <p:txBody>
          <a:bodyPr/>
          <a:lstStyle/>
          <a:p>
            <a:r>
              <a:rPr lang="en-US" altLang="zh-CN" sz="3200" smtClean="0"/>
              <a:t>1</a:t>
            </a:r>
            <a:r>
              <a:rPr lang="zh-CN" altLang="en-US" sz="3200" smtClean="0"/>
              <a:t>、了解依法治国的要求 。</a:t>
            </a:r>
          </a:p>
          <a:p>
            <a:r>
              <a:rPr lang="en-US" altLang="zh-CN" sz="3200" smtClean="0"/>
              <a:t>2</a:t>
            </a:r>
            <a:r>
              <a:rPr lang="zh-CN" altLang="en-US" sz="3200" smtClean="0"/>
              <a:t>、了解公民的法律责任，逐渐把守法作为一种生活习惯和生活态度</a:t>
            </a:r>
          </a:p>
          <a:p>
            <a:r>
              <a:rPr lang="en-US" altLang="zh-CN" sz="3200" smtClean="0"/>
              <a:t>3</a:t>
            </a:r>
            <a:r>
              <a:rPr lang="zh-CN" altLang="en-US" sz="3200" smtClean="0"/>
              <a:t>、积极参与立法，增强公民意识和法治观念。</a:t>
            </a:r>
          </a:p>
          <a:p>
            <a:r>
              <a:rPr lang="en-US" altLang="zh-CN" sz="3200" smtClean="0"/>
              <a:t>4</a:t>
            </a:r>
            <a:r>
              <a:rPr lang="zh-CN" altLang="en-US" sz="3200" smtClean="0"/>
              <a:t>、树立起法律信仰，学会依法对国家机关及其工作人员进行监督。</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en-US" dirty="0">
                <a:solidFill>
                  <a:srgbClr val="F28711"/>
                </a:solidFill>
                <a:cs typeface="+mn-ea"/>
                <a:sym typeface="黑体" panose="02010609060101010101" pitchFamily="2" charset="-122"/>
              </a:rPr>
              <a:t>课前预习</a:t>
            </a:r>
            <a:r>
              <a:rPr lang="zh-CN" altLang="en-US" dirty="0">
                <a:cs typeface="+mn-ea"/>
                <a:sym typeface="黑体" panose="02010609060101010101" pitchFamily="2" charset="-122"/>
              </a:rPr>
              <a:t/>
            </a:r>
            <a:br>
              <a:rPr lang="zh-CN" altLang="en-US" dirty="0">
                <a:cs typeface="+mn-ea"/>
                <a:sym typeface="黑体" panose="02010609060101010101" pitchFamily="2" charset="-122"/>
              </a:rPr>
            </a:br>
            <a:endParaRPr lang="zh-CN" altLang="en-US"/>
          </a:p>
        </p:txBody>
      </p:sp>
      <p:sp>
        <p:nvSpPr>
          <p:cNvPr id="16386" name="内容占位符 2"/>
          <p:cNvSpPr>
            <a:spLocks noGrp="1"/>
          </p:cNvSpPr>
          <p:nvPr>
            <p:ph idx="1"/>
          </p:nvPr>
        </p:nvSpPr>
        <p:spPr/>
        <p:txBody>
          <a:bodyPr/>
          <a:lstStyle/>
          <a:p>
            <a:r>
              <a:rPr lang="en-US" altLang="zh-CN" smtClean="0"/>
              <a:t>1</a:t>
            </a:r>
            <a:r>
              <a:rPr lang="zh-CN" altLang="en-US" smtClean="0"/>
              <a:t>、公民的法律信仰和法治观念是依法治国的</a:t>
            </a:r>
            <a:r>
              <a:rPr lang="en-US" altLang="zh-CN" smtClean="0"/>
              <a:t>_______</a:t>
            </a:r>
            <a:r>
              <a:rPr lang="zh-CN" altLang="en-US" smtClean="0"/>
              <a:t>和</a:t>
            </a:r>
            <a:r>
              <a:rPr lang="en-US" altLang="zh-CN" smtClean="0"/>
              <a:t>______</a:t>
            </a:r>
            <a:r>
              <a:rPr lang="zh-CN" altLang="en-US" smtClean="0"/>
              <a:t>。增强法制观念，需要我们从自己做起，从身边做起，从具体行为习惯做起，把法律作为衡量个人行为的</a:t>
            </a:r>
            <a:r>
              <a:rPr lang="en-US" altLang="zh-CN" smtClean="0"/>
              <a:t>______</a:t>
            </a:r>
            <a:r>
              <a:rPr lang="zh-CN" altLang="en-US" smtClean="0"/>
              <a:t>，真正把守法作为一种</a:t>
            </a:r>
            <a:r>
              <a:rPr lang="en-US" altLang="zh-CN" smtClean="0"/>
              <a:t>_______</a:t>
            </a:r>
            <a:r>
              <a:rPr lang="zh-CN" altLang="en-US" smtClean="0"/>
              <a:t>和</a:t>
            </a:r>
            <a:r>
              <a:rPr lang="en-US" altLang="zh-CN" smtClean="0"/>
              <a:t>_______</a:t>
            </a:r>
            <a:r>
              <a:rPr lang="zh-CN" altLang="en-US" smtClean="0"/>
              <a:t>。</a:t>
            </a:r>
          </a:p>
          <a:p>
            <a:r>
              <a:rPr lang="en-US" altLang="zh-CN" smtClean="0"/>
              <a:t>2</a:t>
            </a:r>
            <a:r>
              <a:rPr lang="zh-CN" altLang="en-US" smtClean="0"/>
              <a:t>、中国特色社会主义</a:t>
            </a:r>
            <a:r>
              <a:rPr lang="en-US" altLang="zh-CN" smtClean="0"/>
              <a:t>______</a:t>
            </a:r>
            <a:r>
              <a:rPr lang="zh-CN" altLang="en-US" smtClean="0"/>
              <a:t>的形成，是在推进社会主义法治建设中，听取人民意见、反映人民愿望、汲取人民智慧的</a:t>
            </a:r>
            <a:r>
              <a:rPr lang="en-US" altLang="zh-CN" smtClean="0"/>
              <a:t>_____</a:t>
            </a:r>
            <a:r>
              <a:rPr lang="zh-CN" altLang="en-US" smtClean="0"/>
              <a:t>。人民通过人民代表大会立法，通过有序参与立法，体现出人民在依法治国中的</a:t>
            </a:r>
            <a:r>
              <a:rPr lang="en-US" altLang="zh-CN" smtClean="0"/>
              <a:t>_______</a:t>
            </a:r>
            <a:r>
              <a:rPr lang="zh-CN" altLang="en-US" smtClean="0"/>
              <a:t>。拓展人民有序参与</a:t>
            </a:r>
            <a:r>
              <a:rPr lang="en-US" altLang="zh-CN" smtClean="0"/>
              <a:t>_______</a:t>
            </a:r>
            <a:r>
              <a:rPr lang="zh-CN" altLang="en-US" smtClean="0"/>
              <a:t>，是民主立法、科学立法的</a:t>
            </a:r>
            <a:r>
              <a:rPr lang="en-US" altLang="zh-CN" smtClean="0"/>
              <a:t>______</a:t>
            </a:r>
            <a:r>
              <a:rPr lang="zh-CN" altLang="en-US" smtClean="0"/>
              <a:t>。每个公民尤其是有</a:t>
            </a:r>
            <a:r>
              <a:rPr lang="en-US" altLang="zh-CN" smtClean="0"/>
              <a:t>________</a:t>
            </a:r>
            <a:r>
              <a:rPr lang="zh-CN" altLang="en-US" smtClean="0"/>
              <a:t>的公民参与立法，可以增强</a:t>
            </a:r>
            <a:r>
              <a:rPr lang="en-US" altLang="zh-CN" smtClean="0"/>
              <a:t>________</a:t>
            </a:r>
            <a:r>
              <a:rPr lang="zh-CN" altLang="en-US" smtClean="0"/>
              <a:t>和</a:t>
            </a:r>
            <a:r>
              <a:rPr lang="en-US" altLang="zh-CN" smtClean="0"/>
              <a:t>_______</a:t>
            </a:r>
            <a:r>
              <a:rPr lang="zh-CN" altLang="en-US" smtClean="0"/>
              <a:t>。</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3"/>
          <p:cNvSpPr>
            <a:spLocks noGrp="1"/>
          </p:cNvSpPr>
          <p:nvPr>
            <p:ph idx="1"/>
          </p:nvPr>
        </p:nvSpPr>
        <p:spPr>
          <a:xfrm>
            <a:off x="1150938" y="406400"/>
            <a:ext cx="10202862" cy="5770563"/>
          </a:xfrm>
        </p:spPr>
        <p:txBody>
          <a:bodyPr/>
          <a:lstStyle/>
          <a:p>
            <a:r>
              <a:rPr lang="en-US" altLang="zh-CN" sz="2800" smtClean="0"/>
              <a:t>3</a:t>
            </a:r>
            <a:r>
              <a:rPr lang="zh-CN" altLang="en-US" sz="2800" smtClean="0"/>
              <a:t>、法律的权威源自于人民的</a:t>
            </a:r>
            <a:r>
              <a:rPr lang="en-US" altLang="zh-CN" sz="2800" smtClean="0"/>
              <a:t>_______</a:t>
            </a:r>
            <a:r>
              <a:rPr lang="zh-CN" altLang="en-US" sz="2800" smtClean="0"/>
              <a:t>，法律的生命在于</a:t>
            </a:r>
            <a:r>
              <a:rPr lang="en-US" altLang="zh-CN" sz="2800" smtClean="0"/>
              <a:t>______</a:t>
            </a:r>
            <a:r>
              <a:rPr lang="zh-CN" altLang="en-US" sz="2800" smtClean="0"/>
              <a:t>，法律实施的基础是人民发自内心的崇尚法律、信仰法律，愿意依法办事。树立法律信仰是建设法治中国的</a:t>
            </a:r>
            <a:r>
              <a:rPr lang="en-US" altLang="zh-CN" sz="2800" smtClean="0"/>
              <a:t>_____</a:t>
            </a:r>
            <a:r>
              <a:rPr lang="zh-CN" altLang="en-US" sz="2800" smtClean="0"/>
              <a:t>。要让办事依法、遇事找法、解决问题靠法成为一种</a:t>
            </a:r>
            <a:r>
              <a:rPr lang="en-US" altLang="zh-CN" sz="2800" smtClean="0"/>
              <a:t>______</a:t>
            </a:r>
            <a:r>
              <a:rPr lang="zh-CN" altLang="en-US" sz="2800" smtClean="0"/>
              <a:t>，自觉抵制</a:t>
            </a:r>
            <a:r>
              <a:rPr lang="en-US" altLang="zh-CN" sz="2800" smtClean="0"/>
              <a:t>______</a:t>
            </a:r>
            <a:r>
              <a:rPr lang="zh-CN" altLang="en-US" sz="2800" smtClean="0"/>
              <a:t>，自觉维护法治权威。</a:t>
            </a:r>
          </a:p>
          <a:p>
            <a:r>
              <a:rPr lang="en-US" altLang="zh-CN" sz="2800" smtClean="0"/>
              <a:t>4</a:t>
            </a:r>
            <a:r>
              <a:rPr lang="zh-CN" altLang="en-US" sz="2800" smtClean="0"/>
              <a:t>、在全面推进依法治国的过程中，公民还要积极行使宪法和法律赋予的</a:t>
            </a:r>
            <a:r>
              <a:rPr lang="en-US" altLang="zh-CN" sz="2800" smtClean="0"/>
              <a:t>______</a:t>
            </a:r>
            <a:r>
              <a:rPr lang="zh-CN" altLang="en-US" sz="2800" smtClean="0"/>
              <a:t>，依法对国家机关及其工作人员进行</a:t>
            </a:r>
            <a:r>
              <a:rPr lang="en-US" altLang="zh-CN" sz="2800" smtClean="0"/>
              <a:t>_______</a:t>
            </a:r>
            <a:r>
              <a:rPr lang="zh-CN" altLang="en-US" sz="2800" smtClean="0"/>
              <a:t>。</a:t>
            </a:r>
          </a:p>
        </p:txBody>
      </p:sp>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r>
              <a:rPr lang="zh-CN" altLang="en-US" smtClean="0"/>
              <a:t>答案</a:t>
            </a:r>
          </a:p>
        </p:txBody>
      </p:sp>
      <p:sp>
        <p:nvSpPr>
          <p:cNvPr id="17410" name="内容占位符 2"/>
          <p:cNvSpPr>
            <a:spLocks noGrp="1"/>
          </p:cNvSpPr>
          <p:nvPr>
            <p:ph idx="1"/>
          </p:nvPr>
        </p:nvSpPr>
        <p:spPr/>
        <p:txBody>
          <a:bodyPr/>
          <a:lstStyle/>
          <a:p>
            <a:r>
              <a:rPr lang="en-US" altLang="zh-CN" sz="3200" smtClean="0">
                <a:solidFill>
                  <a:srgbClr val="FF0000"/>
                </a:solidFill>
              </a:rPr>
              <a:t>1.</a:t>
            </a:r>
            <a:r>
              <a:rPr lang="zh-CN" altLang="en-US" sz="3200" smtClean="0">
                <a:solidFill>
                  <a:srgbClr val="FF0000"/>
                </a:solidFill>
              </a:rPr>
              <a:t>内在动力 精神支撑 标准 生活习惯 生活态度</a:t>
            </a:r>
          </a:p>
          <a:p>
            <a:r>
              <a:rPr lang="en-US" altLang="zh-CN" sz="3200" smtClean="0">
                <a:solidFill>
                  <a:srgbClr val="FF0000"/>
                </a:solidFill>
              </a:rPr>
              <a:t>2.</a:t>
            </a:r>
            <a:r>
              <a:rPr lang="zh-CN" altLang="en-US" sz="3200" smtClean="0">
                <a:solidFill>
                  <a:srgbClr val="FF0000"/>
                </a:solidFill>
              </a:rPr>
              <a:t>法律体系 结果 主体地位 立法途径 必然要求 能力和条件 公民意识 法治观念</a:t>
            </a:r>
          </a:p>
          <a:p>
            <a:r>
              <a:rPr lang="en-US" altLang="zh-CN" sz="3200" smtClean="0">
                <a:solidFill>
                  <a:srgbClr val="FF0000"/>
                </a:solidFill>
              </a:rPr>
              <a:t>3.</a:t>
            </a:r>
            <a:r>
              <a:rPr lang="zh-CN" altLang="en-US" sz="3200" smtClean="0">
                <a:solidFill>
                  <a:srgbClr val="FF0000"/>
                </a:solidFill>
              </a:rPr>
              <a:t>真诚信仰 实施 基石 习惯 违法行为</a:t>
            </a:r>
          </a:p>
          <a:p>
            <a:r>
              <a:rPr lang="en-US" altLang="zh-CN" sz="3200" smtClean="0">
                <a:solidFill>
                  <a:srgbClr val="FF0000"/>
                </a:solidFill>
              </a:rPr>
              <a:t>4.</a:t>
            </a:r>
            <a:r>
              <a:rPr lang="zh-CN" altLang="en-US" sz="3200" smtClean="0">
                <a:solidFill>
                  <a:srgbClr val="FF0000"/>
                </a:solidFill>
              </a:rPr>
              <a:t>监督权 监督</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sym typeface="宋体" charset="-122"/>
              </a:rPr>
              <a:t>疑难解答</a:t>
            </a:r>
            <a:br>
              <a:rPr lang="zh-CN" altLang="en-US" smtClean="0">
                <a:sym typeface="宋体" charset="-122"/>
              </a:rPr>
            </a:br>
            <a:endParaRPr lang="zh-CN" altLang="en-US" smtClean="0"/>
          </a:p>
        </p:txBody>
      </p:sp>
      <p:sp>
        <p:nvSpPr>
          <p:cNvPr id="18434" name="内容占位符 2"/>
          <p:cNvSpPr>
            <a:spLocks noGrp="1"/>
          </p:cNvSpPr>
          <p:nvPr>
            <p:ph idx="1"/>
          </p:nvPr>
        </p:nvSpPr>
        <p:spPr>
          <a:xfrm>
            <a:off x="838200" y="1084263"/>
            <a:ext cx="10904538" cy="4876800"/>
          </a:xfrm>
        </p:spPr>
        <p:txBody>
          <a:bodyPr/>
          <a:lstStyle/>
          <a:p>
            <a:r>
              <a:rPr lang="zh-CN" altLang="en-US" sz="2400" dirty="0" smtClean="0"/>
              <a:t>立法、执法、司法、守法</a:t>
            </a:r>
          </a:p>
          <a:p>
            <a:r>
              <a:rPr lang="zh-CN" altLang="en-US" sz="2400" dirty="0" smtClean="0"/>
              <a:t>立法通常是指特定国家机关依照一定程序，制定或者认可反映统治阶级意志，并以国家强制力保证实施的行为规范的活动。 </a:t>
            </a:r>
          </a:p>
          <a:p>
            <a:r>
              <a:rPr lang="zh-CN" altLang="en-US" sz="2400" dirty="0" smtClean="0"/>
              <a:t>执法亦称法律执行，是指国家行政机关依照法定职权和法定程序，行使行政管理职权、履行职责、贯彻和实施法律的活动。 </a:t>
            </a:r>
          </a:p>
          <a:p>
            <a:r>
              <a:rPr lang="zh-CN" altLang="en-US" sz="2400" dirty="0" smtClean="0"/>
              <a:t>司法通常是指国家司法机关及其司法人员依照法定职权和法定程序，具体运用法律处理案件的专门活动。 </a:t>
            </a:r>
          </a:p>
          <a:p>
            <a:r>
              <a:rPr lang="zh-CN" altLang="en-US" sz="2400" dirty="0" smtClean="0"/>
              <a:t>守法是法的实施的一种基本形式。立法者制定法的目的，就是要使法在社会生活中得到实施。如果法制定出来了，却不能在社会生活中得到遵守和执行，那必将失去立法的目的，也失去了法的权威和尊严。 </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59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59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591"/>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49</TotalTime>
  <Words>3247</Words>
  <Application>WPS 演示</Application>
  <PresentationFormat>自定义</PresentationFormat>
  <Paragraphs>113</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主题1</vt:lpstr>
      <vt:lpstr>幻灯片 1</vt:lpstr>
      <vt:lpstr>第二单元 复兴之路 第六课 依法治国</vt:lpstr>
      <vt:lpstr>幻灯片 3</vt:lpstr>
      <vt:lpstr>情境导入 </vt:lpstr>
      <vt:lpstr>学习目标 </vt:lpstr>
      <vt:lpstr>课前预习 </vt:lpstr>
      <vt:lpstr>幻灯片 7</vt:lpstr>
      <vt:lpstr>答案</vt:lpstr>
      <vt:lpstr>疑难解答 </vt:lpstr>
      <vt:lpstr>问题探究1、依法治国的要求有哪些？</vt:lpstr>
      <vt:lpstr>答案解析</vt:lpstr>
      <vt:lpstr>问题探究2、为什么要遵守宪法和法律？</vt:lpstr>
      <vt:lpstr>答案解析</vt:lpstr>
      <vt:lpstr>问题探究3、公民为什么要参与立法？</vt:lpstr>
      <vt:lpstr>共同总结</vt:lpstr>
      <vt:lpstr>问题探究4、公民为什么要树立法律信仰？</vt:lpstr>
      <vt:lpstr>共同总结</vt:lpstr>
      <vt:lpstr>知识结构 </vt:lpstr>
      <vt:lpstr>典例精析 </vt:lpstr>
      <vt:lpstr>答案解析</vt:lpstr>
      <vt:lpstr>幻灯片 21</vt:lpstr>
      <vt:lpstr>答案解析</vt:lpstr>
      <vt:lpstr>幻灯片 23</vt:lpstr>
      <vt:lpstr>答案解析</vt:lpstr>
      <vt:lpstr>课后训练 </vt:lpstr>
      <vt:lpstr>幻灯片 26</vt:lpstr>
      <vt:lpstr>幻灯片 27</vt:lpstr>
      <vt:lpstr>幻灯片 28</vt:lpstr>
      <vt:lpstr>幻灯片 29</vt:lpstr>
      <vt:lpstr>幻灯片 30</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2019-02-18T07:00:14Z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