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281" r:id="rId2"/>
    <p:sldId id="256" r:id="rId3"/>
    <p:sldId id="258" r:id="rId4"/>
    <p:sldId id="259" r:id="rId5"/>
    <p:sldId id="260" r:id="rId6"/>
    <p:sldId id="261" r:id="rId7"/>
    <p:sldId id="268" r:id="rId8"/>
    <p:sldId id="269" r:id="rId9"/>
    <p:sldId id="262" r:id="rId10"/>
    <p:sldId id="263" r:id="rId11"/>
    <p:sldId id="282" r:id="rId12"/>
    <p:sldId id="264" r:id="rId13"/>
    <p:sldId id="285" r:id="rId14"/>
    <p:sldId id="283" r:id="rId15"/>
    <p:sldId id="286" r:id="rId16"/>
    <p:sldId id="284" r:id="rId17"/>
    <p:sldId id="287" r:id="rId18"/>
    <p:sldId id="265" r:id="rId19"/>
    <p:sldId id="266" r:id="rId20"/>
    <p:sldId id="270" r:id="rId21"/>
    <p:sldId id="271" r:id="rId22"/>
    <p:sldId id="272" r:id="rId23"/>
    <p:sldId id="273" r:id="rId24"/>
    <p:sldId id="274" r:id="rId25"/>
    <p:sldId id="267" r:id="rId26"/>
    <p:sldId id="275" r:id="rId27"/>
    <p:sldId id="276" r:id="rId28"/>
    <p:sldId id="277" r:id="rId29"/>
    <p:sldId id="278" r:id="rId30"/>
    <p:sldId id="279" r:id="rId31"/>
    <p:sldId id="280" r:id="rId32"/>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微软雅黑"/>
        <a:cs typeface="微软雅黑"/>
      </a:defRPr>
    </a:lvl1pPr>
    <a:lvl2pPr marL="457200" algn="l" rtl="0" fontAlgn="base">
      <a:spcBef>
        <a:spcPct val="0"/>
      </a:spcBef>
      <a:spcAft>
        <a:spcPct val="0"/>
      </a:spcAft>
      <a:defRPr kern="1200">
        <a:solidFill>
          <a:schemeClr val="tx1"/>
        </a:solidFill>
        <a:latin typeface="Arial" charset="0"/>
        <a:ea typeface="微软雅黑"/>
        <a:cs typeface="微软雅黑"/>
      </a:defRPr>
    </a:lvl2pPr>
    <a:lvl3pPr marL="914400" algn="l" rtl="0" fontAlgn="base">
      <a:spcBef>
        <a:spcPct val="0"/>
      </a:spcBef>
      <a:spcAft>
        <a:spcPct val="0"/>
      </a:spcAft>
      <a:defRPr kern="1200">
        <a:solidFill>
          <a:schemeClr val="tx1"/>
        </a:solidFill>
        <a:latin typeface="Arial" charset="0"/>
        <a:ea typeface="微软雅黑"/>
        <a:cs typeface="微软雅黑"/>
      </a:defRPr>
    </a:lvl3pPr>
    <a:lvl4pPr marL="1371600" algn="l" rtl="0" fontAlgn="base">
      <a:spcBef>
        <a:spcPct val="0"/>
      </a:spcBef>
      <a:spcAft>
        <a:spcPct val="0"/>
      </a:spcAft>
      <a:defRPr kern="1200">
        <a:solidFill>
          <a:schemeClr val="tx1"/>
        </a:solidFill>
        <a:latin typeface="Arial" charset="0"/>
        <a:ea typeface="微软雅黑"/>
        <a:cs typeface="微软雅黑"/>
      </a:defRPr>
    </a:lvl4pPr>
    <a:lvl5pPr marL="1828800" algn="l" rtl="0" fontAlgn="base">
      <a:spcBef>
        <a:spcPct val="0"/>
      </a:spcBef>
      <a:spcAft>
        <a:spcPct val="0"/>
      </a:spcAft>
      <a:defRPr kern="1200">
        <a:solidFill>
          <a:schemeClr val="tx1"/>
        </a:solidFill>
        <a:latin typeface="Arial" charset="0"/>
        <a:ea typeface="微软雅黑"/>
        <a:cs typeface="微软雅黑"/>
      </a:defRPr>
    </a:lvl5pPr>
    <a:lvl6pPr marL="2286000" algn="l" defTabSz="914400" rtl="0" eaLnBrk="1" latinLnBrk="0" hangingPunct="1">
      <a:defRPr kern="1200">
        <a:solidFill>
          <a:schemeClr val="tx1"/>
        </a:solidFill>
        <a:latin typeface="Arial" charset="0"/>
        <a:ea typeface="微软雅黑"/>
        <a:cs typeface="微软雅黑"/>
      </a:defRPr>
    </a:lvl6pPr>
    <a:lvl7pPr marL="2743200" algn="l" defTabSz="914400" rtl="0" eaLnBrk="1" latinLnBrk="0" hangingPunct="1">
      <a:defRPr kern="1200">
        <a:solidFill>
          <a:schemeClr val="tx1"/>
        </a:solidFill>
        <a:latin typeface="Arial" charset="0"/>
        <a:ea typeface="微软雅黑"/>
        <a:cs typeface="微软雅黑"/>
      </a:defRPr>
    </a:lvl7pPr>
    <a:lvl8pPr marL="3200400" algn="l" defTabSz="914400" rtl="0" eaLnBrk="1" latinLnBrk="0" hangingPunct="1">
      <a:defRPr kern="1200">
        <a:solidFill>
          <a:schemeClr val="tx1"/>
        </a:solidFill>
        <a:latin typeface="Arial" charset="0"/>
        <a:ea typeface="微软雅黑"/>
        <a:cs typeface="微软雅黑"/>
      </a:defRPr>
    </a:lvl8pPr>
    <a:lvl9pPr marL="3657600" algn="l" defTabSz="914400" rtl="0" eaLnBrk="1" latinLnBrk="0" hangingPunct="1">
      <a:defRPr kern="1200">
        <a:solidFill>
          <a:schemeClr val="tx1"/>
        </a:solidFill>
        <a:latin typeface="Arial" charset="0"/>
        <a:ea typeface="微软雅黑"/>
        <a:cs typeface="微软雅黑"/>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067A"/>
    <a:srgbClr val="7B0519"/>
    <a:srgbClr val="1F0779"/>
    <a:srgbClr val="21010A"/>
    <a:srgbClr val="7A1706"/>
    <a:srgbClr val="7C0437"/>
    <a:srgbClr val="24057B"/>
    <a:srgbClr val="7B051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79136" autoAdjust="0"/>
  </p:normalViewPr>
  <p:slideViewPr>
    <p:cSldViewPr snapToGrid="0">
      <p:cViewPr>
        <p:scale>
          <a:sx n="66" d="100"/>
          <a:sy n="66" d="100"/>
        </p:scale>
        <p:origin x="-1446" y="-17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3"/>
          <p:cNvSpPr>
            <a:spLocks noGrp="1"/>
          </p:cNvSpPr>
          <p:nvPr>
            <p:ph type="dt" sz="half" idx="14"/>
          </p:nvPr>
        </p:nvSpPr>
        <p:spPr>
          <a:xfrm>
            <a:off x="838200" y="6356350"/>
            <a:ext cx="2743200" cy="365125"/>
          </a:xfrm>
          <a:prstGeom prst="rect">
            <a:avLst/>
          </a:prstGeom>
        </p:spPr>
        <p:txBody>
          <a:bodyPr/>
          <a:lstStyle>
            <a:lvl1pPr>
              <a:defRPr/>
            </a:lvl1pPr>
          </a:lstStyle>
          <a:p>
            <a:pPr>
              <a:defRPr/>
            </a:pPr>
            <a:fld id="{94476E61-A850-4306-A99B-CA5957196C8E}" type="datetimeFigureOut">
              <a:rPr lang="zh-CN" altLang="en-US"/>
              <a:pPr>
                <a:defRPr/>
              </a:pPr>
              <a:t>2019/2/18</a:t>
            </a:fld>
            <a:endParaRPr lang="zh-CN" altLang="en-US" dirty="0"/>
          </a:p>
        </p:txBody>
      </p:sp>
      <p:sp>
        <p:nvSpPr>
          <p:cNvPr id="4" name="页脚占位符 4"/>
          <p:cNvSpPr>
            <a:spLocks noGrp="1"/>
          </p:cNvSpPr>
          <p:nvPr>
            <p:ph type="ftr" sz="quarter" idx="15"/>
          </p:nvPr>
        </p:nvSpPr>
        <p:spPr>
          <a:xfrm>
            <a:off x="4038600" y="6356350"/>
            <a:ext cx="4114800" cy="365125"/>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6"/>
          </p:nvPr>
        </p:nvSpPr>
        <p:spPr>
          <a:xfrm>
            <a:off x="8610600" y="6356350"/>
            <a:ext cx="2743200" cy="365125"/>
          </a:xfrm>
          <a:prstGeom prst="rect">
            <a:avLst/>
          </a:prstGeom>
        </p:spPr>
        <p:txBody>
          <a:bodyPr/>
          <a:lstStyle>
            <a:lvl1pPr>
              <a:defRPr/>
            </a:lvl1pPr>
          </a:lstStyle>
          <a:p>
            <a:pPr>
              <a:defRPr/>
            </a:pPr>
            <a:fld id="{34D736D5-DD7A-4CF8-9E6C-F16AF6376696}" type="slidenum">
              <a:rPr lang="zh-CN" altLang="en-US"/>
              <a:pPr>
                <a:defRPr/>
              </a:pPr>
              <a:t>‹#›</a:t>
            </a:fld>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58" r:id="rId12"/>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1" name="Picture 5" descr="t016af9819ccae9e827"/>
          <p:cNvPicPr>
            <a:picLocks noChangeAspect="1" noChangeArrowheads="1"/>
          </p:cNvPicPr>
          <p:nvPr/>
        </p:nvPicPr>
        <p:blipFill>
          <a:blip r:embed="rId2"/>
          <a:srcRect/>
          <a:stretch>
            <a:fillRect/>
          </a:stretch>
        </p:blipFill>
        <p:spPr bwMode="auto">
          <a:xfrm>
            <a:off x="0" y="0"/>
            <a:ext cx="9347200" cy="6838950"/>
          </a:xfrm>
          <a:prstGeom prst="rect">
            <a:avLst/>
          </a:prstGeom>
          <a:noFill/>
        </p:spPr>
      </p:pic>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pPr eaLnBrk="1" hangingPunct="1"/>
            <a:r>
              <a:rPr lang="zh-CN" altLang="en-US" smtClean="0"/>
              <a:t>问题探究</a:t>
            </a:r>
            <a:r>
              <a:rPr lang="en-US" altLang="zh-CN" smtClean="0"/>
              <a:t>1</a:t>
            </a:r>
            <a:r>
              <a:rPr lang="zh-CN" altLang="en-US" smtClean="0"/>
              <a:t>、中华文化的内容有哪些？</a:t>
            </a:r>
          </a:p>
        </p:txBody>
      </p:sp>
      <p:sp>
        <p:nvSpPr>
          <p:cNvPr id="18434" name="内容占位符 2"/>
          <p:cNvSpPr>
            <a:spLocks noGrp="1"/>
          </p:cNvSpPr>
          <p:nvPr>
            <p:ph idx="1"/>
          </p:nvPr>
        </p:nvSpPr>
        <p:spPr/>
        <p:txBody>
          <a:bodyPr/>
          <a:lstStyle/>
          <a:p>
            <a:pPr eaLnBrk="1" hangingPunct="1"/>
            <a:r>
              <a:rPr lang="zh-CN" altLang="en-US" sz="4800" smtClean="0">
                <a:solidFill>
                  <a:srgbClr val="FF0000"/>
                </a:solidFill>
                <a:sym typeface="黑体" pitchFamily="2" charset="-122"/>
              </a:rPr>
              <a:t>指导学生分组结合自己的实际展开讨论。</a:t>
            </a:r>
          </a:p>
          <a:p>
            <a:pPr eaLnBrk="1" hangingPunct="1"/>
            <a:endParaRPr lang="zh-CN" altLang="en-US" sz="4800" smtClean="0"/>
          </a:p>
        </p:txBody>
      </p:sp>
    </p:spTree>
    <p:custDataLst>
      <p:tags r:id="rId1"/>
    </p:custDataLst>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p:txBody>
          <a:bodyPr/>
          <a:lstStyle/>
          <a:p>
            <a:r>
              <a:rPr lang="zh-CN" altLang="en-US" smtClean="0"/>
              <a:t>共同总结</a:t>
            </a:r>
          </a:p>
        </p:txBody>
      </p:sp>
      <p:sp>
        <p:nvSpPr>
          <p:cNvPr id="40963" name="Rectangle 3"/>
          <p:cNvSpPr>
            <a:spLocks noGrp="1"/>
          </p:cNvSpPr>
          <p:nvPr>
            <p:ph idx="1"/>
          </p:nvPr>
        </p:nvSpPr>
        <p:spPr/>
        <p:txBody>
          <a:bodyPr/>
          <a:lstStyle/>
          <a:p>
            <a:r>
              <a:rPr lang="zh-CN" altLang="en-US" sz="3200" smtClean="0">
                <a:solidFill>
                  <a:srgbClr val="21010A"/>
                </a:solidFill>
              </a:rPr>
              <a:t>中华民族在五千多年的发展历程中，创造了独具特色的语言文字、浩如烟海的文化典籍、惠及世界的科技工艺、精彩纷呈的文学艺术、充满智慧的哲学思想和完备深刻的道德伦理。源远流长、博大精深、具有强大生命力与凝聚力的中华文化对人类文明的进步作出过巨大贡献。</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 calcmode="lin" valueType="num">
                                      <p:cBhvr additive="base">
                                        <p:cTn id="7" dur="500" fill="hold"/>
                                        <p:tgtEl>
                                          <p:spTgt spid="409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pPr eaLnBrk="1" hangingPunct="1"/>
            <a:r>
              <a:rPr lang="zh-CN" altLang="en-US" sz="4000" smtClean="0"/>
              <a:t>问题探究</a:t>
            </a:r>
            <a:r>
              <a:rPr lang="en-US" altLang="zh-CN" sz="4000" smtClean="0"/>
              <a:t>2</a:t>
            </a:r>
            <a:r>
              <a:rPr lang="zh-CN" altLang="en-US" sz="4000" smtClean="0"/>
              <a:t>、如何认识我国惠及世界的科技发明？</a:t>
            </a:r>
          </a:p>
        </p:txBody>
      </p:sp>
      <p:sp>
        <p:nvSpPr>
          <p:cNvPr id="19458" name="内容占位符 2"/>
          <p:cNvSpPr>
            <a:spLocks noGrp="1"/>
          </p:cNvSpPr>
          <p:nvPr>
            <p:ph idx="1"/>
          </p:nvPr>
        </p:nvSpPr>
        <p:spPr/>
        <p:txBody>
          <a:bodyPr/>
          <a:lstStyle/>
          <a:p>
            <a:pPr eaLnBrk="1" hangingPunct="1"/>
            <a:r>
              <a:rPr lang="zh-CN" altLang="en-US" sz="4800" smtClean="0">
                <a:solidFill>
                  <a:srgbClr val="FF0000"/>
                </a:solidFill>
                <a:sym typeface="黑体" pitchFamily="2" charset="-122"/>
              </a:rPr>
              <a:t>指导学生分组结合自己的实际展开讨论。</a:t>
            </a:r>
          </a:p>
          <a:p>
            <a:pPr eaLnBrk="1" hangingPunct="1"/>
            <a:endParaRPr lang="zh-CN" altLang="en-US" sz="4800" smtClean="0"/>
          </a:p>
        </p:txBody>
      </p:sp>
    </p:spTree>
    <p:custDataLst>
      <p:tags r:id="rId1"/>
    </p:custDataLst>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p:txBody>
          <a:bodyPr/>
          <a:lstStyle/>
          <a:p>
            <a:r>
              <a:rPr lang="zh-CN" altLang="en-US" smtClean="0"/>
              <a:t>共同总结</a:t>
            </a:r>
          </a:p>
        </p:txBody>
      </p:sp>
      <p:sp>
        <p:nvSpPr>
          <p:cNvPr id="44035" name="Rectangle 3"/>
          <p:cNvSpPr>
            <a:spLocks noGrp="1"/>
          </p:cNvSpPr>
          <p:nvPr>
            <p:ph idx="1"/>
          </p:nvPr>
        </p:nvSpPr>
        <p:spPr/>
        <p:txBody>
          <a:bodyPr/>
          <a:lstStyle/>
          <a:p>
            <a:r>
              <a:rPr lang="zh-CN" altLang="en-US" smtClean="0">
                <a:solidFill>
                  <a:srgbClr val="21010A"/>
                </a:solidFill>
              </a:rPr>
              <a:t>（</a:t>
            </a:r>
            <a:r>
              <a:rPr lang="en-US" altLang="zh-CN" smtClean="0">
                <a:solidFill>
                  <a:srgbClr val="21010A"/>
                </a:solidFill>
              </a:rPr>
              <a:t>1</a:t>
            </a:r>
            <a:r>
              <a:rPr lang="zh-CN" altLang="en-US" smtClean="0">
                <a:solidFill>
                  <a:srgbClr val="21010A"/>
                </a:solidFill>
              </a:rPr>
              <a:t>）历史上，中国的科技在世界上曾长期独领风骚。世界各国纷纷派遣使者、留学生来中国学习科学技术。</a:t>
            </a:r>
          </a:p>
          <a:p>
            <a:r>
              <a:rPr lang="zh-CN" altLang="en-US" smtClean="0">
                <a:solidFill>
                  <a:srgbClr val="21010A"/>
                </a:solidFill>
              </a:rPr>
              <a:t>（</a:t>
            </a:r>
            <a:r>
              <a:rPr lang="en-US" altLang="zh-CN" smtClean="0">
                <a:solidFill>
                  <a:srgbClr val="21010A"/>
                </a:solidFill>
              </a:rPr>
              <a:t>2</a:t>
            </a:r>
            <a:r>
              <a:rPr lang="zh-CN" altLang="en-US" smtClean="0">
                <a:solidFill>
                  <a:srgbClr val="21010A"/>
                </a:solidFill>
              </a:rPr>
              <a:t>）中国的科技发明，展示中华文化的辉煌，对整个人类社会的生产、生活都产生了重大影响，为世界文明的发展和社会的进步作出了突出的贡献。</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 calcmode="lin" valueType="num">
                                      <p:cBhvr additive="base">
                                        <p:cTn id="7" dur="500" fill="hold"/>
                                        <p:tgtEl>
                                          <p:spTgt spid="440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035">
                                            <p:txEl>
                                              <p:pRg st="1" end="1"/>
                                            </p:txEl>
                                          </p:spTgt>
                                        </p:tgtEl>
                                        <p:attrNameLst>
                                          <p:attrName>style.visibility</p:attrName>
                                        </p:attrNameLst>
                                      </p:cBhvr>
                                      <p:to>
                                        <p:strVal val="visible"/>
                                      </p:to>
                                    </p:set>
                                    <p:anim calcmode="lin" valueType="num">
                                      <p:cBhvr additive="base">
                                        <p:cTn id="13" dur="500" fill="hold"/>
                                        <p:tgtEl>
                                          <p:spTgt spid="440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403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p:txBody>
          <a:bodyPr/>
          <a:lstStyle/>
          <a:p>
            <a:r>
              <a:rPr lang="zh-CN" altLang="en-US" sz="4000" smtClean="0"/>
              <a:t>问题探究</a:t>
            </a:r>
            <a:r>
              <a:rPr lang="en-US" altLang="zh-CN" sz="4000" smtClean="0"/>
              <a:t>3</a:t>
            </a:r>
            <a:r>
              <a:rPr lang="zh-CN" altLang="en-US" sz="4000" smtClean="0"/>
              <a:t>、如何认识影响力强大的中国思想？</a:t>
            </a:r>
          </a:p>
        </p:txBody>
      </p:sp>
      <p:sp>
        <p:nvSpPr>
          <p:cNvPr id="41987" name="Rectangle 3"/>
          <p:cNvSpPr>
            <a:spLocks noGrp="1"/>
          </p:cNvSpPr>
          <p:nvPr>
            <p:ph idx="1"/>
          </p:nvPr>
        </p:nvSpPr>
        <p:spPr/>
        <p:txBody>
          <a:bodyPr/>
          <a:lstStyle/>
          <a:p>
            <a:pPr eaLnBrk="1" hangingPunct="1"/>
            <a:r>
              <a:rPr lang="zh-CN" altLang="en-US" sz="4800" smtClean="0">
                <a:solidFill>
                  <a:srgbClr val="FF0000"/>
                </a:solidFill>
                <a:sym typeface="黑体" pitchFamily="2" charset="-122"/>
              </a:rPr>
              <a:t>指导学生分组结合自己的实际展开讨论。</a:t>
            </a:r>
          </a:p>
          <a:p>
            <a:pPr eaLnBrk="1" hangingPunct="1"/>
            <a:endParaRPr lang="zh-CN" altLang="en-US" sz="4800" smtClean="0"/>
          </a:p>
          <a:p>
            <a:endParaRPr lang="zh-CN" altLang="en-US" sz="4800" smtClean="0"/>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p:txBody>
          <a:bodyPr/>
          <a:lstStyle/>
          <a:p>
            <a:r>
              <a:rPr lang="zh-CN" altLang="en-US" smtClean="0"/>
              <a:t>共同总结</a:t>
            </a:r>
          </a:p>
        </p:txBody>
      </p:sp>
      <p:sp>
        <p:nvSpPr>
          <p:cNvPr id="45059" name="Rectangle 3"/>
          <p:cNvSpPr>
            <a:spLocks noGrp="1"/>
          </p:cNvSpPr>
          <p:nvPr>
            <p:ph idx="1"/>
          </p:nvPr>
        </p:nvSpPr>
        <p:spPr/>
        <p:txBody>
          <a:bodyPr/>
          <a:lstStyle/>
          <a:p>
            <a:r>
              <a:rPr lang="zh-CN" altLang="en-US" smtClean="0">
                <a:solidFill>
                  <a:srgbClr val="21010A"/>
                </a:solidFill>
              </a:rPr>
              <a:t>（</a:t>
            </a:r>
            <a:r>
              <a:rPr lang="en-US" altLang="zh-CN" smtClean="0">
                <a:solidFill>
                  <a:srgbClr val="21010A"/>
                </a:solidFill>
              </a:rPr>
              <a:t>1</a:t>
            </a:r>
            <a:r>
              <a:rPr lang="zh-CN" altLang="en-US" smtClean="0">
                <a:solidFill>
                  <a:srgbClr val="21010A"/>
                </a:solidFill>
              </a:rPr>
              <a:t>）中华文化就像一片深邃广阔的森林，儒家、道家、阴阳家、法家、名家、墨家、纵横家、杂家、农家等都是这片森林中的参天大树，它们相互交织，交相辉映，共同构成了中华文化深邃的思想宝库。</a:t>
            </a:r>
          </a:p>
          <a:p>
            <a:r>
              <a:rPr lang="zh-CN" altLang="en-US" smtClean="0">
                <a:solidFill>
                  <a:srgbClr val="21010A"/>
                </a:solidFill>
              </a:rPr>
              <a:t>（</a:t>
            </a:r>
            <a:r>
              <a:rPr lang="en-US" altLang="zh-CN" smtClean="0">
                <a:solidFill>
                  <a:srgbClr val="21010A"/>
                </a:solidFill>
              </a:rPr>
              <a:t>2</a:t>
            </a:r>
            <a:r>
              <a:rPr lang="zh-CN" altLang="en-US" smtClean="0">
                <a:solidFill>
                  <a:srgbClr val="21010A"/>
                </a:solidFill>
              </a:rPr>
              <a:t>）中国的思想对欧洲文化乃至世界文化都产生了深远的影响。即使在今天，它对解决人类面临的世界性难题仍有着现实的指导意义好深刻的启迪。</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 calcmode="lin" valueType="num">
                                      <p:cBhvr additive="base">
                                        <p:cTn id="7" dur="500" fill="hold"/>
                                        <p:tgtEl>
                                          <p:spTgt spid="450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059">
                                            <p:txEl>
                                              <p:pRg st="1" end="1"/>
                                            </p:txEl>
                                          </p:spTgt>
                                        </p:tgtEl>
                                        <p:attrNameLst>
                                          <p:attrName>style.visibility</p:attrName>
                                        </p:attrNameLst>
                                      </p:cBhvr>
                                      <p:to>
                                        <p:strVal val="visible"/>
                                      </p:to>
                                    </p:set>
                                    <p:anim calcmode="lin" valueType="num">
                                      <p:cBhvr additive="base">
                                        <p:cTn id="13" dur="500" fill="hold"/>
                                        <p:tgtEl>
                                          <p:spTgt spid="450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5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p:txBody>
          <a:bodyPr/>
          <a:lstStyle/>
          <a:p>
            <a:r>
              <a:rPr lang="zh-CN" altLang="en-US" sz="4000" smtClean="0"/>
              <a:t>问题探究</a:t>
            </a:r>
            <a:r>
              <a:rPr lang="en-US" altLang="zh-CN" sz="4000" smtClean="0"/>
              <a:t>4</a:t>
            </a:r>
            <a:r>
              <a:rPr lang="zh-CN" altLang="en-US" sz="4000" smtClean="0"/>
              <a:t>、如何认识灿烂的文学艺术成就？</a:t>
            </a:r>
          </a:p>
        </p:txBody>
      </p:sp>
      <p:sp>
        <p:nvSpPr>
          <p:cNvPr id="43011" name="Rectangle 3"/>
          <p:cNvSpPr>
            <a:spLocks noGrp="1"/>
          </p:cNvSpPr>
          <p:nvPr>
            <p:ph idx="1"/>
          </p:nvPr>
        </p:nvSpPr>
        <p:spPr/>
        <p:txBody>
          <a:bodyPr/>
          <a:lstStyle/>
          <a:p>
            <a:pPr eaLnBrk="1" hangingPunct="1"/>
            <a:r>
              <a:rPr lang="zh-CN" altLang="en-US" sz="4800" smtClean="0">
                <a:solidFill>
                  <a:srgbClr val="FF0000"/>
                </a:solidFill>
                <a:sym typeface="黑体" pitchFamily="2" charset="-122"/>
              </a:rPr>
              <a:t>指导学生分组结合自己的实际展开讨论。</a:t>
            </a:r>
          </a:p>
          <a:p>
            <a:pPr eaLnBrk="1" hangingPunct="1"/>
            <a:endParaRPr lang="zh-CN" altLang="en-US" sz="4800" smtClean="0"/>
          </a:p>
          <a:p>
            <a:endParaRPr lang="zh-CN" altLang="en-US" sz="4800" smtClean="0"/>
          </a:p>
        </p:txBody>
      </p:sp>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p:cNvSpPr>
          <p:nvPr>
            <p:ph type="title"/>
          </p:nvPr>
        </p:nvSpPr>
        <p:spPr/>
        <p:txBody>
          <a:bodyPr/>
          <a:lstStyle/>
          <a:p>
            <a:r>
              <a:rPr lang="zh-CN" altLang="en-US" smtClean="0"/>
              <a:t>共同总结</a:t>
            </a:r>
          </a:p>
        </p:txBody>
      </p:sp>
      <p:sp>
        <p:nvSpPr>
          <p:cNvPr id="46083" name="Rectangle 3"/>
          <p:cNvSpPr>
            <a:spLocks noGrp="1"/>
          </p:cNvSpPr>
          <p:nvPr>
            <p:ph idx="1"/>
          </p:nvPr>
        </p:nvSpPr>
        <p:spPr/>
        <p:txBody>
          <a:bodyPr/>
          <a:lstStyle/>
          <a:p>
            <a:r>
              <a:rPr lang="zh-CN" altLang="en-US" smtClean="0">
                <a:solidFill>
                  <a:srgbClr val="21010A"/>
                </a:solidFill>
              </a:rPr>
              <a:t>（</a:t>
            </a:r>
            <a:r>
              <a:rPr lang="en-US" altLang="zh-CN" smtClean="0">
                <a:solidFill>
                  <a:srgbClr val="21010A"/>
                </a:solidFill>
              </a:rPr>
              <a:t>1</a:t>
            </a:r>
            <a:r>
              <a:rPr lang="zh-CN" altLang="en-US" smtClean="0">
                <a:solidFill>
                  <a:srgbClr val="21010A"/>
                </a:solidFill>
              </a:rPr>
              <a:t>）中国的文艺，尤其是文学、戏曲、绘画等，具有悠久的历史和鲜明的民族特色，蕴藏着丰富的文化内涵和精神追求，是中华民族灿烂文化的重要组成部分。</a:t>
            </a:r>
          </a:p>
          <a:p>
            <a:r>
              <a:rPr lang="zh-CN" altLang="en-US" smtClean="0">
                <a:solidFill>
                  <a:srgbClr val="21010A"/>
                </a:solidFill>
              </a:rPr>
              <a:t>（</a:t>
            </a:r>
            <a:r>
              <a:rPr lang="en-US" altLang="zh-CN" smtClean="0">
                <a:solidFill>
                  <a:srgbClr val="21010A"/>
                </a:solidFill>
              </a:rPr>
              <a:t>2</a:t>
            </a:r>
            <a:r>
              <a:rPr lang="zh-CN" altLang="en-US" smtClean="0">
                <a:solidFill>
                  <a:srgbClr val="21010A"/>
                </a:solidFill>
              </a:rPr>
              <a:t>）人类的生活经验和情感表达有着共通之处，不同文化之间是可以共鸣、共融的。中国文艺以浓郁的民族风格表达着中国人的情感、情操、情趣、情怀，丰富着人类的精神世界，架起了沟通中外友谊的桥梁，推动着世界文化的繁荣与发展。灿烂的中国文艺是人类文化宝库中的瑰宝。</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 calcmode="lin" valueType="num">
                                      <p:cBhvr additive="base">
                                        <p:cTn id="7" dur="500" fill="hold"/>
                                        <p:tgtEl>
                                          <p:spTgt spid="460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3">
                                            <p:txEl>
                                              <p:pRg st="1" end="1"/>
                                            </p:txEl>
                                          </p:spTgt>
                                        </p:tgtEl>
                                        <p:attrNameLst>
                                          <p:attrName>style.visibility</p:attrName>
                                        </p:attrNameLst>
                                      </p:cBhvr>
                                      <p:to>
                                        <p:strVal val="visible"/>
                                      </p:to>
                                    </p:set>
                                    <p:anim calcmode="lin" valueType="num">
                                      <p:cBhvr additive="base">
                                        <p:cTn id="13" dur="500" fill="hold"/>
                                        <p:tgtEl>
                                          <p:spTgt spid="460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pPr eaLnBrk="1" hangingPunct="1"/>
            <a:r>
              <a:rPr lang="zh-CN" altLang="zh-CN" smtClean="0">
                <a:solidFill>
                  <a:srgbClr val="B8650A"/>
                </a:solidFill>
                <a:ea typeface="黑体" pitchFamily="2" charset="-122"/>
                <a:sym typeface="+mn-ea"/>
              </a:rPr>
              <a:t>知识结构</a:t>
            </a:r>
            <a:r>
              <a:rPr lang="zh-CN" altLang="zh-CN" smtClean="0">
                <a:solidFill>
                  <a:srgbClr val="B8650A"/>
                </a:solidFill>
                <a:ea typeface="黑体" pitchFamily="2" charset="-122"/>
              </a:rPr>
              <a:t/>
            </a:r>
            <a:br>
              <a:rPr lang="zh-CN" altLang="zh-CN" smtClean="0">
                <a:solidFill>
                  <a:srgbClr val="B8650A"/>
                </a:solidFill>
                <a:ea typeface="黑体" pitchFamily="2" charset="-122"/>
              </a:rPr>
            </a:br>
            <a:endParaRPr lang="zh-CN" altLang="en-US" smtClean="0"/>
          </a:p>
        </p:txBody>
      </p:sp>
      <p:pic>
        <p:nvPicPr>
          <p:cNvPr id="20484" name="图片 1"/>
          <p:cNvPicPr>
            <a:picLocks noGrp="1" noChangeAspect="1" noChangeArrowheads="1"/>
          </p:cNvPicPr>
          <p:nvPr>
            <p:ph idx="1"/>
          </p:nvPr>
        </p:nvPicPr>
        <p:blipFill>
          <a:blip r:embed="rId3"/>
          <a:srcRect/>
          <a:stretch>
            <a:fillRect/>
          </a:stretch>
        </p:blipFill>
        <p:spPr>
          <a:xfrm>
            <a:off x="1028700" y="2393950"/>
            <a:ext cx="10133013" cy="3213100"/>
          </a:xfrm>
        </p:spPr>
      </p:pic>
    </p:spTree>
    <p:custDataLst>
      <p:tags r:id="rId1"/>
    </p:custDataLst>
  </p:cSld>
  <p:clrMapOvr>
    <a:masterClrMapping/>
  </p:clrMapOvr>
  <p:transition>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pPr eaLnBrk="1" hangingPunct="1"/>
            <a:r>
              <a:rPr lang="zh-CN" altLang="zh-CN" smtClean="0">
                <a:sym typeface="宋体" charset="-122"/>
              </a:rPr>
              <a:t>典例精析</a:t>
            </a:r>
            <a:br>
              <a:rPr lang="zh-CN" altLang="zh-CN" smtClean="0">
                <a:sym typeface="宋体" charset="-122"/>
              </a:rPr>
            </a:br>
            <a:endParaRPr lang="zh-CN" altLang="en-US" smtClean="0"/>
          </a:p>
        </p:txBody>
      </p:sp>
      <p:sp>
        <p:nvSpPr>
          <p:cNvPr id="21506" name="内容占位符 2"/>
          <p:cNvSpPr>
            <a:spLocks noGrp="1"/>
          </p:cNvSpPr>
          <p:nvPr>
            <p:ph idx="1"/>
          </p:nvPr>
        </p:nvSpPr>
        <p:spPr/>
        <p:txBody>
          <a:bodyPr/>
          <a:lstStyle/>
          <a:p>
            <a:r>
              <a:rPr lang="zh-CN" altLang="en-US" smtClean="0">
                <a:solidFill>
                  <a:srgbClr val="1F0779"/>
                </a:solidFill>
              </a:rPr>
              <a:t>例</a:t>
            </a:r>
            <a:r>
              <a:rPr lang="en-US" altLang="zh-CN" smtClean="0">
                <a:solidFill>
                  <a:srgbClr val="1F0779"/>
                </a:solidFill>
              </a:rPr>
              <a:t>1</a:t>
            </a:r>
            <a:r>
              <a:rPr lang="zh-CN" altLang="en-US" smtClean="0">
                <a:solidFill>
                  <a:srgbClr val="1F0779"/>
                </a:solidFill>
              </a:rPr>
              <a:t>、（</a:t>
            </a:r>
            <a:r>
              <a:rPr lang="en-US" altLang="zh-CN" smtClean="0">
                <a:solidFill>
                  <a:srgbClr val="1F0779"/>
                </a:solidFill>
              </a:rPr>
              <a:t>2018</a:t>
            </a:r>
            <a:r>
              <a:rPr lang="zh-CN" altLang="en-US" smtClean="0">
                <a:solidFill>
                  <a:srgbClr val="1F0779"/>
                </a:solidFill>
              </a:rPr>
              <a:t>年浙江舟山中考）秦汉时期，中医药就传播到朝鲜、日本；上世纪中叶起，全球先后掀起针灸热、中药热。未病先防、天人相应、阴阳调和等理念引领着人类健康发展方向。这反映了（    ）</a:t>
            </a:r>
          </a:p>
          <a:p>
            <a:r>
              <a:rPr lang="zh-CN" altLang="en-US" smtClean="0">
                <a:solidFill>
                  <a:srgbClr val="1F0779"/>
                </a:solidFill>
              </a:rPr>
              <a:t>①中华文化绵延不绝、博大精深的特点  ②中华文化是中华民族伟大复兴的关键</a:t>
            </a:r>
          </a:p>
          <a:p>
            <a:r>
              <a:rPr lang="zh-CN" altLang="en-US" smtClean="0">
                <a:solidFill>
                  <a:srgbClr val="1F0779"/>
                </a:solidFill>
              </a:rPr>
              <a:t>③中华文化是中华民族团结奋进的动力  ④中华文化对世界文化发展的深刻影响</a:t>
            </a:r>
          </a:p>
          <a:p>
            <a:r>
              <a:rPr lang="en-US" altLang="zh-CN" smtClean="0">
                <a:solidFill>
                  <a:srgbClr val="1F0779"/>
                </a:solidFill>
              </a:rPr>
              <a:t>A</a:t>
            </a:r>
            <a:r>
              <a:rPr lang="zh-CN" altLang="en-US" smtClean="0">
                <a:solidFill>
                  <a:srgbClr val="1F0779"/>
                </a:solidFill>
              </a:rPr>
              <a:t>．①④    </a:t>
            </a:r>
            <a:r>
              <a:rPr lang="en-US" altLang="zh-CN" smtClean="0">
                <a:solidFill>
                  <a:srgbClr val="1F0779"/>
                </a:solidFill>
              </a:rPr>
              <a:t>B</a:t>
            </a:r>
            <a:r>
              <a:rPr lang="zh-CN" altLang="en-US" smtClean="0">
                <a:solidFill>
                  <a:srgbClr val="1F0779"/>
                </a:solidFill>
              </a:rPr>
              <a:t>．②③    </a:t>
            </a:r>
            <a:r>
              <a:rPr lang="en-US" altLang="zh-CN" smtClean="0">
                <a:solidFill>
                  <a:srgbClr val="1F0779"/>
                </a:solidFill>
              </a:rPr>
              <a:t>C</a:t>
            </a:r>
            <a:r>
              <a:rPr lang="zh-CN" altLang="en-US" smtClean="0">
                <a:solidFill>
                  <a:srgbClr val="1F0779"/>
                </a:solidFill>
              </a:rPr>
              <a:t>．①③    </a:t>
            </a:r>
            <a:r>
              <a:rPr lang="en-US" altLang="zh-CN" smtClean="0">
                <a:solidFill>
                  <a:srgbClr val="1F0779"/>
                </a:solidFill>
              </a:rPr>
              <a:t>D</a:t>
            </a:r>
            <a:r>
              <a:rPr lang="zh-CN" altLang="en-US" smtClean="0">
                <a:solidFill>
                  <a:srgbClr val="1F0779"/>
                </a:solidFill>
              </a:rPr>
              <a:t>．②④</a:t>
            </a:r>
          </a:p>
        </p:txBody>
      </p:sp>
    </p:spTree>
    <p:custDataLst>
      <p:tags r:id="rId1"/>
    </p:custDataLst>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p:cNvSpPr>
          <p:nvPr>
            <p:ph type="ctrTitle"/>
          </p:nvPr>
        </p:nvSpPr>
        <p:spPr/>
        <p:txBody>
          <a:bodyPr/>
          <a:lstStyle/>
          <a:p>
            <a:pPr eaLnBrk="1" hangingPunct="1"/>
            <a:r>
              <a:rPr lang="zh-CN" altLang="en-US" sz="4000" smtClean="0"/>
              <a:t>第二单元 复兴之路</a:t>
            </a:r>
            <a:br>
              <a:rPr lang="zh-CN" altLang="en-US" sz="4000" smtClean="0"/>
            </a:br>
            <a:r>
              <a:rPr lang="zh-CN" altLang="en-US" sz="4000" smtClean="0"/>
              <a:t>第七课 我们的文化自信</a:t>
            </a:r>
          </a:p>
        </p:txBody>
      </p:sp>
      <p:sp>
        <p:nvSpPr>
          <p:cNvPr id="12290" name="副标题 2"/>
          <p:cNvSpPr>
            <a:spLocks noGrp="1"/>
          </p:cNvSpPr>
          <p:nvPr>
            <p:ph type="subTitle" idx="1"/>
          </p:nvPr>
        </p:nvSpPr>
        <p:spPr/>
        <p:txBody>
          <a:bodyPr/>
          <a:lstStyle/>
          <a:p>
            <a:pPr eaLnBrk="1" hangingPunct="1"/>
            <a:r>
              <a:rPr lang="en-US" altLang="zh-CN" sz="4000" smtClean="0">
                <a:solidFill>
                  <a:srgbClr val="070779"/>
                </a:solidFill>
              </a:rPr>
              <a:t>7.1</a:t>
            </a:r>
            <a:r>
              <a:rPr lang="zh-CN" altLang="en-US" sz="4000" b="1" smtClean="0">
                <a:solidFill>
                  <a:srgbClr val="070779"/>
                </a:solidFill>
              </a:rPr>
              <a:t>中华文化之伟大</a:t>
            </a:r>
            <a:r>
              <a:rPr lang="zh-CN" altLang="en-US" sz="4000" smtClean="0">
                <a:solidFill>
                  <a:srgbClr val="070779"/>
                </a:solidFill>
              </a:rPr>
              <a:t> </a:t>
            </a:r>
            <a:endParaRPr lang="en-US" altLang="zh-CN" sz="4000" smtClean="0">
              <a:solidFill>
                <a:srgbClr val="070779"/>
              </a:solidFill>
            </a:endParaRP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p:txBody>
          <a:bodyPr/>
          <a:lstStyle/>
          <a:p>
            <a:r>
              <a:rPr lang="zh-CN" altLang="en-US" smtClean="0"/>
              <a:t>答案解析</a:t>
            </a:r>
          </a:p>
        </p:txBody>
      </p:sp>
      <p:sp>
        <p:nvSpPr>
          <p:cNvPr id="28675" name="Rectangle 3"/>
          <p:cNvSpPr>
            <a:spLocks noGrp="1"/>
          </p:cNvSpPr>
          <p:nvPr>
            <p:ph idx="1"/>
          </p:nvPr>
        </p:nvSpPr>
        <p:spPr/>
        <p:txBody>
          <a:bodyPr/>
          <a:lstStyle/>
          <a:p>
            <a:r>
              <a:rPr lang="en-US" altLang="zh-CN" smtClean="0">
                <a:solidFill>
                  <a:srgbClr val="7B0519"/>
                </a:solidFill>
              </a:rPr>
              <a:t>【</a:t>
            </a:r>
            <a:r>
              <a:rPr lang="zh-CN" altLang="en-US" smtClean="0">
                <a:solidFill>
                  <a:srgbClr val="7B0519"/>
                </a:solidFill>
              </a:rPr>
              <a:t>答案</a:t>
            </a:r>
            <a:r>
              <a:rPr lang="en-US" altLang="zh-CN" smtClean="0">
                <a:solidFill>
                  <a:srgbClr val="7B0519"/>
                </a:solidFill>
              </a:rPr>
              <a:t>】A</a:t>
            </a:r>
          </a:p>
          <a:p>
            <a:r>
              <a:rPr lang="en-US" altLang="zh-CN" smtClean="0">
                <a:solidFill>
                  <a:srgbClr val="7B0519"/>
                </a:solidFill>
              </a:rPr>
              <a:t>【</a:t>
            </a:r>
            <a:r>
              <a:rPr lang="zh-CN" altLang="en-US" smtClean="0">
                <a:solidFill>
                  <a:srgbClr val="7B0519"/>
                </a:solidFill>
              </a:rPr>
              <a:t>解析</a:t>
            </a:r>
            <a:r>
              <a:rPr lang="en-US" altLang="zh-CN" smtClean="0">
                <a:solidFill>
                  <a:srgbClr val="7B0519"/>
                </a:solidFill>
              </a:rPr>
              <a:t>】</a:t>
            </a:r>
            <a:r>
              <a:rPr lang="zh-CN" altLang="en-US" smtClean="0">
                <a:solidFill>
                  <a:srgbClr val="7B0519"/>
                </a:solidFill>
              </a:rPr>
              <a:t>此题旨在考查学生对中华文化的认识，主要考查学生的分析能力。题文中中医药自古就传播到国外，表明中华文化博大精深，源远流长，对世界文化的发展产生了深刻的影响，①④观点正确，②观点错误，中华民族伟大复兴的关键是发展；③在题文中没有体现，所以正确答案选</a:t>
            </a:r>
            <a:r>
              <a:rPr lang="en-US" altLang="zh-CN" smtClean="0">
                <a:solidFill>
                  <a:srgbClr val="7B0519"/>
                </a:solidFill>
              </a:rPr>
              <a:t>A</a:t>
            </a:r>
            <a:r>
              <a:rPr lang="zh-CN" altLang="en-US" smtClean="0">
                <a:solidFill>
                  <a:srgbClr val="7B0519"/>
                </a:solidFill>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5">
                                            <p:txEl>
                                              <p:pRg st="1" end="1"/>
                                            </p:txEl>
                                          </p:spTgt>
                                        </p:tgtEl>
                                        <p:attrNameLst>
                                          <p:attrName>style.visibility</p:attrName>
                                        </p:attrNameLst>
                                      </p:cBhvr>
                                      <p:to>
                                        <p:strVal val="visible"/>
                                      </p:to>
                                    </p:set>
                                    <p:anim calcmode="lin" valueType="num">
                                      <p:cBhvr additive="base">
                                        <p:cTn id="13" dur="500" fill="hold"/>
                                        <p:tgtEl>
                                          <p:spTgt spid="286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p:cNvSpPr>
          <p:nvPr>
            <p:ph idx="1"/>
          </p:nvPr>
        </p:nvSpPr>
        <p:spPr>
          <a:xfrm>
            <a:off x="955675" y="658813"/>
            <a:ext cx="10398125" cy="5518150"/>
          </a:xfrm>
        </p:spPr>
        <p:txBody>
          <a:bodyPr/>
          <a:lstStyle/>
          <a:p>
            <a:r>
              <a:rPr lang="zh-CN" altLang="en-US" smtClean="0">
                <a:solidFill>
                  <a:srgbClr val="0C067A"/>
                </a:solidFill>
              </a:rPr>
              <a:t>例</a:t>
            </a:r>
            <a:r>
              <a:rPr lang="en-US" altLang="zh-CN" smtClean="0">
                <a:solidFill>
                  <a:srgbClr val="0C067A"/>
                </a:solidFill>
              </a:rPr>
              <a:t>2</a:t>
            </a:r>
            <a:r>
              <a:rPr lang="zh-CN" altLang="en-US" smtClean="0">
                <a:solidFill>
                  <a:srgbClr val="0C067A"/>
                </a:solidFill>
              </a:rPr>
              <a:t>、（</a:t>
            </a:r>
            <a:r>
              <a:rPr lang="en-US" altLang="zh-CN" smtClean="0">
                <a:solidFill>
                  <a:srgbClr val="0C067A"/>
                </a:solidFill>
              </a:rPr>
              <a:t>2018</a:t>
            </a:r>
            <a:r>
              <a:rPr lang="zh-CN" altLang="en-US" smtClean="0">
                <a:solidFill>
                  <a:srgbClr val="0C067A"/>
                </a:solidFill>
              </a:rPr>
              <a:t>年江苏淮安中考）我国中医药被越来越多的国家所接受；中央电视台将中国古诗词与中西方音乐元素相结合，打造的优秀节目</a:t>
            </a:r>
            <a:r>
              <a:rPr lang="en-US" altLang="zh-CN" smtClean="0">
                <a:solidFill>
                  <a:srgbClr val="0C067A"/>
                </a:solidFill>
              </a:rPr>
              <a:t>《</a:t>
            </a:r>
            <a:r>
              <a:rPr lang="zh-CN" altLang="en-US" smtClean="0">
                <a:solidFill>
                  <a:srgbClr val="0C067A"/>
                </a:solidFill>
              </a:rPr>
              <a:t>经典咏流传</a:t>
            </a:r>
            <a:r>
              <a:rPr lang="en-US" altLang="zh-CN" smtClean="0">
                <a:solidFill>
                  <a:srgbClr val="0C067A"/>
                </a:solidFill>
              </a:rPr>
              <a:t>》</a:t>
            </a:r>
            <a:r>
              <a:rPr lang="zh-CN" altLang="en-US" smtClean="0">
                <a:solidFill>
                  <a:srgbClr val="0C067A"/>
                </a:solidFill>
              </a:rPr>
              <a:t>流行海外；平昌冬奥会闭幕式上将中国元素完美呈现的“北京八分钟”惊艳世界</a:t>
            </a:r>
            <a:r>
              <a:rPr lang="en-US" altLang="zh-CN" smtClean="0">
                <a:solidFill>
                  <a:srgbClr val="0C067A"/>
                </a:solidFill>
              </a:rPr>
              <a:t>……</a:t>
            </a:r>
            <a:r>
              <a:rPr lang="zh-CN" altLang="en-US" smtClean="0">
                <a:solidFill>
                  <a:srgbClr val="0C067A"/>
                </a:solidFill>
              </a:rPr>
              <a:t>中华优秀传统文化阔步走向世界，这有利于（    ）</a:t>
            </a:r>
          </a:p>
          <a:p>
            <a:r>
              <a:rPr lang="zh-CN" altLang="en-US" smtClean="0">
                <a:solidFill>
                  <a:srgbClr val="0C067A"/>
                </a:solidFill>
              </a:rPr>
              <a:t>①展示中华文化历史悠久、博大精深、源远流长的特点</a:t>
            </a:r>
          </a:p>
          <a:p>
            <a:r>
              <a:rPr lang="zh-CN" altLang="en-US" smtClean="0">
                <a:solidFill>
                  <a:srgbClr val="0C067A"/>
                </a:solidFill>
              </a:rPr>
              <a:t>②我们坚定文化自信，传承优秀传统文化</a:t>
            </a:r>
          </a:p>
          <a:p>
            <a:r>
              <a:rPr lang="zh-CN" altLang="en-US" smtClean="0">
                <a:solidFill>
                  <a:srgbClr val="0C067A"/>
                </a:solidFill>
              </a:rPr>
              <a:t>③促进中华文化在实践中不断创新与发展</a:t>
            </a:r>
          </a:p>
          <a:p>
            <a:r>
              <a:rPr lang="zh-CN" altLang="en-US" smtClean="0">
                <a:solidFill>
                  <a:srgbClr val="0C067A"/>
                </a:solidFill>
              </a:rPr>
              <a:t>④加速中外文化交融，消除中外文化差异</a:t>
            </a:r>
          </a:p>
          <a:p>
            <a:r>
              <a:rPr lang="en-US" altLang="zh-CN" smtClean="0">
                <a:solidFill>
                  <a:srgbClr val="0C067A"/>
                </a:solidFill>
              </a:rPr>
              <a:t>A</a:t>
            </a:r>
            <a:r>
              <a:rPr lang="zh-CN" altLang="en-US" smtClean="0">
                <a:solidFill>
                  <a:srgbClr val="0C067A"/>
                </a:solidFill>
              </a:rPr>
              <a:t>．①②③    </a:t>
            </a:r>
            <a:r>
              <a:rPr lang="en-US" altLang="zh-CN" smtClean="0">
                <a:solidFill>
                  <a:srgbClr val="0C067A"/>
                </a:solidFill>
              </a:rPr>
              <a:t>B</a:t>
            </a:r>
            <a:r>
              <a:rPr lang="zh-CN" altLang="en-US" smtClean="0">
                <a:solidFill>
                  <a:srgbClr val="0C067A"/>
                </a:solidFill>
              </a:rPr>
              <a:t>．①②④    </a:t>
            </a:r>
            <a:r>
              <a:rPr lang="en-US" altLang="zh-CN" smtClean="0">
                <a:solidFill>
                  <a:srgbClr val="0C067A"/>
                </a:solidFill>
              </a:rPr>
              <a:t>C</a:t>
            </a:r>
            <a:r>
              <a:rPr lang="zh-CN" altLang="en-US" smtClean="0">
                <a:solidFill>
                  <a:srgbClr val="0C067A"/>
                </a:solidFill>
              </a:rPr>
              <a:t>．①③④    </a:t>
            </a:r>
            <a:r>
              <a:rPr lang="en-US" altLang="zh-CN" smtClean="0">
                <a:solidFill>
                  <a:srgbClr val="0C067A"/>
                </a:solidFill>
              </a:rPr>
              <a:t>D</a:t>
            </a:r>
            <a:r>
              <a:rPr lang="zh-CN" altLang="en-US" smtClean="0">
                <a:solidFill>
                  <a:srgbClr val="0C067A"/>
                </a:solidFill>
              </a:rPr>
              <a:t>．②③④</a:t>
            </a:r>
          </a:p>
        </p:txBody>
      </p:sp>
    </p:spTree>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p:txBody>
          <a:bodyPr/>
          <a:lstStyle/>
          <a:p>
            <a:r>
              <a:rPr lang="zh-CN" altLang="en-US" smtClean="0"/>
              <a:t>答案解析</a:t>
            </a:r>
          </a:p>
        </p:txBody>
      </p:sp>
      <p:sp>
        <p:nvSpPr>
          <p:cNvPr id="30723" name="Rectangle 3"/>
          <p:cNvSpPr>
            <a:spLocks noGrp="1"/>
          </p:cNvSpPr>
          <p:nvPr>
            <p:ph idx="1"/>
          </p:nvPr>
        </p:nvSpPr>
        <p:spPr/>
        <p:txBody>
          <a:bodyPr/>
          <a:lstStyle/>
          <a:p>
            <a:r>
              <a:rPr lang="en-US" altLang="zh-CN" smtClean="0">
                <a:solidFill>
                  <a:srgbClr val="7B0516"/>
                </a:solidFill>
              </a:rPr>
              <a:t>【</a:t>
            </a:r>
            <a:r>
              <a:rPr lang="zh-CN" altLang="en-US" smtClean="0">
                <a:solidFill>
                  <a:srgbClr val="7B0516"/>
                </a:solidFill>
              </a:rPr>
              <a:t>答案</a:t>
            </a:r>
            <a:r>
              <a:rPr lang="en-US" altLang="zh-CN" smtClean="0">
                <a:solidFill>
                  <a:srgbClr val="7B0516"/>
                </a:solidFill>
              </a:rPr>
              <a:t>】A</a:t>
            </a:r>
          </a:p>
          <a:p>
            <a:r>
              <a:rPr lang="en-US" altLang="zh-CN" smtClean="0">
                <a:solidFill>
                  <a:srgbClr val="7B0516"/>
                </a:solidFill>
              </a:rPr>
              <a:t>【</a:t>
            </a:r>
            <a:r>
              <a:rPr lang="zh-CN" altLang="en-US" smtClean="0">
                <a:solidFill>
                  <a:srgbClr val="7B0516"/>
                </a:solidFill>
              </a:rPr>
              <a:t>解析</a:t>
            </a:r>
            <a:r>
              <a:rPr lang="en-US" altLang="zh-CN" smtClean="0">
                <a:solidFill>
                  <a:srgbClr val="7B0516"/>
                </a:solidFill>
              </a:rPr>
              <a:t>】</a:t>
            </a:r>
            <a:r>
              <a:rPr lang="zh-CN" altLang="en-US" smtClean="0">
                <a:solidFill>
                  <a:srgbClr val="7B0516"/>
                </a:solidFill>
              </a:rPr>
              <a:t>本题考查对发展中国特色社会主义文化的正确认识。依据题文描述，我国采取措施将优秀的中华文化推向世界，这有利于展示中华文化历史悠久、博大精深、源远流长的特点，促进了中华文化在实践中不断创新与发展，使我们坚定文化自信，传承优秀传统文化。所以①②③符合题意；各个国家和民族的文化各有特色，我们不能消除文化差异，④的说法错误，故应排除；所以本题选择</a:t>
            </a:r>
            <a:r>
              <a:rPr lang="en-US" altLang="zh-CN" smtClean="0">
                <a:solidFill>
                  <a:srgbClr val="7B0516"/>
                </a:solidFill>
              </a:rPr>
              <a:t>A</a:t>
            </a:r>
            <a:r>
              <a:rPr lang="zh-CN" altLang="en-US" smtClean="0">
                <a:solidFill>
                  <a:srgbClr val="7B0516"/>
                </a:solidFill>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additive="base">
                                        <p:cTn id="7" dur="500" fill="hold"/>
                                        <p:tgtEl>
                                          <p:spTgt spid="307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3">
                                            <p:txEl>
                                              <p:pRg st="1" end="1"/>
                                            </p:txEl>
                                          </p:spTgt>
                                        </p:tgtEl>
                                        <p:attrNameLst>
                                          <p:attrName>style.visibility</p:attrName>
                                        </p:attrNameLst>
                                      </p:cBhvr>
                                      <p:to>
                                        <p:strVal val="visible"/>
                                      </p:to>
                                    </p:set>
                                    <p:anim calcmode="lin" valueType="num">
                                      <p:cBhvr additive="base">
                                        <p:cTn id="13" dur="500" fill="hold"/>
                                        <p:tgtEl>
                                          <p:spTgt spid="307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p:cNvSpPr>
          <p:nvPr>
            <p:ph idx="1"/>
          </p:nvPr>
        </p:nvSpPr>
        <p:spPr>
          <a:xfrm>
            <a:off x="896938" y="677863"/>
            <a:ext cx="10456862" cy="5499100"/>
          </a:xfrm>
        </p:spPr>
        <p:txBody>
          <a:bodyPr/>
          <a:lstStyle/>
          <a:p>
            <a:r>
              <a:rPr lang="zh-CN" altLang="en-US" smtClean="0">
                <a:solidFill>
                  <a:srgbClr val="24057B"/>
                </a:solidFill>
              </a:rPr>
              <a:t>例</a:t>
            </a:r>
            <a:r>
              <a:rPr lang="en-US" altLang="zh-CN" smtClean="0">
                <a:solidFill>
                  <a:srgbClr val="24057B"/>
                </a:solidFill>
              </a:rPr>
              <a:t>3</a:t>
            </a:r>
            <a:r>
              <a:rPr lang="zh-CN" altLang="en-US" smtClean="0">
                <a:solidFill>
                  <a:srgbClr val="24057B"/>
                </a:solidFill>
              </a:rPr>
              <a:t>、（</a:t>
            </a:r>
            <a:r>
              <a:rPr lang="en-US" altLang="zh-CN" smtClean="0">
                <a:solidFill>
                  <a:srgbClr val="24057B"/>
                </a:solidFill>
              </a:rPr>
              <a:t>2018</a:t>
            </a:r>
            <a:r>
              <a:rPr lang="zh-CN" altLang="en-US" smtClean="0">
                <a:solidFill>
                  <a:srgbClr val="24057B"/>
                </a:solidFill>
              </a:rPr>
              <a:t>年四川宜宾中考）</a:t>
            </a:r>
            <a:r>
              <a:rPr lang="en-US" altLang="zh-CN" smtClean="0">
                <a:solidFill>
                  <a:srgbClr val="24057B"/>
                </a:solidFill>
              </a:rPr>
              <a:t>2018</a:t>
            </a:r>
            <a:r>
              <a:rPr lang="zh-CN" altLang="en-US" smtClean="0">
                <a:solidFill>
                  <a:srgbClr val="24057B"/>
                </a:solidFill>
              </a:rPr>
              <a:t>年初，央视推出大型文化音乐节目</a:t>
            </a:r>
            <a:r>
              <a:rPr lang="en-US" altLang="zh-CN" smtClean="0">
                <a:solidFill>
                  <a:srgbClr val="24057B"/>
                </a:solidFill>
              </a:rPr>
              <a:t>《</a:t>
            </a:r>
            <a:r>
              <a:rPr lang="zh-CN" altLang="en-US" smtClean="0">
                <a:solidFill>
                  <a:srgbClr val="24057B"/>
                </a:solidFill>
              </a:rPr>
              <a:t>经典咏流传</a:t>
            </a:r>
            <a:r>
              <a:rPr lang="en-US" altLang="zh-CN" smtClean="0">
                <a:solidFill>
                  <a:srgbClr val="24057B"/>
                </a:solidFill>
              </a:rPr>
              <a:t>》</a:t>
            </a:r>
            <a:r>
              <a:rPr lang="zh-CN" altLang="en-US" smtClean="0">
                <a:solidFill>
                  <a:srgbClr val="24057B"/>
                </a:solidFill>
              </a:rPr>
              <a:t>。节目用“和诗以歌”的形式将中华经典诗词与现代流行音乐两相融合，再造当下的流行和未来的经典，深受观众喜爱和好评。该节目的推出</a:t>
            </a:r>
          </a:p>
          <a:p>
            <a:r>
              <a:rPr lang="zh-CN" altLang="en-US" smtClean="0">
                <a:solidFill>
                  <a:srgbClr val="24057B"/>
                </a:solidFill>
              </a:rPr>
              <a:t>①让经典诗词洋溢着生机和活力 ②能激发人们情感共鸣和文化认同</a:t>
            </a:r>
          </a:p>
          <a:p>
            <a:r>
              <a:rPr lang="zh-CN" altLang="en-US" smtClean="0">
                <a:solidFill>
                  <a:srgbClr val="24057B"/>
                </a:solidFill>
              </a:rPr>
              <a:t>③将传统文化改造成了先进文化 ④是对优秀传统文化的继承和弘扬</a:t>
            </a:r>
          </a:p>
          <a:p>
            <a:r>
              <a:rPr lang="en-US" altLang="zh-CN" smtClean="0">
                <a:solidFill>
                  <a:srgbClr val="24057B"/>
                </a:solidFill>
              </a:rPr>
              <a:t>A</a:t>
            </a:r>
            <a:r>
              <a:rPr lang="zh-CN" altLang="en-US" smtClean="0">
                <a:solidFill>
                  <a:srgbClr val="24057B"/>
                </a:solidFill>
              </a:rPr>
              <a:t>． ①②③    </a:t>
            </a:r>
            <a:r>
              <a:rPr lang="en-US" altLang="zh-CN" smtClean="0">
                <a:solidFill>
                  <a:srgbClr val="24057B"/>
                </a:solidFill>
              </a:rPr>
              <a:t>B</a:t>
            </a:r>
            <a:r>
              <a:rPr lang="zh-CN" altLang="en-US" smtClean="0">
                <a:solidFill>
                  <a:srgbClr val="24057B"/>
                </a:solidFill>
              </a:rPr>
              <a:t>． ①②④    </a:t>
            </a:r>
            <a:r>
              <a:rPr lang="en-US" altLang="zh-CN" smtClean="0">
                <a:solidFill>
                  <a:srgbClr val="24057B"/>
                </a:solidFill>
              </a:rPr>
              <a:t>C</a:t>
            </a:r>
            <a:r>
              <a:rPr lang="zh-CN" altLang="en-US" smtClean="0">
                <a:solidFill>
                  <a:srgbClr val="24057B"/>
                </a:solidFill>
              </a:rPr>
              <a:t>． ①③④    </a:t>
            </a:r>
            <a:r>
              <a:rPr lang="en-US" altLang="zh-CN" smtClean="0">
                <a:solidFill>
                  <a:srgbClr val="24057B"/>
                </a:solidFill>
              </a:rPr>
              <a:t>D</a:t>
            </a:r>
            <a:r>
              <a:rPr lang="zh-CN" altLang="en-US" smtClean="0">
                <a:solidFill>
                  <a:srgbClr val="24057B"/>
                </a:solidFill>
              </a:rPr>
              <a:t>． ②③④</a:t>
            </a:r>
          </a:p>
        </p:txBody>
      </p:sp>
    </p:spTree>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p:txBody>
          <a:bodyPr/>
          <a:lstStyle/>
          <a:p>
            <a:r>
              <a:rPr lang="zh-CN" altLang="en-US" smtClean="0"/>
              <a:t>答案解析</a:t>
            </a:r>
          </a:p>
        </p:txBody>
      </p:sp>
      <p:sp>
        <p:nvSpPr>
          <p:cNvPr id="32771" name="Rectangle 3"/>
          <p:cNvSpPr>
            <a:spLocks noGrp="1"/>
          </p:cNvSpPr>
          <p:nvPr>
            <p:ph idx="1"/>
          </p:nvPr>
        </p:nvSpPr>
        <p:spPr/>
        <p:txBody>
          <a:bodyPr/>
          <a:lstStyle/>
          <a:p>
            <a:r>
              <a:rPr lang="en-US" altLang="zh-CN" smtClean="0">
                <a:solidFill>
                  <a:srgbClr val="7B0519"/>
                </a:solidFill>
              </a:rPr>
              <a:t>【</a:t>
            </a:r>
            <a:r>
              <a:rPr lang="zh-CN" altLang="en-US" smtClean="0">
                <a:solidFill>
                  <a:srgbClr val="7B0519"/>
                </a:solidFill>
              </a:rPr>
              <a:t>答案</a:t>
            </a:r>
            <a:r>
              <a:rPr lang="en-US" altLang="zh-CN" smtClean="0">
                <a:solidFill>
                  <a:srgbClr val="7B0519"/>
                </a:solidFill>
              </a:rPr>
              <a:t>】B</a:t>
            </a:r>
          </a:p>
          <a:p>
            <a:r>
              <a:rPr lang="en-US" altLang="zh-CN" smtClean="0">
                <a:solidFill>
                  <a:srgbClr val="7B0519"/>
                </a:solidFill>
              </a:rPr>
              <a:t>【</a:t>
            </a:r>
            <a:r>
              <a:rPr lang="zh-CN" altLang="en-US" smtClean="0">
                <a:solidFill>
                  <a:srgbClr val="7B0519"/>
                </a:solidFill>
              </a:rPr>
              <a:t>解析</a:t>
            </a:r>
            <a:r>
              <a:rPr lang="en-US" altLang="zh-CN" smtClean="0">
                <a:solidFill>
                  <a:srgbClr val="7B0519"/>
                </a:solidFill>
              </a:rPr>
              <a:t>】</a:t>
            </a:r>
            <a:r>
              <a:rPr lang="zh-CN" altLang="en-US" smtClean="0">
                <a:solidFill>
                  <a:srgbClr val="7B0519"/>
                </a:solidFill>
              </a:rPr>
              <a:t>依据题干描述，该节目的推出是在以创新的形式弘扬和传承优秀的中华传统文化，让经典诗词洋溢着生机和活力，能激发人们情感共鸣和文化认同，是对优秀传统文化的继承和弘扬，①②④符合题意；</a:t>
            </a:r>
          </a:p>
          <a:p>
            <a:r>
              <a:rPr lang="zh-CN" altLang="en-US" smtClean="0">
                <a:solidFill>
                  <a:srgbClr val="7B0519"/>
                </a:solidFill>
              </a:rPr>
              <a:t>③说法错误，这里强调的是要传承传统文化，而不是改造成先进文化，排除③，故选</a:t>
            </a:r>
            <a:r>
              <a:rPr lang="en-US" altLang="zh-CN" smtClean="0">
                <a:solidFill>
                  <a:srgbClr val="7B0519"/>
                </a:solidFill>
              </a:rPr>
              <a:t>B</a:t>
            </a:r>
            <a:r>
              <a:rPr lang="zh-CN" altLang="en-US" smtClean="0">
                <a:solidFill>
                  <a:srgbClr val="7B0519"/>
                </a:solidFill>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 calcmode="lin" valueType="num">
                                      <p:cBhvr additive="base">
                                        <p:cTn id="7" dur="5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771">
                                            <p:txEl>
                                              <p:pRg st="1" end="1"/>
                                            </p:txEl>
                                          </p:spTgt>
                                        </p:tgtEl>
                                        <p:attrNameLst>
                                          <p:attrName>style.visibility</p:attrName>
                                        </p:attrNameLst>
                                      </p:cBhvr>
                                      <p:to>
                                        <p:strVal val="visible"/>
                                      </p:to>
                                    </p:set>
                                    <p:anim calcmode="lin" valueType="num">
                                      <p:cBhvr additive="base">
                                        <p:cTn id="13" dur="500" fill="hold"/>
                                        <p:tgtEl>
                                          <p:spTgt spid="327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2771">
                                            <p:txEl>
                                              <p:pRg st="2" end="2"/>
                                            </p:txEl>
                                          </p:spTgt>
                                        </p:tgtEl>
                                        <p:attrNameLst>
                                          <p:attrName>style.visibility</p:attrName>
                                        </p:attrNameLst>
                                      </p:cBhvr>
                                      <p:to>
                                        <p:strVal val="visible"/>
                                      </p:to>
                                    </p:set>
                                    <p:anim calcmode="lin" valueType="num">
                                      <p:cBhvr additive="base">
                                        <p:cTn id="19" dur="500" fill="hold"/>
                                        <p:tgtEl>
                                          <p:spTgt spid="3277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pPr eaLnBrk="1" hangingPunct="1"/>
            <a:r>
              <a:rPr lang="zh-CN" altLang="en-US" smtClean="0">
                <a:sym typeface="+mn-ea"/>
              </a:rPr>
              <a:t>课后训练</a:t>
            </a:r>
            <a:r>
              <a:rPr lang="zh-CN" altLang="en-US" smtClean="0"/>
              <a:t/>
            </a:r>
            <a:br>
              <a:rPr lang="zh-CN" altLang="en-US" smtClean="0"/>
            </a:br>
            <a:endParaRPr lang="zh-CN" altLang="en-US" smtClean="0"/>
          </a:p>
        </p:txBody>
      </p:sp>
      <p:sp>
        <p:nvSpPr>
          <p:cNvPr id="22530" name="内容占位符 2"/>
          <p:cNvSpPr>
            <a:spLocks noGrp="1"/>
          </p:cNvSpPr>
          <p:nvPr>
            <p:ph idx="1"/>
          </p:nvPr>
        </p:nvSpPr>
        <p:spPr/>
        <p:txBody>
          <a:bodyPr/>
          <a:lstStyle/>
          <a:p>
            <a:r>
              <a:rPr lang="en-US" altLang="zh-CN" smtClean="0"/>
              <a:t>1</a:t>
            </a:r>
            <a:r>
              <a:rPr lang="zh-CN" altLang="en-US" smtClean="0"/>
              <a:t>、中华文化就像一片深邃广阔的森林，各种思想流派都是这片森林中的参天大树，它们（      ）</a:t>
            </a:r>
          </a:p>
          <a:p>
            <a:r>
              <a:rPr lang="zh-CN" altLang="en-US" smtClean="0"/>
              <a:t>①互相对立</a:t>
            </a:r>
          </a:p>
          <a:p>
            <a:r>
              <a:rPr lang="zh-CN" altLang="en-US" smtClean="0"/>
              <a:t>②相互交织</a:t>
            </a:r>
          </a:p>
          <a:p>
            <a:r>
              <a:rPr lang="zh-CN" altLang="en-US" smtClean="0"/>
              <a:t>③交相辉映</a:t>
            </a:r>
          </a:p>
          <a:p>
            <a:r>
              <a:rPr lang="zh-CN" altLang="en-US" smtClean="0"/>
              <a:t>④共同构成了中华文化深邃的思想宝库</a:t>
            </a:r>
          </a:p>
          <a:p>
            <a:r>
              <a:rPr lang="en-US" altLang="zh-CN" smtClean="0"/>
              <a:t>A.①②③④B.①②④C.①③④D.②③④</a:t>
            </a:r>
            <a:endParaRPr lang="zh-CN" altLang="en-US" smtClean="0"/>
          </a:p>
        </p:txBody>
      </p:sp>
      <p:sp>
        <p:nvSpPr>
          <p:cNvPr id="22532" name="Text Box 4"/>
          <p:cNvSpPr txBox="1">
            <a:spLocks noChangeArrowheads="1"/>
          </p:cNvSpPr>
          <p:nvPr/>
        </p:nvSpPr>
        <p:spPr bwMode="auto">
          <a:xfrm>
            <a:off x="3214688" y="2208213"/>
            <a:ext cx="1127125"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7A1706"/>
                </a:solidFill>
              </a:rPr>
              <a:t>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500" fill="hold"/>
                                        <p:tgtEl>
                                          <p:spTgt spid="22532"/>
                                        </p:tgtEl>
                                        <p:attrNameLst>
                                          <p:attrName>ppt_x</p:attrName>
                                        </p:attrNameLst>
                                      </p:cBhvr>
                                      <p:tavLst>
                                        <p:tav tm="0">
                                          <p:val>
                                            <p:strVal val="#ppt_x"/>
                                          </p:val>
                                        </p:tav>
                                        <p:tav tm="100000">
                                          <p:val>
                                            <p:strVal val="#ppt_x"/>
                                          </p:val>
                                        </p:tav>
                                      </p:tavLst>
                                    </p:anim>
                                    <p:anim calcmode="lin" valueType="num">
                                      <p:cBhvr additive="base">
                                        <p:cTn id="8"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p:cNvSpPr>
          <p:nvPr>
            <p:ph idx="1"/>
          </p:nvPr>
        </p:nvSpPr>
        <p:spPr/>
        <p:txBody>
          <a:bodyPr/>
          <a:lstStyle/>
          <a:p>
            <a:r>
              <a:rPr lang="en-US" altLang="zh-CN" smtClean="0"/>
              <a:t>2</a:t>
            </a:r>
            <a:r>
              <a:rPr lang="zh-CN" altLang="en-US" smtClean="0"/>
              <a:t>、中国的思想（       ）</a:t>
            </a:r>
          </a:p>
          <a:p>
            <a:r>
              <a:rPr lang="zh-CN" altLang="en-US" smtClean="0"/>
              <a:t>①对欧洲文化产生了深远的影响</a:t>
            </a:r>
          </a:p>
          <a:p>
            <a:r>
              <a:rPr lang="zh-CN" altLang="en-US" smtClean="0"/>
              <a:t>②对世界文化产生了深远的影响</a:t>
            </a:r>
          </a:p>
          <a:p>
            <a:r>
              <a:rPr lang="zh-CN" altLang="en-US" smtClean="0"/>
              <a:t>③在今天，它对解决人类面临的世界性难题仍有着现实的指导意义和深刻的启迪</a:t>
            </a:r>
          </a:p>
          <a:p>
            <a:r>
              <a:rPr lang="zh-CN" altLang="en-US" smtClean="0"/>
              <a:t>④对于我们本国意义不大</a:t>
            </a:r>
          </a:p>
          <a:p>
            <a:r>
              <a:rPr lang="en-US" altLang="zh-CN" smtClean="0"/>
              <a:t>A.①②③ B.①②④ C.①③④ D.②③④</a:t>
            </a:r>
            <a:endParaRPr lang="zh-CN" altLang="en-US" smtClean="0"/>
          </a:p>
        </p:txBody>
      </p:sp>
      <p:sp>
        <p:nvSpPr>
          <p:cNvPr id="33796" name="Text Box 4"/>
          <p:cNvSpPr txBox="1">
            <a:spLocks noChangeArrowheads="1"/>
          </p:cNvSpPr>
          <p:nvPr/>
        </p:nvSpPr>
        <p:spPr bwMode="auto">
          <a:xfrm>
            <a:off x="3382963" y="1706563"/>
            <a:ext cx="1127125"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7A1706"/>
                </a:solidFill>
              </a:rPr>
              <a:t>A</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 calcmode="lin" valueType="num">
                                      <p:cBhvr additive="base">
                                        <p:cTn id="7" dur="500" fill="hold"/>
                                        <p:tgtEl>
                                          <p:spTgt spid="33796"/>
                                        </p:tgtEl>
                                        <p:attrNameLst>
                                          <p:attrName>ppt_x</p:attrName>
                                        </p:attrNameLst>
                                      </p:cBhvr>
                                      <p:tavLst>
                                        <p:tav tm="0">
                                          <p:val>
                                            <p:strVal val="#ppt_x"/>
                                          </p:val>
                                        </p:tav>
                                        <p:tav tm="100000">
                                          <p:val>
                                            <p:strVal val="#ppt_x"/>
                                          </p:val>
                                        </p:tav>
                                      </p:tavLst>
                                    </p:anim>
                                    <p:anim calcmode="lin" valueType="num">
                                      <p:cBhvr additive="base">
                                        <p:cTn id="8"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p:cNvSpPr>
          <p:nvPr>
            <p:ph idx="1"/>
          </p:nvPr>
        </p:nvSpPr>
        <p:spPr/>
        <p:txBody>
          <a:bodyPr/>
          <a:lstStyle/>
          <a:p>
            <a:r>
              <a:rPr lang="en-US" altLang="zh-CN" smtClean="0"/>
              <a:t>3</a:t>
            </a:r>
            <a:r>
              <a:rPr lang="zh-CN" altLang="en-US" smtClean="0"/>
              <a:t>、中华民族在悠久的历史长河中孕育出了辉煌灿烂的中华文化。下列属于中华文化的是 （      ）</a:t>
            </a:r>
          </a:p>
          <a:p>
            <a:r>
              <a:rPr lang="zh-CN" altLang="en-US" smtClean="0"/>
              <a:t>①独具特色的语言文字 </a:t>
            </a:r>
          </a:p>
          <a:p>
            <a:r>
              <a:rPr lang="zh-CN" altLang="en-US" smtClean="0"/>
              <a:t>②精彩纷呈的文学艺术</a:t>
            </a:r>
          </a:p>
          <a:p>
            <a:r>
              <a:rPr lang="zh-CN" altLang="en-US" smtClean="0"/>
              <a:t> ③浩如烟海的文化典籍 </a:t>
            </a:r>
          </a:p>
          <a:p>
            <a:r>
              <a:rPr lang="zh-CN" altLang="en-US" smtClean="0"/>
              <a:t>④惠及世界的科技工艺</a:t>
            </a:r>
          </a:p>
          <a:p>
            <a:r>
              <a:rPr lang="en-US" altLang="zh-CN" smtClean="0"/>
              <a:t>A</a:t>
            </a:r>
            <a:r>
              <a:rPr lang="zh-CN" altLang="en-US" smtClean="0"/>
              <a:t>．①②</a:t>
            </a:r>
            <a:r>
              <a:rPr lang="en-US" altLang="zh-CN" smtClean="0"/>
              <a:t>B</a:t>
            </a:r>
            <a:r>
              <a:rPr lang="zh-CN" altLang="en-US" smtClean="0"/>
              <a:t>．①②④</a:t>
            </a:r>
            <a:r>
              <a:rPr lang="en-US" altLang="zh-CN" smtClean="0"/>
              <a:t>C</a:t>
            </a:r>
            <a:r>
              <a:rPr lang="zh-CN" altLang="en-US" smtClean="0"/>
              <a:t>．①②③④</a:t>
            </a:r>
            <a:r>
              <a:rPr lang="en-US" altLang="zh-CN" smtClean="0"/>
              <a:t>D</a:t>
            </a:r>
            <a:r>
              <a:rPr lang="zh-CN" altLang="en-US" smtClean="0"/>
              <a:t>．②③④</a:t>
            </a:r>
          </a:p>
        </p:txBody>
      </p:sp>
      <p:sp>
        <p:nvSpPr>
          <p:cNvPr id="34820" name="Text Box 4"/>
          <p:cNvSpPr txBox="1">
            <a:spLocks noChangeArrowheads="1"/>
          </p:cNvSpPr>
          <p:nvPr/>
        </p:nvSpPr>
        <p:spPr bwMode="auto">
          <a:xfrm>
            <a:off x="3290888" y="2239963"/>
            <a:ext cx="1127125"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7A1706"/>
                </a:solidFill>
              </a:rPr>
              <a:t>C</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additive="base">
                                        <p:cTn id="7" dur="500" fill="hold"/>
                                        <p:tgtEl>
                                          <p:spTgt spid="34820"/>
                                        </p:tgtEl>
                                        <p:attrNameLst>
                                          <p:attrName>ppt_x</p:attrName>
                                        </p:attrNameLst>
                                      </p:cBhvr>
                                      <p:tavLst>
                                        <p:tav tm="0">
                                          <p:val>
                                            <p:strVal val="#ppt_x"/>
                                          </p:val>
                                        </p:tav>
                                        <p:tav tm="100000">
                                          <p:val>
                                            <p:strVal val="#ppt_x"/>
                                          </p:val>
                                        </p:tav>
                                      </p:tavLst>
                                    </p:anim>
                                    <p:anim calcmode="lin" valueType="num">
                                      <p:cBhvr additive="base">
                                        <p:cTn id="8"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p:cNvSpPr>
          <p:nvPr>
            <p:ph idx="1"/>
          </p:nvPr>
        </p:nvSpPr>
        <p:spPr/>
        <p:txBody>
          <a:bodyPr/>
          <a:lstStyle/>
          <a:p>
            <a:r>
              <a:rPr lang="en-US" altLang="zh-CN" smtClean="0"/>
              <a:t>4</a:t>
            </a:r>
            <a:r>
              <a:rPr lang="zh-CN" altLang="en-US" smtClean="0"/>
              <a:t>、中国文艺（      ）</a:t>
            </a:r>
          </a:p>
          <a:p>
            <a:r>
              <a:rPr lang="zh-CN" altLang="en-US" smtClean="0"/>
              <a:t>①以浓郁的民族风格表达着中国人的情感、情操、情趣、情怀</a:t>
            </a:r>
          </a:p>
          <a:p>
            <a:r>
              <a:rPr lang="zh-CN" altLang="en-US" smtClean="0"/>
              <a:t>②丰富着人类的精神世界</a:t>
            </a:r>
          </a:p>
          <a:p>
            <a:r>
              <a:rPr lang="zh-CN" altLang="en-US" smtClean="0"/>
              <a:t>③架起了沟通中外友谊的桥梁</a:t>
            </a:r>
          </a:p>
          <a:p>
            <a:r>
              <a:rPr lang="zh-CN" altLang="en-US" smtClean="0"/>
              <a:t>④推动着世界文化的繁荣与发展</a:t>
            </a:r>
          </a:p>
          <a:p>
            <a:r>
              <a:rPr lang="en-US" altLang="zh-CN" smtClean="0"/>
              <a:t>A.②③④B.①②④C.①③④D.①②③④</a:t>
            </a:r>
            <a:endParaRPr lang="zh-CN" altLang="en-US" smtClean="0"/>
          </a:p>
        </p:txBody>
      </p:sp>
      <p:sp>
        <p:nvSpPr>
          <p:cNvPr id="35844" name="Text Box 4"/>
          <p:cNvSpPr txBox="1">
            <a:spLocks noChangeArrowheads="1"/>
          </p:cNvSpPr>
          <p:nvPr/>
        </p:nvSpPr>
        <p:spPr bwMode="auto">
          <a:xfrm>
            <a:off x="3108325" y="1752600"/>
            <a:ext cx="1127125"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7A1706"/>
                </a:solidFill>
              </a:rPr>
              <a:t>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additive="base">
                                        <p:cTn id="7" dur="500" fill="hold"/>
                                        <p:tgtEl>
                                          <p:spTgt spid="35844"/>
                                        </p:tgtEl>
                                        <p:attrNameLst>
                                          <p:attrName>ppt_x</p:attrName>
                                        </p:attrNameLst>
                                      </p:cBhvr>
                                      <p:tavLst>
                                        <p:tav tm="0">
                                          <p:val>
                                            <p:strVal val="#ppt_x"/>
                                          </p:val>
                                        </p:tav>
                                        <p:tav tm="100000">
                                          <p:val>
                                            <p:strVal val="#ppt_x"/>
                                          </p:val>
                                        </p:tav>
                                      </p:tavLst>
                                    </p:anim>
                                    <p:anim calcmode="lin" valueType="num">
                                      <p:cBhvr additive="base">
                                        <p:cTn id="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p:cNvSpPr>
          <p:nvPr>
            <p:ph idx="1"/>
          </p:nvPr>
        </p:nvSpPr>
        <p:spPr>
          <a:xfrm>
            <a:off x="488950" y="250825"/>
            <a:ext cx="10864850" cy="5926138"/>
          </a:xfrm>
        </p:spPr>
        <p:txBody>
          <a:bodyPr/>
          <a:lstStyle/>
          <a:p>
            <a:pPr>
              <a:lnSpc>
                <a:spcPct val="110000"/>
              </a:lnSpc>
            </a:pPr>
            <a:r>
              <a:rPr lang="en-US" altLang="zh-CN" smtClean="0"/>
              <a:t>5</a:t>
            </a:r>
            <a:r>
              <a:rPr lang="zh-CN" altLang="en-US" smtClean="0"/>
              <a:t>、国人熟悉的“二十四节气”被列入联合国教科文组织人类非物质文化遗产代表作名录，世界遗产再添“中国符号”。下列对此认识正确的有（     ）</a:t>
            </a:r>
          </a:p>
          <a:p>
            <a:pPr>
              <a:lnSpc>
                <a:spcPct val="110000"/>
              </a:lnSpc>
            </a:pPr>
            <a:endParaRPr lang="zh-CN" altLang="en-US" smtClean="0"/>
          </a:p>
          <a:p>
            <a:pPr>
              <a:lnSpc>
                <a:spcPct val="110000"/>
              </a:lnSpc>
            </a:pPr>
            <a:endParaRPr lang="zh-CN" altLang="en-US" smtClean="0"/>
          </a:p>
          <a:p>
            <a:pPr>
              <a:lnSpc>
                <a:spcPct val="110000"/>
              </a:lnSpc>
            </a:pPr>
            <a:endParaRPr lang="zh-CN" altLang="en-US" smtClean="0"/>
          </a:p>
          <a:p>
            <a:pPr>
              <a:lnSpc>
                <a:spcPct val="110000"/>
              </a:lnSpc>
            </a:pPr>
            <a:endParaRPr lang="zh-CN" altLang="en-US" smtClean="0"/>
          </a:p>
          <a:p>
            <a:pPr>
              <a:lnSpc>
                <a:spcPct val="110000"/>
              </a:lnSpc>
            </a:pPr>
            <a:endParaRPr lang="zh-CN" altLang="en-US" smtClean="0"/>
          </a:p>
          <a:p>
            <a:pPr>
              <a:lnSpc>
                <a:spcPct val="110000"/>
              </a:lnSpc>
            </a:pPr>
            <a:r>
              <a:rPr lang="zh-CN" altLang="en-US" smtClean="0"/>
              <a:t>①中华文化是世界上最悠久、最优秀的文化</a:t>
            </a:r>
          </a:p>
          <a:p>
            <a:pPr>
              <a:lnSpc>
                <a:spcPct val="110000"/>
              </a:lnSpc>
            </a:pPr>
            <a:r>
              <a:rPr lang="zh-CN" altLang="en-US" smtClean="0"/>
              <a:t>②这有利于更好地传承和发扬中华优秀传统文化③中华文化是世界文化大花园中一朵璀璨的奇葩④中华文化对促进人类文明发展做出了巨大贡献</a:t>
            </a:r>
          </a:p>
          <a:p>
            <a:pPr>
              <a:lnSpc>
                <a:spcPct val="110000"/>
              </a:lnSpc>
            </a:pPr>
            <a:r>
              <a:rPr lang="en-US" altLang="zh-CN" smtClean="0"/>
              <a:t>A.①②③B.①②C.①③④D.②③④</a:t>
            </a:r>
            <a:endParaRPr lang="zh-CN" altLang="en-US" smtClean="0"/>
          </a:p>
        </p:txBody>
      </p:sp>
      <p:pic>
        <p:nvPicPr>
          <p:cNvPr id="36868" name="图片 6" descr="IMG_256"/>
          <p:cNvPicPr>
            <a:picLocks noChangeAspect="1" noChangeArrowheads="1"/>
          </p:cNvPicPr>
          <p:nvPr/>
        </p:nvPicPr>
        <p:blipFill>
          <a:blip r:embed="rId2"/>
          <a:srcRect/>
          <a:stretch>
            <a:fillRect/>
          </a:stretch>
        </p:blipFill>
        <p:spPr bwMode="auto">
          <a:xfrm>
            <a:off x="1401763" y="1147763"/>
            <a:ext cx="4140200" cy="2263775"/>
          </a:xfrm>
          <a:prstGeom prst="rect">
            <a:avLst/>
          </a:prstGeom>
          <a:noFill/>
          <a:ln w="9525">
            <a:noFill/>
            <a:miter lim="800000"/>
            <a:headEnd/>
            <a:tailEnd/>
          </a:ln>
          <a:effectLst/>
        </p:spPr>
      </p:pic>
      <p:sp>
        <p:nvSpPr>
          <p:cNvPr id="36869" name="Text Box 5"/>
          <p:cNvSpPr txBox="1">
            <a:spLocks noChangeArrowheads="1"/>
          </p:cNvSpPr>
          <p:nvPr/>
        </p:nvSpPr>
        <p:spPr bwMode="auto">
          <a:xfrm>
            <a:off x="8855075" y="561975"/>
            <a:ext cx="1127125"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7A1706"/>
                </a:solidFill>
              </a:rPr>
              <a:t>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 calcmode="lin" valueType="num">
                                      <p:cBhvr additive="base">
                                        <p:cTn id="7" dur="500" fill="hold"/>
                                        <p:tgtEl>
                                          <p:spTgt spid="36869"/>
                                        </p:tgtEl>
                                        <p:attrNameLst>
                                          <p:attrName>ppt_x</p:attrName>
                                        </p:attrNameLst>
                                      </p:cBhvr>
                                      <p:tavLst>
                                        <p:tav tm="0">
                                          <p:val>
                                            <p:strVal val="#ppt_x"/>
                                          </p:val>
                                        </p:tav>
                                        <p:tav tm="100000">
                                          <p:val>
                                            <p:strVal val="#ppt_x"/>
                                          </p:val>
                                        </p:tav>
                                      </p:tavLst>
                                    </p:anim>
                                    <p:anim calcmode="lin" valueType="num">
                                      <p:cBhvr additive="base">
                                        <p:cTn id="8" dur="500" fill="hold"/>
                                        <p:tgtEl>
                                          <p:spTgt spid="368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7">
            <a:hlinkClick r:id="rId3" action="ppaction://hlinksldjump"/>
          </p:cNvPr>
          <p:cNvSpPr txBox="1">
            <a:spLocks noChangeArrowheads="1"/>
          </p:cNvSpPr>
          <p:nvPr/>
        </p:nvSpPr>
        <p:spPr bwMode="auto">
          <a:xfrm>
            <a:off x="5437188" y="3052763"/>
            <a:ext cx="1303337"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rPr>
              <a:t>课前预习</a:t>
            </a:r>
            <a:endParaRPr lang="en-US" altLang="zh-CN" sz="2000" b="1">
              <a:solidFill>
                <a:srgbClr val="FF0000"/>
              </a:solidFill>
              <a:latin typeface="Calibri" pitchFamily="34" charset="0"/>
              <a:ea typeface="黑体" pitchFamily="2" charset="-122"/>
              <a:sym typeface="宋体" charset="-122"/>
            </a:endParaRPr>
          </a:p>
        </p:txBody>
      </p:sp>
      <p:sp>
        <p:nvSpPr>
          <p:cNvPr id="13314" name="Text Box 17"/>
          <p:cNvSpPr txBox="1">
            <a:spLocks noChangeArrowheads="1"/>
          </p:cNvSpPr>
          <p:nvPr/>
        </p:nvSpPr>
        <p:spPr bwMode="auto">
          <a:xfrm>
            <a:off x="5437188" y="4171950"/>
            <a:ext cx="1303337"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sym typeface="宋体" charset="-122"/>
              </a:rPr>
              <a:t>典例精析</a:t>
            </a:r>
          </a:p>
        </p:txBody>
      </p:sp>
      <p:sp>
        <p:nvSpPr>
          <p:cNvPr id="13315" name="Text Box 17"/>
          <p:cNvSpPr txBox="1">
            <a:spLocks noChangeArrowheads="1"/>
          </p:cNvSpPr>
          <p:nvPr/>
        </p:nvSpPr>
        <p:spPr bwMode="auto">
          <a:xfrm>
            <a:off x="5437188" y="4533900"/>
            <a:ext cx="1317625"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rPr>
              <a:t>课后训练</a:t>
            </a:r>
            <a:endParaRPr lang="en-US" altLang="zh-CN" sz="2000" b="1">
              <a:solidFill>
                <a:srgbClr val="FF0000"/>
              </a:solidFill>
              <a:latin typeface="Calibri" pitchFamily="34" charset="0"/>
              <a:ea typeface="黑体" pitchFamily="2" charset="-122"/>
              <a:sym typeface="宋体" charset="-122"/>
            </a:endParaRPr>
          </a:p>
        </p:txBody>
      </p:sp>
      <p:sp>
        <p:nvSpPr>
          <p:cNvPr id="13316" name="Text Box 17">
            <a:hlinkClick r:id="rId3" action="ppaction://hlinksldjump"/>
          </p:cNvPr>
          <p:cNvSpPr txBox="1">
            <a:spLocks noChangeArrowheads="1"/>
          </p:cNvSpPr>
          <p:nvPr/>
        </p:nvSpPr>
        <p:spPr bwMode="auto">
          <a:xfrm>
            <a:off x="5437188" y="2657475"/>
            <a:ext cx="1317625"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学习目标</a:t>
            </a:r>
          </a:p>
        </p:txBody>
      </p:sp>
      <p:sp>
        <p:nvSpPr>
          <p:cNvPr id="13317" name="矩形 1"/>
          <p:cNvSpPr>
            <a:spLocks noChangeArrowheads="1"/>
          </p:cNvSpPr>
          <p:nvPr/>
        </p:nvSpPr>
        <p:spPr bwMode="auto">
          <a:xfrm>
            <a:off x="4935538" y="1651000"/>
            <a:ext cx="660400" cy="368300"/>
          </a:xfrm>
          <a:prstGeom prst="rect">
            <a:avLst/>
          </a:prstGeom>
          <a:noFill/>
          <a:ln w="9525">
            <a:noFill/>
            <a:miter lim="800000"/>
            <a:headEnd/>
            <a:tailEnd/>
          </a:ln>
        </p:spPr>
        <p:txBody>
          <a:bodyPr>
            <a:spAutoFit/>
          </a:bodyPr>
          <a:lstStyle/>
          <a:p>
            <a:r>
              <a:rPr lang="zh-CN" altLang="en-US" b="1">
                <a:ea typeface="黑体" pitchFamily="2" charset="-122"/>
              </a:rPr>
              <a:t>目录</a:t>
            </a:r>
          </a:p>
        </p:txBody>
      </p:sp>
      <p:sp>
        <p:nvSpPr>
          <p:cNvPr id="13318" name="Text Box 17">
            <a:hlinkClick r:id="rId3" action="ppaction://hlinksldjump"/>
          </p:cNvPr>
          <p:cNvSpPr txBox="1">
            <a:spLocks noChangeArrowheads="1"/>
          </p:cNvSpPr>
          <p:nvPr/>
        </p:nvSpPr>
        <p:spPr bwMode="auto">
          <a:xfrm>
            <a:off x="5437188" y="3811588"/>
            <a:ext cx="1301750"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sym typeface="宋体" charset="-122"/>
              </a:rPr>
              <a:t>知识结构</a:t>
            </a:r>
          </a:p>
        </p:txBody>
      </p:sp>
      <p:sp>
        <p:nvSpPr>
          <p:cNvPr id="13319" name="Text Box 17">
            <a:hlinkClick r:id="rId3" action="ppaction://hlinksldjump"/>
          </p:cNvPr>
          <p:cNvSpPr txBox="1">
            <a:spLocks noChangeArrowheads="1"/>
          </p:cNvSpPr>
          <p:nvPr/>
        </p:nvSpPr>
        <p:spPr bwMode="auto">
          <a:xfrm>
            <a:off x="5437188" y="2259013"/>
            <a:ext cx="1333500"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情境导入</a:t>
            </a:r>
          </a:p>
        </p:txBody>
      </p:sp>
      <p:sp>
        <p:nvSpPr>
          <p:cNvPr id="13320" name="Text Box 17">
            <a:hlinkClick r:id="rId3" action="ppaction://hlinksldjump"/>
          </p:cNvPr>
          <p:cNvSpPr txBox="1">
            <a:spLocks noChangeArrowheads="1"/>
          </p:cNvSpPr>
          <p:nvPr/>
        </p:nvSpPr>
        <p:spPr bwMode="auto">
          <a:xfrm>
            <a:off x="5437188" y="3413125"/>
            <a:ext cx="1317625"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疑难解答</a:t>
            </a:r>
          </a:p>
        </p:txBody>
      </p:sp>
    </p:spTree>
    <p:custDataLst>
      <p:tags r:id="rId1"/>
    </p:custDataLst>
  </p:cSld>
  <p:clrMapOvr>
    <a:masterClrMapping/>
  </p:clrMapOvr>
  <p:transition>
    <p:zo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p:cNvSpPr>
          <p:nvPr>
            <p:ph idx="1"/>
          </p:nvPr>
        </p:nvSpPr>
        <p:spPr>
          <a:xfrm>
            <a:off x="876300" y="638175"/>
            <a:ext cx="10691813" cy="5986463"/>
          </a:xfrm>
        </p:spPr>
        <p:txBody>
          <a:bodyPr/>
          <a:lstStyle/>
          <a:p>
            <a:r>
              <a:rPr lang="en-US" altLang="zh-CN" smtClean="0"/>
              <a:t>6</a:t>
            </a:r>
            <a:r>
              <a:rPr lang="zh-CN" altLang="en-US" smtClean="0"/>
              <a:t>、央视举办的第二季</a:t>
            </a:r>
            <a:r>
              <a:rPr lang="en-US" altLang="zh-CN" smtClean="0"/>
              <a:t>《</a:t>
            </a:r>
            <a:r>
              <a:rPr lang="zh-CN" altLang="en-US" smtClean="0"/>
              <a:t>中国诗词大会</a:t>
            </a:r>
            <a:r>
              <a:rPr lang="en-US" altLang="zh-CN" smtClean="0"/>
              <a:t>》</a:t>
            </a:r>
            <a:r>
              <a:rPr lang="zh-CN" altLang="en-US" smtClean="0"/>
              <a:t>广受关注。节目内容从</a:t>
            </a:r>
            <a:r>
              <a:rPr lang="en-US" altLang="zh-CN" smtClean="0"/>
              <a:t>《</a:t>
            </a:r>
            <a:r>
              <a:rPr lang="zh-CN" altLang="en-US" smtClean="0"/>
              <a:t>诗经</a:t>
            </a:r>
            <a:r>
              <a:rPr lang="en-US" altLang="zh-CN" smtClean="0"/>
              <a:t>》</a:t>
            </a:r>
            <a:r>
              <a:rPr lang="zh-CN" altLang="en-US" smtClean="0"/>
              <a:t>、楚辞到汉魏六朝诗，再到唐宋明清诗词，一直延续到当代名人诗词，涵盖中国诗歌史，时间跨度数千年。节目播出为综艺市场注入股股“清流”，观众以最大的敬意和欢呼迎接这类久违的文化节目。对此，</a:t>
            </a:r>
            <a:r>
              <a:rPr lang="en-US" altLang="zh-CN" smtClean="0"/>
              <a:t>《</a:t>
            </a:r>
            <a:r>
              <a:rPr lang="zh-CN" altLang="en-US" smtClean="0"/>
              <a:t>中国诗词大会</a:t>
            </a:r>
            <a:r>
              <a:rPr lang="en-US" altLang="zh-CN" smtClean="0"/>
              <a:t>》</a:t>
            </a:r>
            <a:r>
              <a:rPr lang="zh-CN" altLang="en-US" smtClean="0"/>
              <a:t>点评嘉宾蒙曼指出：“中国人的文化心一直在，但需要被激活。”</a:t>
            </a:r>
          </a:p>
          <a:p>
            <a:r>
              <a:rPr lang="zh-CN" altLang="en-US" smtClean="0"/>
              <a:t>（</a:t>
            </a:r>
            <a:r>
              <a:rPr lang="en-US" altLang="zh-CN" smtClean="0"/>
              <a:t>1</a:t>
            </a:r>
            <a:r>
              <a:rPr lang="zh-CN" altLang="en-US" smtClean="0"/>
              <a:t>）材料中划线部分体现了中华文化具有怎样的特点？</a:t>
            </a:r>
          </a:p>
          <a:p>
            <a:r>
              <a:rPr lang="zh-CN" altLang="en-US" smtClean="0"/>
              <a:t>（</a:t>
            </a:r>
            <a:r>
              <a:rPr lang="en-US" altLang="zh-CN" smtClean="0"/>
              <a:t>2</a:t>
            </a:r>
            <a:r>
              <a:rPr lang="zh-CN" altLang="en-US" smtClean="0"/>
              <a:t>）“中国人的文化心一直在，但需要被激活。”你认为如何才能激活中国人的文化心？</a:t>
            </a:r>
          </a:p>
        </p:txBody>
      </p:sp>
      <p:pic>
        <p:nvPicPr>
          <p:cNvPr id="37893" name="Picture 5" descr="t01cd16883d7b98950b"/>
          <p:cNvPicPr>
            <a:picLocks noChangeAspect="1" noChangeArrowheads="1"/>
          </p:cNvPicPr>
          <p:nvPr/>
        </p:nvPicPr>
        <p:blipFill>
          <a:blip r:embed="rId2"/>
          <a:srcRect/>
          <a:stretch>
            <a:fillRect/>
          </a:stretch>
        </p:blipFill>
        <p:spPr bwMode="auto">
          <a:xfrm>
            <a:off x="5243513" y="4114800"/>
            <a:ext cx="3597275" cy="2481263"/>
          </a:xfrm>
          <a:prstGeom prst="rect">
            <a:avLst/>
          </a:prstGeom>
          <a:noFill/>
        </p:spPr>
      </p:pic>
    </p:spTree>
  </p:cSld>
  <p:clrMapOvr>
    <a:masterClrMapping/>
  </p:clrMapOvr>
  <p:transition>
    <p:zo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zh-CN" altLang="en-US" smtClean="0"/>
              <a:t>答案</a:t>
            </a:r>
          </a:p>
        </p:txBody>
      </p:sp>
      <p:sp>
        <p:nvSpPr>
          <p:cNvPr id="38915" name="Rectangle 3"/>
          <p:cNvSpPr>
            <a:spLocks noGrp="1"/>
          </p:cNvSpPr>
          <p:nvPr>
            <p:ph idx="1"/>
          </p:nvPr>
        </p:nvSpPr>
        <p:spPr/>
        <p:txBody>
          <a:bodyPr/>
          <a:lstStyle/>
          <a:p>
            <a:r>
              <a:rPr lang="en-US" altLang="zh-CN" smtClean="0">
                <a:solidFill>
                  <a:srgbClr val="7C0437"/>
                </a:solidFill>
              </a:rPr>
              <a:t>6. </a:t>
            </a:r>
            <a:r>
              <a:rPr lang="zh-CN" altLang="en-US" smtClean="0">
                <a:solidFill>
                  <a:srgbClr val="7C0437"/>
                </a:solidFill>
              </a:rPr>
              <a:t>（</a:t>
            </a:r>
            <a:r>
              <a:rPr lang="en-US" altLang="zh-CN" smtClean="0">
                <a:solidFill>
                  <a:srgbClr val="7C0437"/>
                </a:solidFill>
              </a:rPr>
              <a:t>1</a:t>
            </a:r>
            <a:r>
              <a:rPr lang="zh-CN" altLang="en-US" smtClean="0">
                <a:solidFill>
                  <a:srgbClr val="7C0437"/>
                </a:solidFill>
              </a:rPr>
              <a:t>）历史悠久、源远流长、博大精深。</a:t>
            </a:r>
          </a:p>
          <a:p>
            <a:r>
              <a:rPr lang="zh-CN" altLang="en-US" smtClean="0">
                <a:solidFill>
                  <a:srgbClr val="7C0437"/>
                </a:solidFill>
              </a:rPr>
              <a:t>（</a:t>
            </a:r>
            <a:r>
              <a:rPr lang="en-US" altLang="zh-CN" smtClean="0">
                <a:solidFill>
                  <a:srgbClr val="7C0437"/>
                </a:solidFill>
              </a:rPr>
              <a:t>2</a:t>
            </a:r>
            <a:r>
              <a:rPr lang="zh-CN" altLang="en-US" smtClean="0">
                <a:solidFill>
                  <a:srgbClr val="7C0437"/>
                </a:solidFill>
              </a:rPr>
              <a:t>）国家：要继承中华民族优秀文化，并在实践中不断创新。</a:t>
            </a:r>
          </a:p>
          <a:p>
            <a:r>
              <a:rPr lang="zh-CN" altLang="en-US" smtClean="0">
                <a:solidFill>
                  <a:srgbClr val="7C0437"/>
                </a:solidFill>
              </a:rPr>
              <a:t>社会媒体：通过多种形式宣传优秀文化，增强公民对民族文化认同感。</a:t>
            </a:r>
          </a:p>
          <a:p>
            <a:r>
              <a:rPr lang="zh-CN" altLang="en-US" smtClean="0">
                <a:solidFill>
                  <a:srgbClr val="7C0437"/>
                </a:solidFill>
              </a:rPr>
              <a:t>公民个人</a:t>
            </a:r>
            <a:r>
              <a:rPr lang="en-US" altLang="zh-CN" smtClean="0">
                <a:solidFill>
                  <a:srgbClr val="7C0437"/>
                </a:solidFill>
              </a:rPr>
              <a:t>:</a:t>
            </a:r>
            <a:r>
              <a:rPr lang="zh-CN" altLang="en-US" smtClean="0">
                <a:solidFill>
                  <a:srgbClr val="7C0437"/>
                </a:solidFill>
              </a:rPr>
              <a:t>积极继承优秀民族传统文化，并在实践中不断推进民族文化的创新与发展；增强民族文化认同感。</a:t>
            </a:r>
          </a:p>
          <a:p>
            <a:endParaRPr lang="en-US" altLang="zh-CN"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additive="base">
                                        <p:cTn id="7" dur="5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5">
                                            <p:txEl>
                                              <p:pRg st="1" end="1"/>
                                            </p:txEl>
                                          </p:spTgt>
                                        </p:tgtEl>
                                        <p:attrNameLst>
                                          <p:attrName>style.visibility</p:attrName>
                                        </p:attrNameLst>
                                      </p:cBhvr>
                                      <p:to>
                                        <p:strVal val="visible"/>
                                      </p:to>
                                    </p:set>
                                    <p:anim calcmode="lin" valueType="num">
                                      <p:cBhvr additive="base">
                                        <p:cTn id="13" dur="500" fill="hold"/>
                                        <p:tgtEl>
                                          <p:spTgt spid="389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915">
                                            <p:txEl>
                                              <p:pRg st="2" end="2"/>
                                            </p:txEl>
                                          </p:spTgt>
                                        </p:tgtEl>
                                        <p:attrNameLst>
                                          <p:attrName>style.visibility</p:attrName>
                                        </p:attrNameLst>
                                      </p:cBhvr>
                                      <p:to>
                                        <p:strVal val="visible"/>
                                      </p:to>
                                    </p:set>
                                    <p:anim calcmode="lin" valueType="num">
                                      <p:cBhvr additive="base">
                                        <p:cTn id="19" dur="500" fill="hold"/>
                                        <p:tgtEl>
                                          <p:spTgt spid="389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9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8915">
                                            <p:txEl>
                                              <p:pRg st="3" end="3"/>
                                            </p:txEl>
                                          </p:spTgt>
                                        </p:tgtEl>
                                        <p:attrNameLst>
                                          <p:attrName>style.visibility</p:attrName>
                                        </p:attrNameLst>
                                      </p:cBhvr>
                                      <p:to>
                                        <p:strVal val="visible"/>
                                      </p:to>
                                    </p:set>
                                    <p:anim calcmode="lin" valueType="num">
                                      <p:cBhvr additive="base">
                                        <p:cTn id="25" dur="500" fill="hold"/>
                                        <p:tgtEl>
                                          <p:spTgt spid="389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91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p:txBody>
          <a:bodyPr/>
          <a:lstStyle/>
          <a:p>
            <a:pPr eaLnBrk="1" hangingPunct="1"/>
            <a:r>
              <a:rPr lang="zh-CN" altLang="en-US" smtClean="0">
                <a:sym typeface="黑体" pitchFamily="2" charset="-122"/>
              </a:rPr>
              <a:t>情境导入</a:t>
            </a:r>
            <a:r>
              <a:rPr lang="zh-CN" altLang="en-US" smtClean="0">
                <a:sym typeface="+mn-ea"/>
              </a:rPr>
              <a:t/>
            </a:r>
            <a:br>
              <a:rPr lang="zh-CN" altLang="en-US" smtClean="0">
                <a:sym typeface="+mn-ea"/>
              </a:rPr>
            </a:br>
            <a:endParaRPr lang="zh-CN" altLang="en-US" smtClean="0"/>
          </a:p>
        </p:txBody>
      </p:sp>
      <p:sp>
        <p:nvSpPr>
          <p:cNvPr id="14338" name="内容占位符 2"/>
          <p:cNvSpPr>
            <a:spLocks noGrp="1"/>
          </p:cNvSpPr>
          <p:nvPr>
            <p:ph idx="1"/>
          </p:nvPr>
        </p:nvSpPr>
        <p:spPr>
          <a:xfrm>
            <a:off x="411163" y="1241425"/>
            <a:ext cx="11488737" cy="5265738"/>
          </a:xfrm>
        </p:spPr>
        <p:txBody>
          <a:bodyPr/>
          <a:lstStyle/>
          <a:p>
            <a:r>
              <a:rPr lang="zh-CN" altLang="en-US" smtClean="0">
                <a:solidFill>
                  <a:srgbClr val="0C0779"/>
                </a:solidFill>
              </a:rPr>
              <a:t>“你好！”记者走在塔吉克斯坦首都杜尚别的大街小巷，时不时就能听到这样一声亲切的问候。随着“中文热”在塔吉克斯坦的升温，杜尚别当地很多人会用这句话同中国人打招呼。</a:t>
            </a:r>
            <a:r>
              <a:rPr lang="en-US" altLang="zh-CN" smtClean="0">
                <a:solidFill>
                  <a:srgbClr val="0C0779"/>
                </a:solidFill>
              </a:rPr>
              <a:t>2018</a:t>
            </a:r>
            <a:r>
              <a:rPr lang="zh-CN" altLang="en-US" smtClean="0">
                <a:solidFill>
                  <a:srgbClr val="0C0779"/>
                </a:solidFill>
              </a:rPr>
              <a:t>年</a:t>
            </a:r>
            <a:r>
              <a:rPr lang="en-US" altLang="zh-CN" smtClean="0">
                <a:solidFill>
                  <a:srgbClr val="0C0779"/>
                </a:solidFill>
              </a:rPr>
              <a:t>10</a:t>
            </a:r>
            <a:r>
              <a:rPr lang="zh-CN" altLang="en-US" smtClean="0">
                <a:solidFill>
                  <a:srgbClr val="0C0779"/>
                </a:solidFill>
              </a:rPr>
              <a:t>月</a:t>
            </a:r>
            <a:r>
              <a:rPr lang="en-US" altLang="zh-CN" smtClean="0">
                <a:solidFill>
                  <a:srgbClr val="0C0779"/>
                </a:solidFill>
              </a:rPr>
              <a:t>11</a:t>
            </a:r>
            <a:r>
              <a:rPr lang="zh-CN" altLang="en-US" smtClean="0">
                <a:solidFill>
                  <a:srgbClr val="0C0779"/>
                </a:solidFill>
              </a:rPr>
              <a:t>日至</a:t>
            </a:r>
            <a:r>
              <a:rPr lang="en-US" altLang="zh-CN" smtClean="0">
                <a:solidFill>
                  <a:srgbClr val="0C0779"/>
                </a:solidFill>
              </a:rPr>
              <a:t>12</a:t>
            </a:r>
            <a:r>
              <a:rPr lang="zh-CN" altLang="en-US" smtClean="0">
                <a:solidFill>
                  <a:srgbClr val="0C0779"/>
                </a:solidFill>
              </a:rPr>
              <a:t>日，上海合作组织成员国政府首脑（总理）理事会第十七次会议在杜尚别举行，会议就加强上合组织成员国之间的经贸与人文合作进行了讨论。谈起“中文热”，当地一名媒体从业者达莱尔感受颇深。他说，在杜尚别，掌握中文就能得到更好的就业待遇。中文已经成为仅次于俄语的重要外语。</a:t>
            </a:r>
          </a:p>
          <a:p>
            <a:r>
              <a:rPr lang="zh-CN" altLang="en-US" smtClean="0">
                <a:solidFill>
                  <a:srgbClr val="0C0779"/>
                </a:solidFill>
              </a:rPr>
              <a:t>“中文热”在塔吉克斯坦的升温说明了什么道理？</a:t>
            </a:r>
          </a:p>
        </p:txBody>
      </p:sp>
      <p:pic>
        <p:nvPicPr>
          <p:cNvPr id="14340" name="Picture 4" descr="t01c1aa02ac6b2f247f"/>
          <p:cNvPicPr>
            <a:picLocks noChangeAspect="1" noChangeArrowheads="1"/>
          </p:cNvPicPr>
          <p:nvPr/>
        </p:nvPicPr>
        <p:blipFill>
          <a:blip r:embed="rId3"/>
          <a:srcRect/>
          <a:stretch>
            <a:fillRect/>
          </a:stretch>
        </p:blipFill>
        <p:spPr bwMode="auto">
          <a:xfrm>
            <a:off x="7138988" y="4103688"/>
            <a:ext cx="3490912" cy="2286000"/>
          </a:xfrm>
          <a:prstGeom prst="rect">
            <a:avLst/>
          </a:prstGeom>
          <a:noFill/>
          <a:ln w="9525">
            <a:noFill/>
            <a:miter lim="800000"/>
            <a:headEnd/>
            <a:tailEnd/>
          </a:ln>
        </p:spPr>
      </p:pic>
    </p:spTree>
    <p:custDataLst>
      <p:tags r:id="rId1"/>
    </p:custDataLst>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pPr eaLnBrk="1" hangingPunct="1"/>
            <a:r>
              <a:rPr lang="zh-CN" altLang="en-US" smtClean="0">
                <a:sym typeface="黑体" pitchFamily="2" charset="-122"/>
              </a:rPr>
              <a:t>学习目标</a:t>
            </a:r>
            <a:br>
              <a:rPr lang="zh-CN" altLang="en-US" smtClean="0">
                <a:sym typeface="黑体" pitchFamily="2" charset="-122"/>
              </a:rPr>
            </a:br>
            <a:endParaRPr lang="zh-CN" altLang="en-US" smtClean="0"/>
          </a:p>
        </p:txBody>
      </p:sp>
      <p:sp>
        <p:nvSpPr>
          <p:cNvPr id="15362" name="内容占位符 2"/>
          <p:cNvSpPr>
            <a:spLocks noGrp="1"/>
          </p:cNvSpPr>
          <p:nvPr>
            <p:ph idx="1"/>
          </p:nvPr>
        </p:nvSpPr>
        <p:spPr/>
        <p:txBody>
          <a:bodyPr/>
          <a:lstStyle/>
          <a:p>
            <a:r>
              <a:rPr lang="en-US" altLang="zh-CN" smtClean="0">
                <a:solidFill>
                  <a:srgbClr val="0D0D0D"/>
                </a:solidFill>
              </a:rPr>
              <a:t>1</a:t>
            </a:r>
            <a:r>
              <a:rPr lang="zh-CN" altLang="en-US" smtClean="0">
                <a:solidFill>
                  <a:srgbClr val="0D0D0D"/>
                </a:solidFill>
              </a:rPr>
              <a:t>、全面了解源远流长、博大精深、具有强大生命力与凝聚力的中华文化对人类文明的进步作出过巨大贡献。</a:t>
            </a:r>
          </a:p>
          <a:p>
            <a:r>
              <a:rPr lang="en-US" altLang="zh-CN" smtClean="0">
                <a:solidFill>
                  <a:srgbClr val="0D0D0D"/>
                </a:solidFill>
              </a:rPr>
              <a:t>2</a:t>
            </a:r>
            <a:r>
              <a:rPr lang="zh-CN" altLang="en-US" smtClean="0">
                <a:solidFill>
                  <a:srgbClr val="0D0D0D"/>
                </a:solidFill>
              </a:rPr>
              <a:t>、了解中国科技对世界的巨大贡献。</a:t>
            </a:r>
          </a:p>
          <a:p>
            <a:r>
              <a:rPr lang="en-US" altLang="zh-CN" smtClean="0">
                <a:solidFill>
                  <a:srgbClr val="0D0D0D"/>
                </a:solidFill>
              </a:rPr>
              <a:t>3</a:t>
            </a:r>
            <a:r>
              <a:rPr lang="zh-CN" altLang="en-US" smtClean="0">
                <a:solidFill>
                  <a:srgbClr val="0D0D0D"/>
                </a:solidFill>
              </a:rPr>
              <a:t>、认识中华文化深邃的思想宝库。</a:t>
            </a:r>
          </a:p>
          <a:p>
            <a:r>
              <a:rPr lang="en-US" altLang="zh-CN" smtClean="0">
                <a:solidFill>
                  <a:srgbClr val="0D0D0D"/>
                </a:solidFill>
              </a:rPr>
              <a:t>4</a:t>
            </a:r>
            <a:r>
              <a:rPr lang="zh-CN" altLang="en-US" smtClean="0">
                <a:solidFill>
                  <a:srgbClr val="0D0D0D"/>
                </a:solidFill>
              </a:rPr>
              <a:t>、知道灿烂的中国文艺是人类文化宝库中的瑰宝。</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pPr eaLnBrk="1" hangingPunct="1"/>
            <a:r>
              <a:rPr lang="zh-CN" altLang="en-US" smtClean="0">
                <a:solidFill>
                  <a:srgbClr val="F28711"/>
                </a:solidFill>
                <a:ea typeface="黑体" pitchFamily="2" charset="-122"/>
                <a:sym typeface="黑体" pitchFamily="2" charset="-122"/>
              </a:rPr>
              <a:t>课前预习</a:t>
            </a:r>
            <a:r>
              <a:rPr lang="zh-CN" altLang="en-US" smtClean="0">
                <a:ea typeface="黑体" pitchFamily="2" charset="-122"/>
                <a:sym typeface="黑体" pitchFamily="2" charset="-122"/>
              </a:rPr>
              <a:t/>
            </a:r>
            <a:br>
              <a:rPr lang="zh-CN" altLang="en-US" smtClean="0">
                <a:ea typeface="黑体" pitchFamily="2" charset="-122"/>
                <a:sym typeface="黑体" pitchFamily="2" charset="-122"/>
              </a:rPr>
            </a:br>
            <a:endParaRPr lang="zh-CN" altLang="en-US" smtClean="0">
              <a:ea typeface="黑体" pitchFamily="2" charset="-122"/>
            </a:endParaRPr>
          </a:p>
        </p:txBody>
      </p:sp>
      <p:sp>
        <p:nvSpPr>
          <p:cNvPr id="16386" name="内容占位符 2"/>
          <p:cNvSpPr>
            <a:spLocks noGrp="1"/>
          </p:cNvSpPr>
          <p:nvPr>
            <p:ph idx="1"/>
          </p:nvPr>
        </p:nvSpPr>
        <p:spPr/>
        <p:txBody>
          <a:bodyPr/>
          <a:lstStyle/>
          <a:p>
            <a:r>
              <a:rPr lang="en-US" altLang="zh-CN" smtClean="0"/>
              <a:t>1</a:t>
            </a:r>
            <a:r>
              <a:rPr lang="zh-CN" altLang="en-US" smtClean="0"/>
              <a:t>、历史上，中国的科技在世界上曾</a:t>
            </a:r>
            <a:r>
              <a:rPr lang="en-US" altLang="zh-CN" smtClean="0"/>
              <a:t>_______</a:t>
            </a:r>
            <a:r>
              <a:rPr lang="zh-CN" altLang="en-US" smtClean="0"/>
              <a:t>独领风骚。</a:t>
            </a:r>
            <a:r>
              <a:rPr lang="en-US" altLang="zh-CN" smtClean="0"/>
              <a:t>______</a:t>
            </a:r>
            <a:r>
              <a:rPr lang="zh-CN" altLang="en-US" smtClean="0"/>
              <a:t>纷纷派遣使者、留学生来中国学习科学技术。</a:t>
            </a:r>
          </a:p>
          <a:p>
            <a:r>
              <a:rPr lang="en-US" altLang="zh-CN" smtClean="0"/>
              <a:t>2</a:t>
            </a:r>
            <a:r>
              <a:rPr lang="zh-CN" altLang="en-US" smtClean="0"/>
              <a:t>、中国的科技发明，展示中华文化的</a:t>
            </a:r>
            <a:r>
              <a:rPr lang="en-US" altLang="zh-CN" smtClean="0"/>
              <a:t>_____</a:t>
            </a:r>
            <a:r>
              <a:rPr lang="zh-CN" altLang="en-US" smtClean="0"/>
              <a:t>，对整个人类社会的生产、生活都产生了</a:t>
            </a:r>
            <a:r>
              <a:rPr lang="en-US" altLang="zh-CN" smtClean="0"/>
              <a:t>______</a:t>
            </a:r>
            <a:r>
              <a:rPr lang="zh-CN" altLang="en-US" smtClean="0"/>
              <a:t>，为世界文明的发展和社会的进步作出了</a:t>
            </a:r>
            <a:r>
              <a:rPr lang="en-US" altLang="zh-CN" smtClean="0"/>
              <a:t>______</a:t>
            </a:r>
            <a:r>
              <a:rPr lang="zh-CN" altLang="en-US" smtClean="0"/>
              <a:t>。</a:t>
            </a:r>
          </a:p>
          <a:p>
            <a:r>
              <a:rPr lang="en-US" altLang="zh-CN" smtClean="0"/>
              <a:t>3</a:t>
            </a:r>
            <a:r>
              <a:rPr lang="zh-CN" altLang="en-US" smtClean="0"/>
              <a:t>、中华文化就像一片深邃广阔的</a:t>
            </a:r>
            <a:r>
              <a:rPr lang="en-US" altLang="zh-CN" smtClean="0"/>
              <a:t>______</a:t>
            </a:r>
            <a:r>
              <a:rPr lang="zh-CN" altLang="en-US" smtClean="0"/>
              <a:t>，儒家、道家、阴阳家、法家、名家、墨家、纵横家、杂家、农家等都是这片森林中的</a:t>
            </a:r>
            <a:r>
              <a:rPr lang="en-US" altLang="zh-CN" smtClean="0"/>
              <a:t>______</a:t>
            </a:r>
            <a:r>
              <a:rPr lang="zh-CN" altLang="en-US" smtClean="0"/>
              <a:t>，它们相互交织，</a:t>
            </a:r>
            <a:r>
              <a:rPr lang="en-US" altLang="zh-CN" smtClean="0"/>
              <a:t>______</a:t>
            </a:r>
            <a:r>
              <a:rPr lang="zh-CN" altLang="en-US" smtClean="0"/>
              <a:t>，共同构成了中华文化深邃的</a:t>
            </a:r>
            <a:r>
              <a:rPr lang="en-US" altLang="zh-CN" smtClean="0"/>
              <a:t>_______</a:t>
            </a:r>
            <a:r>
              <a:rPr lang="zh-CN" altLang="en-US" smtClean="0"/>
              <a:t>。</a:t>
            </a:r>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Grp="1"/>
          </p:cNvSpPr>
          <p:nvPr>
            <p:ph idx="1"/>
          </p:nvPr>
        </p:nvSpPr>
        <p:spPr>
          <a:xfrm>
            <a:off x="876300" y="346075"/>
            <a:ext cx="10420350" cy="5656263"/>
          </a:xfrm>
          <a:noFill/>
          <a:ln/>
        </p:spPr>
        <p:txBody>
          <a:bodyPr/>
          <a:lstStyle/>
          <a:p>
            <a:r>
              <a:rPr lang="en-US" altLang="zh-CN" smtClean="0"/>
              <a:t>4</a:t>
            </a:r>
            <a:r>
              <a:rPr lang="zh-CN" altLang="en-US" smtClean="0"/>
              <a:t>、中国的思想对欧洲文化乃至世界文化都产生了</a:t>
            </a:r>
            <a:r>
              <a:rPr lang="en-US" altLang="zh-CN" smtClean="0"/>
              <a:t>_______</a:t>
            </a:r>
            <a:r>
              <a:rPr lang="zh-CN" altLang="en-US" smtClean="0"/>
              <a:t>。即使在今天，它对解决人类面临的</a:t>
            </a:r>
            <a:r>
              <a:rPr lang="en-US" altLang="zh-CN" smtClean="0"/>
              <a:t>__________</a:t>
            </a:r>
            <a:r>
              <a:rPr lang="zh-CN" altLang="en-US" smtClean="0"/>
              <a:t>仍有着现实的</a:t>
            </a:r>
            <a:r>
              <a:rPr lang="en-US" altLang="zh-CN" smtClean="0"/>
              <a:t>______</a:t>
            </a:r>
            <a:r>
              <a:rPr lang="zh-CN" altLang="en-US" smtClean="0"/>
              <a:t>和深刻的启迪。</a:t>
            </a:r>
            <a:endParaRPr lang="zh-CN" altLang="en-US" b="1" smtClean="0"/>
          </a:p>
          <a:p>
            <a:r>
              <a:rPr lang="en-US" altLang="zh-CN" smtClean="0"/>
              <a:t>5</a:t>
            </a:r>
            <a:r>
              <a:rPr lang="zh-CN" altLang="en-US" smtClean="0"/>
              <a:t>、中国的文艺，尤其是文学、戏曲、绘画等，具有</a:t>
            </a:r>
            <a:r>
              <a:rPr lang="en-US" altLang="zh-CN" smtClean="0"/>
              <a:t>______</a:t>
            </a:r>
            <a:r>
              <a:rPr lang="zh-CN" altLang="en-US" smtClean="0"/>
              <a:t>的历史和鲜明的</a:t>
            </a:r>
            <a:r>
              <a:rPr lang="en-US" altLang="zh-CN" smtClean="0"/>
              <a:t>______</a:t>
            </a:r>
            <a:r>
              <a:rPr lang="zh-CN" altLang="en-US" smtClean="0"/>
              <a:t>，蕴藏着丰富的</a:t>
            </a:r>
            <a:r>
              <a:rPr lang="en-US" altLang="zh-CN" smtClean="0"/>
              <a:t>______</a:t>
            </a:r>
            <a:r>
              <a:rPr lang="zh-CN" altLang="en-US" smtClean="0"/>
              <a:t>和</a:t>
            </a:r>
            <a:r>
              <a:rPr lang="en-US" altLang="zh-CN" smtClean="0"/>
              <a:t>______</a:t>
            </a:r>
            <a:r>
              <a:rPr lang="zh-CN" altLang="en-US" smtClean="0"/>
              <a:t>，是中华民族灿烂文化的</a:t>
            </a:r>
            <a:r>
              <a:rPr lang="en-US" altLang="zh-CN" smtClean="0"/>
              <a:t>______</a:t>
            </a:r>
            <a:r>
              <a:rPr lang="zh-CN" altLang="en-US" smtClean="0"/>
              <a:t>。</a:t>
            </a:r>
          </a:p>
          <a:p>
            <a:r>
              <a:rPr lang="en-US" altLang="zh-CN" smtClean="0"/>
              <a:t>6</a:t>
            </a:r>
            <a:r>
              <a:rPr lang="zh-CN" altLang="en-US" smtClean="0"/>
              <a:t>、人类的生活经验和情感表达有着</a:t>
            </a:r>
            <a:r>
              <a:rPr lang="en-US" altLang="zh-CN" smtClean="0"/>
              <a:t>______</a:t>
            </a:r>
            <a:r>
              <a:rPr lang="zh-CN" altLang="en-US" smtClean="0"/>
              <a:t>，不同文化之间是可以</a:t>
            </a:r>
            <a:r>
              <a:rPr lang="en-US" altLang="zh-CN" smtClean="0"/>
              <a:t>________</a:t>
            </a:r>
            <a:r>
              <a:rPr lang="zh-CN" altLang="en-US" smtClean="0"/>
              <a:t>的。中国文艺以浓郁的</a:t>
            </a:r>
            <a:r>
              <a:rPr lang="en-US" altLang="zh-CN" smtClean="0"/>
              <a:t>_______</a:t>
            </a:r>
            <a:r>
              <a:rPr lang="zh-CN" altLang="en-US" smtClean="0"/>
              <a:t>表达着中国人的情感、情操、情趣、情怀，丰富着人类的</a:t>
            </a:r>
            <a:r>
              <a:rPr lang="en-US" altLang="zh-CN" smtClean="0"/>
              <a:t>______</a:t>
            </a:r>
            <a:r>
              <a:rPr lang="zh-CN" altLang="en-US" smtClean="0"/>
              <a:t>，架起了沟通中外友谊的</a:t>
            </a:r>
            <a:r>
              <a:rPr lang="en-US" altLang="zh-CN" smtClean="0"/>
              <a:t>______</a:t>
            </a:r>
            <a:r>
              <a:rPr lang="zh-CN" altLang="en-US" smtClean="0"/>
              <a:t>，推动着世界文化的</a:t>
            </a:r>
            <a:r>
              <a:rPr lang="en-US" altLang="zh-CN" smtClean="0"/>
              <a:t>______</a:t>
            </a:r>
            <a:r>
              <a:rPr lang="zh-CN" altLang="en-US" smtClean="0"/>
              <a:t>。灿烂的中国文艺是人类文化宝库中的</a:t>
            </a:r>
            <a:r>
              <a:rPr lang="en-US" altLang="zh-CN" smtClean="0"/>
              <a:t>______</a:t>
            </a:r>
            <a:r>
              <a:rPr lang="zh-CN" altLang="en-US" smtClean="0"/>
              <a:t>。</a:t>
            </a:r>
          </a:p>
        </p:txBody>
      </p:sp>
    </p:spTree>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p:txBody>
          <a:bodyPr/>
          <a:lstStyle/>
          <a:p>
            <a:r>
              <a:rPr lang="zh-CN" altLang="en-US" smtClean="0"/>
              <a:t>答案</a:t>
            </a:r>
          </a:p>
        </p:txBody>
      </p:sp>
      <p:sp>
        <p:nvSpPr>
          <p:cNvPr id="27651" name="Rectangle 3"/>
          <p:cNvSpPr>
            <a:spLocks noGrp="1"/>
          </p:cNvSpPr>
          <p:nvPr>
            <p:ph idx="1"/>
          </p:nvPr>
        </p:nvSpPr>
        <p:spPr/>
        <p:txBody>
          <a:bodyPr/>
          <a:lstStyle/>
          <a:p>
            <a:r>
              <a:rPr lang="en-US" altLang="zh-CN" smtClean="0">
                <a:solidFill>
                  <a:srgbClr val="7B0527"/>
                </a:solidFill>
              </a:rPr>
              <a:t>1.</a:t>
            </a:r>
            <a:r>
              <a:rPr lang="zh-CN" altLang="en-US" smtClean="0">
                <a:solidFill>
                  <a:srgbClr val="7B0527"/>
                </a:solidFill>
              </a:rPr>
              <a:t>长期 世界各国</a:t>
            </a:r>
          </a:p>
          <a:p>
            <a:r>
              <a:rPr lang="en-US" altLang="zh-CN" smtClean="0">
                <a:solidFill>
                  <a:srgbClr val="7B0527"/>
                </a:solidFill>
              </a:rPr>
              <a:t>2.</a:t>
            </a:r>
            <a:r>
              <a:rPr lang="zh-CN" altLang="en-US" smtClean="0">
                <a:solidFill>
                  <a:srgbClr val="7B0527"/>
                </a:solidFill>
              </a:rPr>
              <a:t>辉煌 重大影响 突出的贡献</a:t>
            </a:r>
          </a:p>
          <a:p>
            <a:r>
              <a:rPr lang="en-US" altLang="zh-CN" smtClean="0">
                <a:solidFill>
                  <a:srgbClr val="7B0527"/>
                </a:solidFill>
              </a:rPr>
              <a:t>3.</a:t>
            </a:r>
            <a:r>
              <a:rPr lang="zh-CN" altLang="en-US" smtClean="0">
                <a:solidFill>
                  <a:srgbClr val="7B0527"/>
                </a:solidFill>
              </a:rPr>
              <a:t>森林 参天大树 交相辉映 思想宝库</a:t>
            </a:r>
          </a:p>
          <a:p>
            <a:r>
              <a:rPr lang="en-US" altLang="zh-CN" smtClean="0">
                <a:solidFill>
                  <a:srgbClr val="7B0527"/>
                </a:solidFill>
              </a:rPr>
              <a:t>4.</a:t>
            </a:r>
            <a:r>
              <a:rPr lang="zh-CN" altLang="en-US" smtClean="0">
                <a:solidFill>
                  <a:srgbClr val="7B0527"/>
                </a:solidFill>
              </a:rPr>
              <a:t>深远的影响 世界性难题 指导意义</a:t>
            </a:r>
          </a:p>
          <a:p>
            <a:r>
              <a:rPr lang="en-US" altLang="zh-CN" smtClean="0">
                <a:solidFill>
                  <a:srgbClr val="7B0527"/>
                </a:solidFill>
              </a:rPr>
              <a:t>5.</a:t>
            </a:r>
            <a:r>
              <a:rPr lang="zh-CN" altLang="en-US" smtClean="0">
                <a:solidFill>
                  <a:srgbClr val="7B0527"/>
                </a:solidFill>
              </a:rPr>
              <a:t>悠久 民族特色 文化内涵 精神追求 重要组成部分</a:t>
            </a:r>
          </a:p>
          <a:p>
            <a:r>
              <a:rPr lang="en-US" altLang="zh-CN" smtClean="0">
                <a:solidFill>
                  <a:srgbClr val="7B0527"/>
                </a:solidFill>
              </a:rPr>
              <a:t>6.</a:t>
            </a:r>
            <a:r>
              <a:rPr lang="zh-CN" altLang="en-US" smtClean="0">
                <a:solidFill>
                  <a:srgbClr val="7B0527"/>
                </a:solidFill>
              </a:rPr>
              <a:t>共通之处 共鸣、共融 民族风格 精神世界 桥梁 繁荣与发展 瑰宝</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 calcmode="lin" valueType="num">
                                      <p:cBhvr additive="base">
                                        <p:cTn id="13"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1">
                                            <p:txEl>
                                              <p:pRg st="2" end="2"/>
                                            </p:txEl>
                                          </p:spTgt>
                                        </p:tgtEl>
                                        <p:attrNameLst>
                                          <p:attrName>style.visibility</p:attrName>
                                        </p:attrNameLst>
                                      </p:cBhvr>
                                      <p:to>
                                        <p:strVal val="visible"/>
                                      </p:to>
                                    </p:set>
                                    <p:anim calcmode="lin" valueType="num">
                                      <p:cBhvr additive="base">
                                        <p:cTn id="19"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51">
                                            <p:txEl>
                                              <p:pRg st="3" end="3"/>
                                            </p:txEl>
                                          </p:spTgt>
                                        </p:tgtEl>
                                        <p:attrNameLst>
                                          <p:attrName>style.visibility</p:attrName>
                                        </p:attrNameLst>
                                      </p:cBhvr>
                                      <p:to>
                                        <p:strVal val="visible"/>
                                      </p:to>
                                    </p:set>
                                    <p:anim calcmode="lin" valueType="num">
                                      <p:cBhvr additive="base">
                                        <p:cTn id="25"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651">
                                            <p:txEl>
                                              <p:pRg st="4" end="4"/>
                                            </p:txEl>
                                          </p:spTgt>
                                        </p:tgtEl>
                                        <p:attrNameLst>
                                          <p:attrName>style.visibility</p:attrName>
                                        </p:attrNameLst>
                                      </p:cBhvr>
                                      <p:to>
                                        <p:strVal val="visible"/>
                                      </p:to>
                                    </p:set>
                                    <p:anim calcmode="lin" valueType="num">
                                      <p:cBhvr additive="base">
                                        <p:cTn id="31" dur="5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765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7651">
                                            <p:txEl>
                                              <p:pRg st="5" end="5"/>
                                            </p:txEl>
                                          </p:spTgt>
                                        </p:tgtEl>
                                        <p:attrNameLst>
                                          <p:attrName>style.visibility</p:attrName>
                                        </p:attrNameLst>
                                      </p:cBhvr>
                                      <p:to>
                                        <p:strVal val="visible"/>
                                      </p:to>
                                    </p:set>
                                    <p:anim calcmode="lin" valueType="num">
                                      <p:cBhvr additive="base">
                                        <p:cTn id="37" dur="500" fill="hold"/>
                                        <p:tgtEl>
                                          <p:spTgt spid="2765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765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lstStyle/>
          <a:p>
            <a:pPr eaLnBrk="1" hangingPunct="1"/>
            <a:r>
              <a:rPr lang="zh-CN" altLang="en-US" smtClean="0">
                <a:sym typeface="宋体" charset="-122"/>
              </a:rPr>
              <a:t>疑难解答</a:t>
            </a:r>
            <a:br>
              <a:rPr lang="zh-CN" altLang="en-US" smtClean="0">
                <a:sym typeface="宋体" charset="-122"/>
              </a:rPr>
            </a:br>
            <a:endParaRPr lang="zh-CN" altLang="en-US" smtClean="0"/>
          </a:p>
        </p:txBody>
      </p:sp>
      <p:sp>
        <p:nvSpPr>
          <p:cNvPr id="17410" name="内容占位符 2"/>
          <p:cNvSpPr>
            <a:spLocks noGrp="1"/>
          </p:cNvSpPr>
          <p:nvPr>
            <p:ph idx="1"/>
          </p:nvPr>
        </p:nvSpPr>
        <p:spPr/>
        <p:txBody>
          <a:bodyPr/>
          <a:lstStyle/>
          <a:p>
            <a:pPr eaLnBrk="1" hangingPunct="1"/>
            <a:r>
              <a:rPr lang="zh-CN" altLang="en-US" smtClean="0"/>
              <a:t>灿烂的中华文化</a:t>
            </a:r>
          </a:p>
          <a:p>
            <a:pPr eaLnBrk="1" hangingPunct="1"/>
            <a:r>
              <a:rPr lang="zh-CN" altLang="en-US" smtClean="0"/>
              <a:t>我国各族人民在长期的社会实践中，创造了灿烂的中华文化，五千年绵延不绝。讲仁爱、重民本、守诚信、崇正义、尚和合、求大同等核心思想，自强不息、敬业乐群、扶危济困、见义勇为、孝老爱亲等传统美德，和而不同、文以载道、形神兼备、中和泰和等人文精神，共同构成了中华优秀传统文化的基本内容。</a:t>
            </a:r>
          </a:p>
        </p:txBody>
      </p:sp>
    </p:spTree>
    <p:custDataLst>
      <p:tags r:id="rId1"/>
    </p:custDataLst>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8"/>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8"/>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8"/>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8"/>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8"/>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8"/>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8"/>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8"/>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8"/>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8"/>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8"/>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66</TotalTime>
  <Words>3667</Words>
  <Application>WPS 演示</Application>
  <PresentationFormat>自定义</PresentationFormat>
  <Paragraphs>127</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主题1</vt:lpstr>
      <vt:lpstr>幻灯片 1</vt:lpstr>
      <vt:lpstr>第二单元 复兴之路 第七课 我们的文化自信</vt:lpstr>
      <vt:lpstr>幻灯片 3</vt:lpstr>
      <vt:lpstr>情境导入 </vt:lpstr>
      <vt:lpstr>学习目标 </vt:lpstr>
      <vt:lpstr>课前预习 </vt:lpstr>
      <vt:lpstr>幻灯片 7</vt:lpstr>
      <vt:lpstr>答案</vt:lpstr>
      <vt:lpstr>疑难解答 </vt:lpstr>
      <vt:lpstr>问题探究1、中华文化的内容有哪些？</vt:lpstr>
      <vt:lpstr>共同总结</vt:lpstr>
      <vt:lpstr>问题探究2、如何认识我国惠及世界的科技发明？</vt:lpstr>
      <vt:lpstr>共同总结</vt:lpstr>
      <vt:lpstr>问题探究3、如何认识影响力强大的中国思想？</vt:lpstr>
      <vt:lpstr>共同总结</vt:lpstr>
      <vt:lpstr>问题探究4、如何认识灿烂的文学艺术成就？</vt:lpstr>
      <vt:lpstr>共同总结</vt:lpstr>
      <vt:lpstr>知识结构 </vt:lpstr>
      <vt:lpstr>典例精析 </vt:lpstr>
      <vt:lpstr>答案解析</vt:lpstr>
      <vt:lpstr>幻灯片 21</vt:lpstr>
      <vt:lpstr>答案解析</vt:lpstr>
      <vt:lpstr>幻灯片 23</vt:lpstr>
      <vt:lpstr>答案解析</vt:lpstr>
      <vt:lpstr>课后训练 </vt:lpstr>
      <vt:lpstr>幻灯片 26</vt:lpstr>
      <vt:lpstr>幻灯片 27</vt:lpstr>
      <vt:lpstr>幻灯片 28</vt:lpstr>
      <vt:lpstr>幻灯片 29</vt:lpstr>
      <vt:lpstr>幻灯片 30</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2019-02-18T07:02:40Z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