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8" r:id="rId2"/>
    <p:sldId id="256" r:id="rId3"/>
    <p:sldId id="258" r:id="rId4"/>
    <p:sldId id="260" r:id="rId5"/>
    <p:sldId id="261" r:id="rId6"/>
    <p:sldId id="286" r:id="rId7"/>
    <p:sldId id="287" r:id="rId8"/>
    <p:sldId id="288" r:id="rId9"/>
    <p:sldId id="262" r:id="rId10"/>
    <p:sldId id="263" r:id="rId11"/>
    <p:sldId id="269" r:id="rId12"/>
    <p:sldId id="264" r:id="rId13"/>
    <p:sldId id="272" r:id="rId14"/>
    <p:sldId id="270" r:id="rId15"/>
    <p:sldId id="273" r:id="rId16"/>
    <p:sldId id="271" r:id="rId17"/>
    <p:sldId id="274" r:id="rId18"/>
    <p:sldId id="266" r:id="rId19"/>
    <p:sldId id="277" r:id="rId20"/>
    <p:sldId id="275" r:id="rId21"/>
    <p:sldId id="278" r:id="rId22"/>
    <p:sldId id="276" r:id="rId23"/>
    <p:sldId id="279" r:id="rId24"/>
    <p:sldId id="267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5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9866" autoAdjust="0"/>
  </p:normalViewPr>
  <p:slideViewPr>
    <p:cSldViewPr snapToGrid="0">
      <p:cViewPr>
        <p:scale>
          <a:sx n="66" d="100"/>
          <a:sy n="66" d="100"/>
        </p:scale>
        <p:origin x="-1446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F3A5E-B4C5-4B7F-B039-9BA0364573B3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1B38C-0304-4658-8E40-3167A48A50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320" y="-31115"/>
            <a:ext cx="12213590" cy="59709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问题探究1、中华文化为什么能够产生世界性影响？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olidFill>
                  <a:schemeClr val="tx1"/>
                </a:solidFill>
              </a:rPr>
              <a:t>中华文化之所以能够产生世界性影响，是因为它蕴含了几千年来中国人的智慧与精神追求。这些文化是我们从先辈那里继承的丰厚历史遗产，是中华民族的魂，是中华民族的根，渗透在每个中国人的血脉中，深刻地影响着每个中国人的思想和行为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问题探究2、如何认识中华文化重人伦道德？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  <a:endParaRPr lang="zh-CN" altLang="en-US" smtClean="0">
              <a:solidFill>
                <a:srgbClr val="FF0000"/>
              </a:solidFill>
              <a:sym typeface="黑体" panose="02010609060101010101" pitchFamily="2" charset="-122"/>
            </a:endParaRPr>
          </a:p>
          <a:p>
            <a:endParaRPr lang="zh-CN" altLang="en-US" smtClean="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>
                <a:solidFill>
                  <a:schemeClr val="tx1"/>
                </a:solidFill>
              </a:rPr>
              <a:t>（1）家庭是中国人生活的中心，在大家庭的生活中人们尤其重视“人伦”关系。孩子从小就要学习孝敬父母、尊敬长辈，弟弟妹妹对哥哥姐姐要恭敬有礼，哥哥姐姐对弟弟妹妹则要友爱并且做好的榜样。长大结婚以后，夫妻要相亲相爱、互相尊重和体谅。对家庭人伦道德的重视，不仅维系了中国家庭的有序、稳定与和谐，也为整个社会的和谐奠定了基础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（2）中国人把家庭至上、以“孝”为重的家庭道德延伸到社会领域和国家生活，要求“老吾老以及人之老。幼吾幼以及人之幼”，提出国是在家的基础上发展而来的，培育关心社稷民生的家国情怀。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问题探究3、如何认识中华文化重个人修养？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  <a:p>
            <a:endParaRPr lang="zh-CN" altLang="en-US" sz="4800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中国人特别重视个人的道德修养和人格完善，“为学”的目的就是不断完善自己的道德人格。中国人把“修身”与“齐家”、“治国”紧密结合在一起，认为只有努力进行道德修养，成为一个道德高尚的人，才能把家庭和国家治理好。“修身”的重要方式就是“反省”，除了要经常反省自己有没有做措施以外，还要见贤思齐、取人所长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问题探究4、如何认识中华文化重人与自然的和谐？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anose="02010609060101010101" pitchFamily="2" charset="-122"/>
              </a:rPr>
              <a:t>指导学生分组结合自己的实际展开讨论。</a:t>
            </a:r>
          </a:p>
          <a:p>
            <a:endParaRPr lang="zh-CN" altLang="en-US" smtClean="0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共同总结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1"/>
                </a:solidFill>
              </a:rPr>
              <a:t>（1）中国人认为大自然中的每一样东西都有它的价值，只要用在合适的地方，就能发挥长处。中华先哲告诫我们，人类只是天地万物中的一部分，人与自然是息息相通的一体，人的一切作为都要尊重自然、顺应自然，才能与自然和平共处，不受伤害。人与自然和谐的理念影响着中国人的农耕、修身、养生、武术、习俗、绘画、建筑、军事等方方面面。</a:t>
            </a:r>
          </a:p>
          <a:p>
            <a:r>
              <a:rPr lang="zh-CN" altLang="en-US">
                <a:solidFill>
                  <a:schemeClr val="tx1"/>
                </a:solidFill>
              </a:rPr>
              <a:t>（2）中华优秀传统文化已经成为中国文化的基因。今天我们倡导的社会主义核心价值观，其中一些重要内容就源于中华优秀传统文化。中华优秀传统文化是涵养社会主义核心价值观的重要源泉。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panose="02010600030101010101" pitchFamily="2" charset="-122"/>
              </a:rPr>
              <a:t>典例精析</a:t>
            </a:r>
            <a:br>
              <a:rPr lang="zh-CN" altLang="zh-CN" smtClean="0">
                <a:sym typeface="宋体" panose="02010600030101010101" pitchFamily="2" charset="-122"/>
              </a:rPr>
            </a:b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483235" y="1285875"/>
            <a:ext cx="10870565" cy="4891405"/>
          </a:xfrm>
        </p:spPr>
        <p:txBody>
          <a:bodyPr/>
          <a:lstStyle/>
          <a:p>
            <a:r>
              <a:rPr lang="zh-CN" altLang="en-US" smtClean="0">
                <a:solidFill>
                  <a:srgbClr val="1F0573"/>
                </a:solidFill>
              </a:rPr>
              <a:t>例</a:t>
            </a:r>
            <a:r>
              <a:rPr lang="en-US" altLang="zh-CN" smtClean="0">
                <a:solidFill>
                  <a:srgbClr val="1F0573"/>
                </a:solidFill>
              </a:rPr>
              <a:t>1</a:t>
            </a:r>
            <a:r>
              <a:rPr lang="zh-CN" altLang="en-US" smtClean="0">
                <a:solidFill>
                  <a:srgbClr val="1F0573"/>
                </a:solidFill>
              </a:rPr>
              <a:t>、（2018年浙江舟山中考）秦汉时期，中医药就传播到朝鲜、日本；上世纪中叶起，全球先后掀起针灸热、中药热。未病先防、天人相应、阴阳调和等理念引领着人类健康发展方向。这反映了（      ）</a:t>
            </a:r>
          </a:p>
          <a:p>
            <a:r>
              <a:rPr lang="zh-CN" altLang="en-US" smtClean="0">
                <a:solidFill>
                  <a:srgbClr val="1F0573"/>
                </a:solidFill>
              </a:rPr>
              <a:t>①中华文化绵延不绝、博大精深的特点  </a:t>
            </a:r>
          </a:p>
          <a:p>
            <a:r>
              <a:rPr lang="zh-CN" altLang="en-US" smtClean="0">
                <a:solidFill>
                  <a:srgbClr val="1F0573"/>
                </a:solidFill>
              </a:rPr>
              <a:t>②中华文化是中华民族伟大复兴的关键</a:t>
            </a:r>
          </a:p>
          <a:p>
            <a:r>
              <a:rPr lang="zh-CN" altLang="en-US" smtClean="0">
                <a:solidFill>
                  <a:srgbClr val="1F0573"/>
                </a:solidFill>
              </a:rPr>
              <a:t>②中华文化是中华民族团结奋进的动力  </a:t>
            </a:r>
          </a:p>
          <a:p>
            <a:r>
              <a:rPr lang="zh-CN" altLang="en-US" smtClean="0">
                <a:solidFill>
                  <a:srgbClr val="1F0573"/>
                </a:solidFill>
              </a:rPr>
              <a:t>④中华文化对世界文化发展的深刻影响</a:t>
            </a:r>
          </a:p>
          <a:p>
            <a:r>
              <a:rPr lang="zh-CN" altLang="en-US" smtClean="0">
                <a:solidFill>
                  <a:srgbClr val="1F0573"/>
                </a:solidFill>
              </a:rPr>
              <a:t>A.①④  B.②③  C.①③  D.②④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【答案】</a:t>
            </a:r>
            <a:r>
              <a:rPr lang="en-US" altLang="zh-CN">
                <a:solidFill>
                  <a:srgbClr val="FF0000"/>
                </a:solidFill>
              </a:rPr>
              <a:t>A</a:t>
            </a:r>
          </a:p>
          <a:p>
            <a:r>
              <a:rPr lang="en-US" altLang="zh-CN">
                <a:solidFill>
                  <a:srgbClr val="FF0000"/>
                </a:solidFill>
              </a:rPr>
              <a:t>【解析】题干材料体现了中华文化源远流长，博大精深，对世界文化发展有着深刻影响。①④说法正确，符合题意。②说法错误，中华民族的伟大复兴，关键靠人才；③说法材料中没有体现。故选A。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000" smtClean="0">
                <a:solidFill>
                  <a:srgbClr val="404040"/>
                </a:solidFill>
              </a:rPr>
              <a:t>第二单元 复兴之路</a:t>
            </a:r>
            <a:br>
              <a:rPr lang="zh-CN" altLang="en-US" sz="4000" smtClean="0">
                <a:solidFill>
                  <a:srgbClr val="404040"/>
                </a:solidFill>
              </a:rPr>
            </a:br>
            <a:r>
              <a:rPr lang="zh-CN" altLang="en-US" sz="4000" smtClean="0">
                <a:solidFill>
                  <a:srgbClr val="404040"/>
                </a:solidFill>
              </a:rPr>
              <a:t>第七课 我们的文化自信</a:t>
            </a:r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CN" sz="4000" smtClean="0">
                <a:solidFill>
                  <a:srgbClr val="FF0000"/>
                </a:solidFill>
              </a:rPr>
              <a:t>7.2中华文化之精髓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54685"/>
            <a:ext cx="10896600" cy="5522595"/>
          </a:xfrm>
        </p:spPr>
        <p:txBody>
          <a:bodyPr/>
          <a:lstStyle/>
          <a:p>
            <a:r>
              <a:rPr lang="zh-CN" altLang="en-US">
                <a:solidFill>
                  <a:srgbClr val="1F0573"/>
                </a:solidFill>
              </a:rPr>
              <a:t>例</a:t>
            </a:r>
            <a:r>
              <a:rPr lang="en-US" altLang="zh-CN">
                <a:solidFill>
                  <a:srgbClr val="1F0573"/>
                </a:solidFill>
              </a:rPr>
              <a:t>2</a:t>
            </a:r>
            <a:r>
              <a:rPr lang="zh-CN" altLang="en-US">
                <a:solidFill>
                  <a:srgbClr val="1F0573"/>
                </a:solidFill>
              </a:rPr>
              <a:t>、（2018年山东威海中考）“仁”是中华传统文化的精髓，主要表现为心中有他人。以下符合这一思想的是（    ）</a:t>
            </a:r>
          </a:p>
          <a:p>
            <a:r>
              <a:rPr lang="zh-CN" altLang="en-US">
                <a:solidFill>
                  <a:srgbClr val="1F0573"/>
                </a:solidFill>
              </a:rPr>
              <a:t>A．天行健，君子以自强不息</a:t>
            </a:r>
          </a:p>
          <a:p>
            <a:r>
              <a:rPr lang="zh-CN" altLang="en-US">
                <a:solidFill>
                  <a:srgbClr val="1F0573"/>
                </a:solidFill>
              </a:rPr>
              <a:t>B．爱人者，人恒爱之；敬人者，人恒敬之</a:t>
            </a:r>
          </a:p>
          <a:p>
            <a:r>
              <a:rPr lang="zh-CN" altLang="en-US">
                <a:solidFill>
                  <a:srgbClr val="1F0573"/>
                </a:solidFill>
              </a:rPr>
              <a:t>C．见贤思齐，见不贤而内省</a:t>
            </a:r>
          </a:p>
          <a:p>
            <a:r>
              <a:rPr lang="zh-CN" altLang="en-US">
                <a:solidFill>
                  <a:srgbClr val="1F0573"/>
                </a:solidFill>
              </a:rPr>
              <a:t>D．路漫漫其修远兮，吾将上下而求索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【答案】B</a:t>
            </a:r>
          </a:p>
          <a:p>
            <a:r>
              <a:rPr lang="zh-CN" altLang="en-US">
                <a:solidFill>
                  <a:srgbClr val="FF0000"/>
                </a:solidFill>
              </a:rPr>
              <a:t>【解析】本题考查的是关爱他人、尊重他人等知识点的理解。A选项体现了自强不息的精神，故错误；B中这句话告诫我们要尊重他人，只有尊重他人才能得到他人的尊重，体现了心中有他人的“仁”的思想，故B符合题意；C选项体现了慎独，故错误；D选项体现了百折不挠的去追求和探索，故错误；故选B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7365" y="496570"/>
            <a:ext cx="10846435" cy="5680710"/>
          </a:xfrm>
        </p:spPr>
        <p:txBody>
          <a:bodyPr/>
          <a:lstStyle/>
          <a:p>
            <a:r>
              <a:rPr lang="zh-CN" altLang="en-US">
                <a:solidFill>
                  <a:srgbClr val="1F0573"/>
                </a:solidFill>
              </a:rPr>
              <a:t>例</a:t>
            </a:r>
            <a:r>
              <a:rPr lang="en-US" altLang="zh-CN">
                <a:solidFill>
                  <a:srgbClr val="1F0573"/>
                </a:solidFill>
              </a:rPr>
              <a:t>3</a:t>
            </a:r>
            <a:r>
              <a:rPr lang="zh-CN" altLang="en-US">
                <a:solidFill>
                  <a:srgbClr val="1F0573"/>
                </a:solidFill>
              </a:rPr>
              <a:t>、（2018年江西省中考）大学生张有琴骑车外出时，不慎刮擦到一辆停放的豪车，便在原地等候车主协商赔偿事宜。车主来了后，得知张有琴等了他一个多小时，当即表示不让他赔偿。他们在这件事中体现出的美德有（       ）</a:t>
            </a:r>
          </a:p>
          <a:p>
            <a:r>
              <a:rPr lang="zh-CN" altLang="en-US">
                <a:solidFill>
                  <a:srgbClr val="1F0573"/>
                </a:solidFill>
              </a:rPr>
              <a:t>A.勤俭节约   </a:t>
            </a:r>
          </a:p>
          <a:p>
            <a:r>
              <a:rPr lang="zh-CN" altLang="en-US">
                <a:solidFill>
                  <a:srgbClr val="1F0573"/>
                </a:solidFill>
              </a:rPr>
              <a:t>B.爱岗敬业   </a:t>
            </a:r>
          </a:p>
          <a:p>
            <a:r>
              <a:rPr lang="zh-CN" altLang="en-US">
                <a:solidFill>
                  <a:srgbClr val="1F0573"/>
                </a:solidFill>
              </a:rPr>
              <a:t>D.诚实守信   </a:t>
            </a:r>
          </a:p>
          <a:p>
            <a:r>
              <a:rPr lang="zh-CN" altLang="en-US">
                <a:solidFill>
                  <a:srgbClr val="1F0573"/>
                </a:solidFill>
              </a:rPr>
              <a:t>D.与人为善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1F0573"/>
                </a:solidFill>
              </a:rPr>
              <a:t>【答案】CD</a:t>
            </a:r>
          </a:p>
          <a:p>
            <a:r>
              <a:rPr lang="zh-CN" altLang="en-US">
                <a:solidFill>
                  <a:srgbClr val="1F0573"/>
                </a:solidFill>
              </a:rPr>
              <a:t>【解析】本题考查对诚实守信和与人为善的认识。张友琴不慎刮伤豪车，在原地等候车主协商赔偿事宜，体现了他诚实守信的品质；车主得知张有琴等了他一个多小时，当即表示不让他赔偿，体现了车主与人为善的品质，A选项勤俭节约、B选项爱岗敬业材料中均没有体现。正确答案是C和D.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417830" y="1193800"/>
            <a:ext cx="10935970" cy="4983480"/>
          </a:xfrm>
        </p:spPr>
        <p:txBody>
          <a:bodyPr/>
          <a:lstStyle/>
          <a:p>
            <a:r>
              <a:rPr lang="zh-CN" altLang="en-US" smtClean="0"/>
              <a:t>1.家庭是中国人生活的中心，在大家庭的生活中人们尤其重视“人伦”关系，在家庭中（       ）</a:t>
            </a:r>
          </a:p>
          <a:p>
            <a:r>
              <a:rPr lang="zh-CN" altLang="en-US" smtClean="0"/>
              <a:t>①孩子从小就要学习孝敬父母、尊敬长辈</a:t>
            </a:r>
          </a:p>
          <a:p>
            <a:r>
              <a:rPr lang="zh-CN" altLang="en-US" smtClean="0"/>
              <a:t>②弟弟妹妹对哥哥姐姐要恭敬有礼</a:t>
            </a:r>
          </a:p>
          <a:p>
            <a:r>
              <a:rPr lang="zh-CN" altLang="en-US" smtClean="0"/>
              <a:t>③哥哥姐姐对弟弟妹妹则要友爱并且做好的榜样</a:t>
            </a:r>
          </a:p>
          <a:p>
            <a:r>
              <a:rPr lang="zh-CN" altLang="en-US" smtClean="0"/>
              <a:t>④长大结婚以后，夫妻要相亲相爱、互相尊重和体谅</a:t>
            </a:r>
          </a:p>
          <a:p>
            <a:r>
              <a:rPr lang="zh-CN" altLang="en-US" smtClean="0"/>
              <a:t>A.①②③④  B.②③</a:t>
            </a:r>
          </a:p>
          <a:p>
            <a:r>
              <a:rPr lang="zh-CN" altLang="en-US" smtClean="0"/>
              <a:t>C.①②③    D.②③④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72030" y="1525270"/>
            <a:ext cx="1224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.中国人特别重视个人的道德修养和人格完善，下列说法正确的是（        ）</a:t>
            </a:r>
          </a:p>
          <a:p>
            <a:r>
              <a:rPr lang="zh-CN" altLang="en-US"/>
              <a:t>①“为学”的目的就是不断完善自己的道德人格②中国人把“修身”与“齐家”、“治国”紧密结合在一起③认为只有努力进行道德修养，成为一个道德高尚的人④任何人都能把家庭和国家治理好</a:t>
            </a:r>
          </a:p>
          <a:p>
            <a:r>
              <a:rPr lang="zh-CN" altLang="en-US"/>
              <a:t>A.①②③④  B.②③</a:t>
            </a:r>
          </a:p>
          <a:p>
            <a:r>
              <a:rPr lang="zh-CN" altLang="en-US"/>
              <a:t>C.①②③    D.②③④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74300" y="1825625"/>
            <a:ext cx="1224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.对家庭人伦道德的重视维系了中国家庭的（        ）</a:t>
            </a:r>
          </a:p>
          <a:p>
            <a:r>
              <a:rPr lang="zh-CN" altLang="en-US"/>
              <a:t>①富足</a:t>
            </a:r>
          </a:p>
          <a:p>
            <a:r>
              <a:rPr lang="zh-CN" altLang="en-US"/>
              <a:t>②有序</a:t>
            </a:r>
          </a:p>
          <a:p>
            <a:r>
              <a:rPr lang="zh-CN" altLang="en-US"/>
              <a:t>③稳定</a:t>
            </a:r>
          </a:p>
          <a:p>
            <a:r>
              <a:rPr lang="zh-CN" altLang="en-US"/>
              <a:t>④和谐</a:t>
            </a:r>
          </a:p>
          <a:p>
            <a:r>
              <a:rPr lang="zh-CN" altLang="en-US"/>
              <a:t>A.①②③④  B.②③</a:t>
            </a:r>
          </a:p>
          <a:p>
            <a:r>
              <a:rPr lang="zh-CN" altLang="en-US"/>
              <a:t>C.①②③    D.②③④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55180" y="1825625"/>
            <a:ext cx="1224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.中华优秀传统文化是中华民族丰厚的精神滋养。以下对中华经典名言的解读，不正确的是（       ）</a:t>
            </a:r>
          </a:p>
          <a:p>
            <a:r>
              <a:rPr lang="zh-CN" altLang="en-US"/>
              <a:t>A. “己所不欲，勿施于人”启示我们要换位思考、推己及人</a:t>
            </a:r>
          </a:p>
          <a:p>
            <a:r>
              <a:rPr lang="zh-CN" altLang="en-US"/>
              <a:t>B. “功崇惟志，业广惟勤”说明只要艰苦奋斗，就能实现理想</a:t>
            </a:r>
          </a:p>
          <a:p>
            <a:r>
              <a:rPr lang="zh-CN" altLang="en-US"/>
              <a:t>C. “人而无信，不知其可也”强调了守承诺、讲信用的重要性</a:t>
            </a:r>
          </a:p>
          <a:p>
            <a:r>
              <a:rPr lang="zh-CN" altLang="en-US"/>
              <a:t>D. “知耻近乎勇”是对知羞改过行为的赞赏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54537" y="1993809"/>
            <a:ext cx="1224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.在实现中华民族伟大复兴中国梦的征程中，需要传承和弘扬中国优秀传统文化，需要中国优秀传统文化的滋养和支撑。之所以这样说是因为 （       ）</a:t>
            </a:r>
          </a:p>
          <a:p>
            <a:r>
              <a:rPr lang="zh-CN" altLang="en-US"/>
              <a:t>①中华优秀传统文化是中华民族的“根” ②中华优秀传统文化是世界上最为优秀的文化 ③中华优秀传统文化是中华儿女共同的精神家园 ④中华优秀传统文化是中华民族最深沉的精神追求</a:t>
            </a:r>
          </a:p>
          <a:p>
            <a:r>
              <a:rPr lang="zh-CN" altLang="en-US"/>
              <a:t>A．①②③     B．①③④</a:t>
            </a:r>
          </a:p>
          <a:p>
            <a:r>
              <a:rPr lang="zh-CN" altLang="en-US"/>
              <a:t>C．①②④     D．②③④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6075" y="2694668"/>
            <a:ext cx="12242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916940"/>
            <a:ext cx="11081385" cy="5260340"/>
          </a:xfrm>
        </p:spPr>
        <p:txBody>
          <a:bodyPr/>
          <a:lstStyle/>
          <a:p>
            <a:r>
              <a:rPr lang="en-US" altLang="zh-CN"/>
              <a:t>6.</a:t>
            </a:r>
            <a:r>
              <a:rPr lang="zh-CN" altLang="en-US"/>
              <a:t>【传统美德 薪火相传】</a:t>
            </a:r>
          </a:p>
          <a:p>
            <a:r>
              <a:rPr lang="zh-CN" altLang="en-US"/>
              <a:t>我们伟大的祖国历来以礼仪之邦著称于世。在悠久的历史长河中，中华民族积淀深厚的传统美德。</a:t>
            </a:r>
          </a:p>
          <a:p>
            <a:r>
              <a:rPr lang="zh-CN" altLang="en-US"/>
              <a:t>（1）传统美德具有怎样的优秀品质？</a:t>
            </a:r>
          </a:p>
          <a:p>
            <a:r>
              <a:rPr lang="zh-CN" altLang="en-US"/>
              <a:t>（2）下面历史典故中，蕴含怎样的美德：</a:t>
            </a:r>
          </a:p>
          <a:p>
            <a:r>
              <a:rPr lang="zh-CN" altLang="en-US"/>
              <a:t>“苏武牧羊”蕴含的美德是：</a:t>
            </a:r>
          </a:p>
          <a:p>
            <a:r>
              <a:rPr lang="zh-CN" altLang="en-US"/>
              <a:t>“负荆请罪”蕴含的美德是：</a:t>
            </a:r>
          </a:p>
          <a:p>
            <a:r>
              <a:rPr lang="zh-CN" altLang="en-US"/>
              <a:t>“徙木为信”蕴含的美德是：</a:t>
            </a:r>
          </a:p>
          <a:p>
            <a:r>
              <a:rPr lang="zh-CN" altLang="en-US"/>
              <a:t>（3）为弘扬中华民族的传统美德，可以采取哪些宣传方式？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anose="020F050202020403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anose="02010609060101010101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6.（1）生生不息 历久弥新。</a:t>
            </a:r>
          </a:p>
          <a:p>
            <a:r>
              <a:rPr lang="en-US" altLang="zh-CN">
                <a:solidFill>
                  <a:srgbClr val="FF0000"/>
                </a:solidFill>
              </a:rPr>
              <a:t>（2）“苏武牧羊”蕴含的美德是：爱国情怀。</a:t>
            </a:r>
          </a:p>
          <a:p>
            <a:r>
              <a:rPr lang="en-US" altLang="zh-CN">
                <a:solidFill>
                  <a:srgbClr val="FF0000"/>
                </a:solidFill>
              </a:rPr>
              <a:t>“负荆请罪”蕴含的美德是：以和为贵，礼让。</a:t>
            </a:r>
          </a:p>
          <a:p>
            <a:r>
              <a:rPr lang="en-US" altLang="zh-CN">
                <a:solidFill>
                  <a:srgbClr val="FF0000"/>
                </a:solidFill>
              </a:rPr>
              <a:t>“徙木为信”蕴含的美德是：诚实守信。</a:t>
            </a:r>
          </a:p>
          <a:p>
            <a:r>
              <a:rPr lang="en-US" altLang="zh-CN">
                <a:solidFill>
                  <a:srgbClr val="FF0000"/>
                </a:solidFill>
              </a:rPr>
              <a:t>（3）宣传方式如：板报、广播、演讲、主题班会等。</a:t>
            </a:r>
          </a:p>
          <a:p>
            <a:pPr marL="0" indent="0">
              <a:buNone/>
            </a:pPr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anose="02010609060101010101" pitchFamily="2" charset="-122"/>
              </a:rPr>
              <a:t>学习目标</a:t>
            </a:r>
            <a:br>
              <a:rPr lang="zh-CN" altLang="en-US" smtClean="0">
                <a:sym typeface="黑体" panose="02010609060101010101" pitchFamily="2" charset="-122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1.认识中华文化是中华民族的魂，是中华民族的根，渗透在每个中国人的血脉中，深刻地影响着每个中国人的思想和行为。</a:t>
            </a:r>
          </a:p>
          <a:p>
            <a:r>
              <a:rPr lang="en-US" altLang="zh-CN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正确认识家国的关系，培育关心社稷民生的家国情怀。</a:t>
            </a:r>
          </a:p>
          <a:p>
            <a:r>
              <a:rPr lang="en-US" altLang="zh-CN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.加强道德修养，努力成为一个道德高尚的人。</a:t>
            </a:r>
          </a:p>
          <a:p>
            <a:r>
              <a:rPr lang="en-US" altLang="zh-CN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32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.理解中华优秀传统文化的重要意义。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黑体" panose="02010609060101010101" pitchFamily="2" charset="-122"/>
              </a:rPr>
            </a:b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601980" y="1233170"/>
            <a:ext cx="10751820" cy="4944110"/>
          </a:xfrm>
        </p:spPr>
        <p:txBody>
          <a:bodyPr/>
          <a:lstStyle/>
          <a:p>
            <a:r>
              <a:rPr lang="zh-CN" altLang="en-US" sz="2800" smtClean="0"/>
              <a:t>1.家庭是中国人生活的_____，在大家庭的生活中人们尤其重视_____关系。对家庭人伦道德的重视，不仅维系了中国家庭的______，也为整个社会的和谐奠定了_____。</a:t>
            </a:r>
          </a:p>
          <a:p>
            <a:r>
              <a:rPr lang="zh-CN" altLang="en-US" sz="2800" smtClean="0"/>
              <a:t>2.中国人把家庭至上、以“孝”为重的______延伸到社会领域和国家生活，要求“老吾老以及人之老。幼吾幼以及人之幼”，提出国是在家的基础上发展而来的，培育关心社稷民生的________。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385" y="1022985"/>
            <a:ext cx="10686415" cy="5154295"/>
          </a:xfrm>
        </p:spPr>
        <p:txBody>
          <a:bodyPr/>
          <a:lstStyle/>
          <a:p>
            <a:r>
              <a:rPr lang="en-US" altLang="zh-CN" sz="3200"/>
              <a:t>3</a:t>
            </a:r>
            <a:r>
              <a:rPr lang="zh-CN" altLang="en-US" sz="3200"/>
              <a:t>、中国人特别重视个人的______和______，“为学”的目的就是不断完善自己的_____。中国人把“修身”与“齐家”、“治国”紧密结合在一起，认为只有努力进行_____，成为一个_____的人，才能把家庭和国家治理好。“修身”的重要方式就是______，除了要经常反省自己有没有做错事以外，还要_______、取人所长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050" y="707390"/>
            <a:ext cx="10699750" cy="5469890"/>
          </a:xfrm>
        </p:spPr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中国人认为大自然中的每一样东西都有它的_______，只要用在合适的地方，就能发挥_____。中华先哲告诫我们，人类只是天地万物中的_____，人与自然是______的一体，人的一切作为都要______、顺应自然，才能与自然和平共处，不受伤害。______的理念影响着中国人的农耕、修身、养生、武术、习俗、绘画、建筑、军事等_______。</a:t>
            </a:r>
          </a:p>
          <a:p>
            <a:r>
              <a:rPr lang="en-US" altLang="zh-CN"/>
              <a:t>5</a:t>
            </a:r>
            <a:r>
              <a:rPr lang="zh-CN" altLang="en-US"/>
              <a:t>、中华优秀传统文化已经成为中国文化的_____。今天我们倡导的社会主义核心价值观，其中一些_______就源于中华优秀传统文化。中华优秀传统文化是涵养社会主义核心价值观的_______。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答案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1.中心 “人伦” 有序、稳定与和谐 基础</a:t>
            </a:r>
          </a:p>
          <a:p>
            <a:r>
              <a:rPr lang="zh-CN" altLang="en-US">
                <a:solidFill>
                  <a:srgbClr val="FF0000"/>
                </a:solidFill>
              </a:rPr>
              <a:t>2.家庭道德 家国情怀</a:t>
            </a:r>
          </a:p>
          <a:p>
            <a:r>
              <a:rPr lang="en-US" altLang="zh-CN">
                <a:solidFill>
                  <a:srgbClr val="FF0000"/>
                </a:solidFill>
              </a:rPr>
              <a:t>3</a:t>
            </a:r>
            <a:r>
              <a:rPr lang="zh-CN" altLang="en-US">
                <a:solidFill>
                  <a:srgbClr val="FF0000"/>
                </a:solidFill>
              </a:rPr>
              <a:t>、道德修养 人格完善 道德人格 道德修养 道德高尚 “反省”见贤思齐</a:t>
            </a:r>
          </a:p>
          <a:p>
            <a:r>
              <a:rPr lang="en-US" altLang="zh-CN">
                <a:solidFill>
                  <a:srgbClr val="FF0000"/>
                </a:solidFill>
              </a:rPr>
              <a:t>4</a:t>
            </a:r>
            <a:r>
              <a:rPr lang="zh-CN" altLang="en-US">
                <a:solidFill>
                  <a:srgbClr val="FF0000"/>
                </a:solidFill>
              </a:rPr>
              <a:t>.价值 长处 一部分 息息相通 尊重自然 人与自然和谐 方方面面</a:t>
            </a:r>
          </a:p>
          <a:p>
            <a:r>
              <a:rPr lang="en-US" altLang="zh-CN">
                <a:solidFill>
                  <a:srgbClr val="FF0000"/>
                </a:solidFill>
              </a:rPr>
              <a:t>5</a:t>
            </a:r>
            <a:r>
              <a:rPr lang="zh-CN" altLang="en-US">
                <a:solidFill>
                  <a:srgbClr val="FF0000"/>
                </a:solidFill>
              </a:rPr>
              <a:t>.基因 重要内容 重要源泉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panose="02010600030101010101" pitchFamily="2" charset="-122"/>
              </a:rPr>
              <a:t>疑难解答</a:t>
            </a:r>
            <a:br>
              <a:rPr lang="zh-CN" altLang="en-US" smtClean="0">
                <a:sym typeface="宋体" panose="02010600030101010101" pitchFamily="2" charset="-122"/>
              </a:rPr>
            </a:br>
            <a:endParaRPr lang="zh-CN" altLang="en-US" smtClean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中华优秀传统文化的基本内容</a:t>
            </a:r>
            <a:endParaRPr lang="zh-CN" altLang="en-US" smtClean="0"/>
          </a:p>
          <a:p>
            <a:r>
              <a:rPr lang="zh-CN" altLang="en-US" smtClean="0"/>
              <a:t>中华优秀传统文化源远流长，博大精深。我国各族人民在长期的社会实践中，创造了灿烂的中华文化，五千年绵延不绝。讲仁爱、重民本、守诚信、崇正义、尚和合、求大同等核心思想，自强不息、敬业乐群、扶危济困、见义勇为、孝老爱亲等传统美德，和而不同、文以载道、形神兼备、中和泰和等人文精神，共同构成了中华优秀传统文化的基本内容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7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7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72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3350</Words>
  <Application>WPS 演示</Application>
  <PresentationFormat>自定义</PresentationFormat>
  <Paragraphs>121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主题1</vt:lpstr>
      <vt:lpstr>幻灯片 1</vt:lpstr>
      <vt:lpstr>第二单元 复兴之路 第七课 我们的文化自信</vt:lpstr>
      <vt:lpstr>幻灯片 3</vt:lpstr>
      <vt:lpstr>学习目标 </vt:lpstr>
      <vt:lpstr>课前预习 </vt:lpstr>
      <vt:lpstr>幻灯片 6</vt:lpstr>
      <vt:lpstr>幻灯片 7</vt:lpstr>
      <vt:lpstr>答案</vt:lpstr>
      <vt:lpstr>疑难解答 </vt:lpstr>
      <vt:lpstr>问题探究1、中华文化为什么能够产生世界性影响？</vt:lpstr>
      <vt:lpstr>共同总结</vt:lpstr>
      <vt:lpstr>问题探究2、如何认识中华文化重人伦道德？</vt:lpstr>
      <vt:lpstr>共同总结</vt:lpstr>
      <vt:lpstr>问题探究3、如何认识中华文化重个人修养？</vt:lpstr>
      <vt:lpstr>共同总结</vt:lpstr>
      <vt:lpstr>问题探究4、如何认识中华文化重人与自然的和谐？</vt:lpstr>
      <vt:lpstr>共同总结</vt:lpstr>
      <vt:lpstr>典例精析 </vt:lpstr>
      <vt:lpstr>答案解析</vt:lpstr>
      <vt:lpstr>幻灯片 20</vt:lpstr>
      <vt:lpstr>答案解析</vt:lpstr>
      <vt:lpstr>幻灯片 22</vt:lpstr>
      <vt:lpstr>答案解析</vt:lpstr>
      <vt:lpstr>课后训练 </vt:lpstr>
      <vt:lpstr>幻灯片 25</vt:lpstr>
      <vt:lpstr>幻灯片 26</vt:lpstr>
      <vt:lpstr>幻灯片 27</vt:lpstr>
      <vt:lpstr>幻灯片 28</vt:lpstr>
      <vt:lpstr>幻灯片 29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