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85" r:id="rId2"/>
    <p:sldId id="256" r:id="rId3"/>
    <p:sldId id="258" r:id="rId4"/>
    <p:sldId id="259" r:id="rId5"/>
    <p:sldId id="260" r:id="rId6"/>
    <p:sldId id="261" r:id="rId7"/>
    <p:sldId id="272" r:id="rId8"/>
    <p:sldId id="284" r:id="rId9"/>
    <p:sldId id="262" r:id="rId10"/>
    <p:sldId id="263" r:id="rId11"/>
    <p:sldId id="268" r:id="rId12"/>
    <p:sldId id="264" r:id="rId13"/>
    <p:sldId id="270" r:id="rId14"/>
    <p:sldId id="269" r:id="rId15"/>
    <p:sldId id="271" r:id="rId16"/>
    <p:sldId id="266" r:id="rId17"/>
    <p:sldId id="275" r:id="rId18"/>
    <p:sldId id="273" r:id="rId19"/>
    <p:sldId id="277" r:id="rId20"/>
    <p:sldId id="274" r:id="rId21"/>
    <p:sldId id="276" r:id="rId22"/>
    <p:sldId id="267" r:id="rId23"/>
    <p:sldId id="278" r:id="rId24"/>
    <p:sldId id="279" r:id="rId25"/>
    <p:sldId id="280" r:id="rId26"/>
    <p:sldId id="281" r:id="rId27"/>
    <p:sldId id="282" r:id="rId28"/>
    <p:sldId id="283" r:id="rId29"/>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024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9717" autoAdjust="0"/>
  </p:normalViewPr>
  <p:slideViewPr>
    <p:cSldViewPr snapToGrid="0">
      <p:cViewPr>
        <p:scale>
          <a:sx n="66" d="100"/>
          <a:sy n="66" d="100"/>
        </p:scale>
        <p:origin x="-1446" y="-390"/>
      </p:cViewPr>
      <p:guideLst>
        <p:guide orient="horz" pos="218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a:prstGeom prst="rect">
            <a:avLst/>
          </a:prstGeo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lvl1pPr>
          </a:lstStyle>
          <a:p>
            <a:pPr>
              <a:defRPr/>
            </a:pPr>
            <a:fld id="{6D07B685-9B5F-475E-9E20-3A2CC7097E55}" type="datetimeFigureOut">
              <a:rPr lang="zh-CN" altLang="en-US"/>
              <a:pPr>
                <a:defRPr/>
              </a:pPr>
              <a:t>2019/2/18</a:t>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A68EF03D-FA1A-448A-A132-EB46E8ED9CCA}" type="slidenum">
              <a:rPr lang="zh-CN" altLang="en-US"/>
              <a:pPr>
                <a:defRPr/>
              </a:pPr>
              <a:t>‹#›</a:t>
            </a:fld>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58" r:id="rId12"/>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3"/>
          <a:stretch>
            <a:fillRect/>
          </a:stretch>
        </p:blipFill>
        <p:spPr>
          <a:xfrm>
            <a:off x="8890" y="-15875"/>
            <a:ext cx="12200255" cy="7160260"/>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CN" altLang="en-US" smtClean="0"/>
              <a:t>问题探究1、中华文化的新机遇有哪些？</a:t>
            </a:r>
          </a:p>
        </p:txBody>
      </p:sp>
      <p:sp>
        <p:nvSpPr>
          <p:cNvPr id="3" name="内容占位符 2"/>
          <p:cNvSpPr>
            <a:spLocks noGrp="1"/>
          </p:cNvSpPr>
          <p:nvPr>
            <p:ph idx="1"/>
          </p:nvPr>
        </p:nvSpPr>
        <p:spPr/>
        <p:txBody>
          <a:bodyPr rtlCol="0">
            <a:normAutofit/>
          </a:bodyPr>
          <a:lstStyle/>
          <a:p>
            <a:pPr fontAlgn="auto">
              <a:spcAft>
                <a:spcPts val="0"/>
              </a:spcAft>
              <a:defRPr/>
            </a:pPr>
            <a:r>
              <a:rPr lang="zh-CN" altLang="en-US" sz="4800" dirty="0">
                <a:solidFill>
                  <a:srgbClr val="FF0000"/>
                </a:solidFill>
                <a:sym typeface="黑体" panose="02010609060101010101" pitchFamily="2" charset="-122"/>
              </a:rPr>
              <a:t>指导学生分组结合自己的实际展开讨论。</a:t>
            </a:r>
            <a:endParaRPr lang="zh-CN" altLang="en-US" sz="4800" dirty="0">
              <a:solidFill>
                <a:srgbClr val="FF0000"/>
              </a:solidFill>
              <a:latin typeface="+mn-lt"/>
              <a:ea typeface="+mn-ea"/>
              <a:sym typeface="黑体" panose="02010609060101010101" pitchFamily="2" charset="-122"/>
            </a:endParaRPr>
          </a:p>
          <a:p>
            <a:pPr fontAlgn="auto">
              <a:spcAft>
                <a:spcPts val="0"/>
              </a:spcAft>
              <a:defRPr/>
            </a:pPr>
            <a:endParaRPr lang="zh-CN" altLang="en-US" sz="4800"/>
          </a:p>
        </p:txBody>
      </p:sp>
    </p:spTree>
    <p:custDataLst>
      <p:tags r:id="rId1"/>
    </p:custDataLst>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sz="3600"/>
              <a:t>（1）现代科技的发展给人类的生产和生活方式带来了重大变革，也给人类带来了新的烦恼和忧虑。</a:t>
            </a:r>
          </a:p>
          <a:p>
            <a:r>
              <a:rPr lang="zh-CN" altLang="en-US" sz="3600"/>
              <a:t>（2）今天的人类享受着从来没有过得物质条件，但也面临着各种各样的危机和挑战，有着挥之不去的诸多烦恼。博大精深、独具一格的中华文化，可以为解决这些问题提供某些思路和借鉴。</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smtClean="0"/>
              <a:t>问题探究2、如何认识中华文化的传承？</a:t>
            </a:r>
          </a:p>
        </p:txBody>
      </p:sp>
      <p:sp>
        <p:nvSpPr>
          <p:cNvPr id="3" name="内容占位符 2"/>
          <p:cNvSpPr>
            <a:spLocks noGrp="1"/>
          </p:cNvSpPr>
          <p:nvPr>
            <p:ph idx="1"/>
          </p:nvPr>
        </p:nvSpPr>
        <p:spPr/>
        <p:txBody>
          <a:bodyPr rtlCol="0">
            <a:normAutofit/>
          </a:bodyPr>
          <a:lstStyle/>
          <a:p>
            <a:pPr fontAlgn="auto">
              <a:spcAft>
                <a:spcPts val="0"/>
              </a:spcAft>
              <a:defRPr/>
            </a:pPr>
            <a:r>
              <a:rPr lang="zh-CN" altLang="en-US" sz="4800" dirty="0">
                <a:solidFill>
                  <a:srgbClr val="FF0000"/>
                </a:solidFill>
                <a:sym typeface="黑体" panose="02010609060101010101" pitchFamily="2" charset="-122"/>
              </a:rPr>
              <a:t>指导学生分组结合自己的实际展开讨论。</a:t>
            </a:r>
            <a:endParaRPr lang="zh-CN" altLang="en-US" sz="4800" dirty="0">
              <a:solidFill>
                <a:srgbClr val="FF0000"/>
              </a:solidFill>
              <a:latin typeface="+mn-lt"/>
              <a:ea typeface="+mn-ea"/>
              <a:sym typeface="黑体" panose="02010609060101010101" pitchFamily="2" charset="-122"/>
            </a:endParaRPr>
          </a:p>
          <a:p>
            <a:pPr fontAlgn="auto">
              <a:spcAft>
                <a:spcPts val="0"/>
              </a:spcAft>
              <a:defRPr/>
            </a:pPr>
            <a:endParaRPr lang="zh-CN" altLang="en-US" sz="4800"/>
          </a:p>
        </p:txBody>
      </p:sp>
    </p:spTree>
    <p:custDataLst>
      <p:tags r:id="rId1"/>
    </p:custData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共同总结</a:t>
            </a:r>
          </a:p>
        </p:txBody>
      </p:sp>
      <p:sp>
        <p:nvSpPr>
          <p:cNvPr id="3" name="内容占位符 2"/>
          <p:cNvSpPr>
            <a:spLocks noGrp="1"/>
          </p:cNvSpPr>
          <p:nvPr>
            <p:ph idx="1"/>
          </p:nvPr>
        </p:nvSpPr>
        <p:spPr/>
        <p:txBody>
          <a:bodyPr/>
          <a:lstStyle/>
          <a:p>
            <a:r>
              <a:rPr lang="zh-CN" altLang="en-US" sz="3600"/>
              <a:t>文化只有与时代相结合才会有活力。传承中华文化，需要在继承的基础上发展，在发展的过程中继承。发展中华文化，必须发扬一改革创新为核心的时代精神，不断推陈出新、革故鼎新，这样才能使中华文化焕发出活力，走向繁荣。</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问题探究3、如何认识中华文化的传播？</a:t>
            </a:r>
          </a:p>
        </p:txBody>
      </p:sp>
      <p:sp>
        <p:nvSpPr>
          <p:cNvPr id="3" name="内容占位符 2"/>
          <p:cNvSpPr>
            <a:spLocks noGrp="1"/>
          </p:cNvSpPr>
          <p:nvPr>
            <p:ph idx="1"/>
          </p:nvPr>
        </p:nvSpPr>
        <p:spPr/>
        <p:txBody>
          <a:bodyPr/>
          <a:lstStyle/>
          <a:p>
            <a:pPr fontAlgn="auto">
              <a:spcAft>
                <a:spcPts val="0"/>
              </a:spcAft>
              <a:defRPr/>
            </a:pPr>
            <a:r>
              <a:rPr lang="zh-CN" altLang="en-US" sz="4800" dirty="0">
                <a:solidFill>
                  <a:srgbClr val="FF0000"/>
                </a:solidFill>
                <a:sym typeface="黑体" panose="02010609060101010101" pitchFamily="2" charset="-122"/>
              </a:rPr>
              <a:t>指导学生分组结合自己的实际展开讨论。</a:t>
            </a:r>
            <a:endParaRPr lang="zh-CN" altLang="en-US" sz="4800"/>
          </a:p>
        </p:txBody>
      </p:sp>
    </p:spTree>
    <p:custDataLst>
      <p:tags r:id="rId1"/>
    </p:custData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a:t>共同总结</a:t>
            </a:r>
          </a:p>
        </p:txBody>
      </p:sp>
      <p:sp>
        <p:nvSpPr>
          <p:cNvPr id="3" name="内容占位符 2"/>
          <p:cNvSpPr>
            <a:spLocks noGrp="1"/>
          </p:cNvSpPr>
          <p:nvPr>
            <p:ph idx="1"/>
          </p:nvPr>
        </p:nvSpPr>
        <p:spPr/>
        <p:txBody>
          <a:bodyPr/>
          <a:lstStyle/>
          <a:p>
            <a:r>
              <a:rPr lang="zh-CN" altLang="en-US" sz="2800"/>
              <a:t>（1）文化是灵动的，只有在交流借鉴中才能获得创新与发展。我们要有“海纳百川”的开放心态，一方面充分学习吸收外国文化的有益成果，另一方面积极促进中华文化的传播，提升中华文化的自信。这样可以更进一步加速中华文化的革新与创造，促进中华文化的发展和世界文化的繁荣。</a:t>
            </a:r>
          </a:p>
          <a:p>
            <a:r>
              <a:rPr lang="zh-CN" altLang="en-US" sz="2800"/>
              <a:t>（2）中国的自信，本质上是文化自信。没有高度的文化自信，没有文化的繁荣兴盛，就没有中华民族伟大复兴。每个中国人都是中华文化的载体，丰厚的中华文化是我们自信的根基和源泉。作为中华儿女，我们责任坚守、继承和发展民族文化，作中外文化交流与传播的使者。</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fontScale="90000"/>
          </a:bodyPr>
          <a:lstStyle/>
          <a:p>
            <a:pPr fontAlgn="auto">
              <a:spcAft>
                <a:spcPts val="0"/>
              </a:spcAft>
              <a:defRPr/>
            </a:pPr>
            <a:r>
              <a:rPr lang="zh-CN" altLang="zh-CN" dirty="0">
                <a:solidFill>
                  <a:schemeClr val="accent1">
                    <a:lumMod val="50000"/>
                  </a:schemeClr>
                </a:solidFill>
                <a:sym typeface="宋体" panose="02010600030101010101" pitchFamily="2" charset="-122"/>
              </a:rPr>
              <a:t>典例精析</a:t>
            </a:r>
            <a:r>
              <a:rPr lang="zh-CN" altLang="zh-CN" dirty="0">
                <a:solidFill>
                  <a:schemeClr val="accent1">
                    <a:lumMod val="50000"/>
                  </a:schemeClr>
                </a:solidFill>
                <a:latin typeface="+mj-lt"/>
                <a:ea typeface="+mj-ea"/>
                <a:sym typeface="宋体" panose="02010600030101010101" pitchFamily="2" charset="-122"/>
              </a:rPr>
              <a:t/>
            </a:r>
            <a:br>
              <a:rPr lang="zh-CN" altLang="zh-CN" dirty="0">
                <a:solidFill>
                  <a:schemeClr val="accent1">
                    <a:lumMod val="50000"/>
                  </a:schemeClr>
                </a:solidFill>
                <a:latin typeface="+mj-lt"/>
                <a:ea typeface="+mj-ea"/>
                <a:sym typeface="宋体" panose="02010600030101010101" pitchFamily="2" charset="-122"/>
              </a:rPr>
            </a:br>
            <a:endParaRPr lang="zh-CN" altLang="en-US">
              <a:solidFill>
                <a:schemeClr val="accent1">
                  <a:lumMod val="50000"/>
                </a:schemeClr>
              </a:solidFill>
            </a:endParaRPr>
          </a:p>
        </p:txBody>
      </p:sp>
      <p:sp>
        <p:nvSpPr>
          <p:cNvPr id="21506" name="内容占位符 2"/>
          <p:cNvSpPr>
            <a:spLocks noGrp="1"/>
          </p:cNvSpPr>
          <p:nvPr>
            <p:ph idx="1"/>
          </p:nvPr>
        </p:nvSpPr>
        <p:spPr/>
        <p:txBody>
          <a:bodyPr/>
          <a:lstStyle/>
          <a:p>
            <a:r>
              <a:rPr lang="zh-CN" altLang="en-US" dirty="0" smtClean="0">
                <a:solidFill>
                  <a:srgbClr val="0B024B"/>
                </a:solidFill>
              </a:rPr>
              <a:t>例</a:t>
            </a:r>
            <a:r>
              <a:rPr lang="en-US" altLang="zh-CN" dirty="0" smtClean="0">
                <a:solidFill>
                  <a:srgbClr val="0B024B"/>
                </a:solidFill>
              </a:rPr>
              <a:t>1</a:t>
            </a:r>
            <a:r>
              <a:rPr lang="zh-CN" altLang="en-US" dirty="0" smtClean="0">
                <a:solidFill>
                  <a:srgbClr val="0B024B"/>
                </a:solidFill>
              </a:rPr>
              <a:t>、（2018年山东临沂中考）在过去的2017年，传统文化热席卷影视、综艺、图书出版、教育等行业，以传统文化为题材和内容的多种艺术样式不断涌现。针对这样的文化现象，有媒体评论说“诗词、非遗、文物，传统文化成2017年最大‘网红’”。传统文化成为“网红”（   ）</a:t>
            </a:r>
          </a:p>
          <a:p>
            <a:r>
              <a:rPr lang="zh-CN" altLang="en-US" dirty="0" smtClean="0">
                <a:solidFill>
                  <a:srgbClr val="0B024B"/>
                </a:solidFill>
              </a:rPr>
              <a:t>①彰显了中华传统文化的魅力</a:t>
            </a:r>
          </a:p>
          <a:p>
            <a:r>
              <a:rPr lang="zh-CN" altLang="en-US" dirty="0" smtClean="0">
                <a:solidFill>
                  <a:srgbClr val="0B024B"/>
                </a:solidFill>
              </a:rPr>
              <a:t>②有利于传统文化的创新</a:t>
            </a:r>
          </a:p>
          <a:p>
            <a:r>
              <a:rPr lang="zh-CN" altLang="en-US" dirty="0" smtClean="0">
                <a:solidFill>
                  <a:srgbClr val="0B024B"/>
                </a:solidFill>
              </a:rPr>
              <a:t>③有利于增强民族自尊心和文化自豪感  ④说明中华文化是世界上最优秀的文化</a:t>
            </a:r>
          </a:p>
          <a:p>
            <a:r>
              <a:rPr lang="zh-CN" altLang="en-US" dirty="0" smtClean="0">
                <a:solidFill>
                  <a:srgbClr val="0B024B"/>
                </a:solidFill>
              </a:rPr>
              <a:t>A.①②③B.②③④C.①③④D.①②③④</a:t>
            </a:r>
          </a:p>
        </p:txBody>
      </p:sp>
    </p:spTree>
    <p:custDataLst>
      <p:tags r:id="rId1"/>
    </p:custDataLst>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a:solidFill>
                  <a:srgbClr val="FF0000"/>
                </a:solidFill>
              </a:rPr>
              <a:t>【答案】A</a:t>
            </a:r>
          </a:p>
          <a:p>
            <a:r>
              <a:rPr lang="zh-CN" altLang="en-US">
                <a:solidFill>
                  <a:srgbClr val="FF0000"/>
                </a:solidFill>
              </a:rPr>
              <a:t>【解析】题干表述了传统文化被人们推崇，可见传统文化具有一定的魅力。题干表述的行式有利于传统文化的创新，也有利于增强民族自尊心和文化自豪感，①②③是正确的。④是错误的，文化各具特色，存在差异，不存在最优秀的文化，排除。故本题选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2400">
                <a:solidFill>
                  <a:srgbClr val="0B024B"/>
                </a:solidFill>
              </a:rPr>
              <a:t>例</a:t>
            </a:r>
            <a:r>
              <a:rPr lang="en-US" altLang="zh-CN" sz="2400">
                <a:solidFill>
                  <a:srgbClr val="0B024B"/>
                </a:solidFill>
              </a:rPr>
              <a:t>2</a:t>
            </a:r>
            <a:r>
              <a:rPr lang="zh-CN" altLang="en-US" sz="2400">
                <a:solidFill>
                  <a:srgbClr val="0B024B"/>
                </a:solidFill>
              </a:rPr>
              <a:t>、（2018年山东聊城中考）2018年５月15日晚,中央电视台第四频道«国宝档案»节目:«天下名楼———运河古阁光岳楼»如期和大家见面,使聊城这座具有600多年历史的楼阁展现在全球华人的面前。该档期节目的播出（    ）</a:t>
            </a:r>
          </a:p>
          <a:p>
            <a:r>
              <a:rPr lang="zh-CN" altLang="en-US" sz="2400">
                <a:solidFill>
                  <a:srgbClr val="0B024B"/>
                </a:solidFill>
              </a:rPr>
              <a:t>①让我市丰厚的历史文化底蕴蜚声海内外</a:t>
            </a:r>
          </a:p>
          <a:p>
            <a:r>
              <a:rPr lang="zh-CN" altLang="en-US" sz="2400">
                <a:solidFill>
                  <a:srgbClr val="0B024B"/>
                </a:solidFill>
              </a:rPr>
              <a:t>②必将大大激发我市人民的自豪感和全球华人民族文化的认同感</a:t>
            </a:r>
          </a:p>
          <a:p>
            <a:r>
              <a:rPr lang="zh-CN" altLang="en-US" sz="2400">
                <a:solidFill>
                  <a:srgbClr val="0B024B"/>
                </a:solidFill>
              </a:rPr>
              <a:t>③有利于坚定民族文化自信,激发建设社会主义文化强国的豪情</a:t>
            </a:r>
          </a:p>
          <a:p>
            <a:r>
              <a:rPr lang="zh-CN" altLang="en-US" sz="2400">
                <a:solidFill>
                  <a:srgbClr val="0B024B"/>
                </a:solidFill>
              </a:rPr>
              <a:t>④必将全方位提升我市科技创新能力</a:t>
            </a:r>
          </a:p>
          <a:p>
            <a:r>
              <a:rPr lang="zh-CN" altLang="en-US" sz="2400">
                <a:solidFill>
                  <a:srgbClr val="0B024B"/>
                </a:solidFill>
              </a:rPr>
              <a:t>A．①②③  B．②③④</a:t>
            </a:r>
          </a:p>
          <a:p>
            <a:r>
              <a:rPr lang="zh-CN" altLang="en-US" sz="2400">
                <a:solidFill>
                  <a:srgbClr val="0B024B"/>
                </a:solidFill>
              </a:rPr>
              <a:t>C．①③④  D．①②③④</a:t>
            </a:r>
          </a:p>
        </p:txBody>
      </p:sp>
    </p:spTree>
    <p:custDataLst>
      <p:tags r:id="rId1"/>
    </p:custDataLst>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a:solidFill>
                  <a:srgbClr val="FF0000"/>
                </a:solidFill>
              </a:rPr>
              <a:t>答案：A</a:t>
            </a:r>
          </a:p>
          <a:p>
            <a:r>
              <a:rPr lang="zh-CN" altLang="en-US">
                <a:solidFill>
                  <a:srgbClr val="FF0000"/>
                </a:solidFill>
              </a:rPr>
              <a:t>【解析】本题结合运河古阁光岳楼考查对中华传统文化的认识。运河古阁光岳楼展示了历史文化底蕴，能够激发人民的自豪感和全球华人民族文化的认同感，有利于坚定民族文化自信,激发建设社会主义文化强国的豪情，①②③说法正确；④说法与题意无关，故选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p:cNvSpPr>
          <p:nvPr>
            <p:ph type="ctrTitle"/>
          </p:nvPr>
        </p:nvSpPr>
        <p:spPr/>
        <p:txBody>
          <a:bodyPr/>
          <a:lstStyle/>
          <a:p>
            <a:r>
              <a:rPr lang="zh-CN" altLang="en-US" sz="3200" b="1" smtClean="0">
                <a:solidFill>
                  <a:srgbClr val="4F2687"/>
                </a:solidFill>
              </a:rPr>
              <a:t>第二单元 复兴之路</a:t>
            </a:r>
            <a:br>
              <a:rPr lang="zh-CN" altLang="en-US" sz="3200" b="1" smtClean="0">
                <a:solidFill>
                  <a:srgbClr val="4F2687"/>
                </a:solidFill>
              </a:rPr>
            </a:br>
            <a:r>
              <a:rPr lang="zh-CN" altLang="en-US" sz="3200" b="1" smtClean="0">
                <a:solidFill>
                  <a:srgbClr val="4F2687"/>
                </a:solidFill>
              </a:rPr>
              <a:t>第七课 我们的文化自信</a:t>
            </a:r>
          </a:p>
        </p:txBody>
      </p:sp>
      <p:sp>
        <p:nvSpPr>
          <p:cNvPr id="3" name="副标题 2"/>
          <p:cNvSpPr>
            <a:spLocks noGrp="1"/>
          </p:cNvSpPr>
          <p:nvPr>
            <p:ph type="subTitle" idx="1"/>
          </p:nvPr>
        </p:nvSpPr>
        <p:spPr/>
        <p:txBody>
          <a:bodyPr rtlCol="0">
            <a:normAutofit/>
          </a:bodyPr>
          <a:lstStyle/>
          <a:p>
            <a:pPr fontAlgn="auto">
              <a:spcAft>
                <a:spcPts val="0"/>
              </a:spcAft>
              <a:defRPr/>
            </a:pPr>
            <a:r>
              <a:rPr lang="en-US" altLang="zh-CN" sz="4000">
                <a:solidFill>
                  <a:schemeClr val="tx2">
                    <a:lumMod val="50000"/>
                  </a:schemeClr>
                </a:solidFill>
              </a:rPr>
              <a:t>7.3 焕发活力的中华文化</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a:solidFill>
                  <a:srgbClr val="0B024B"/>
                </a:solidFill>
              </a:rPr>
              <a:t>例</a:t>
            </a:r>
            <a:r>
              <a:rPr lang="en-US" altLang="zh-CN">
                <a:solidFill>
                  <a:srgbClr val="0B024B"/>
                </a:solidFill>
              </a:rPr>
              <a:t>3</a:t>
            </a:r>
            <a:r>
              <a:rPr lang="zh-CN" altLang="en-US">
                <a:solidFill>
                  <a:srgbClr val="0B024B"/>
                </a:solidFill>
              </a:rPr>
              <a:t>、（2018年山东德州中考）大型文化节目《经典咏流传》，将经典古诗词配以现代流行音乐，通过歌手的深情演绎和学者的精彩点评，让人们再次领略到中华经典诗词之美及其背后深刻的文化内涵。一经推出,便受到国人的热烈追捧。节目的成功,说明（   ）</a:t>
            </a:r>
          </a:p>
          <a:p>
            <a:r>
              <a:rPr lang="zh-CN" altLang="en-US">
                <a:solidFill>
                  <a:srgbClr val="0B024B"/>
                </a:solidFill>
              </a:rPr>
              <a:t>A.传统文化与流行元素融合就能得到认同B.电视传媒技术拓展了经典古诗词的内涵</a:t>
            </a:r>
          </a:p>
          <a:p>
            <a:r>
              <a:rPr lang="zh-CN" altLang="en-US">
                <a:solidFill>
                  <a:srgbClr val="0B024B"/>
                </a:solidFill>
              </a:rPr>
              <a:t>C.人们的精神文化需求层次已经普遍提高D.形式的创新让传统经典为大众喜闻乐见</a:t>
            </a:r>
          </a:p>
        </p:txBody>
      </p:sp>
    </p:spTree>
    <p:custDataLst>
      <p:tags r:id="rId1"/>
    </p:custDataLst>
  </p:cSld>
  <p:clrMapOvr>
    <a:masterClrMapping/>
  </p:clrMapOvr>
  <p:transition>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答案解析</a:t>
            </a:r>
          </a:p>
        </p:txBody>
      </p:sp>
      <p:sp>
        <p:nvSpPr>
          <p:cNvPr id="3" name="内容占位符 2"/>
          <p:cNvSpPr>
            <a:spLocks noGrp="1"/>
          </p:cNvSpPr>
          <p:nvPr>
            <p:ph idx="1"/>
          </p:nvPr>
        </p:nvSpPr>
        <p:spPr/>
        <p:txBody>
          <a:bodyPr/>
          <a:lstStyle/>
          <a:p>
            <a:r>
              <a:rPr lang="zh-CN" altLang="en-US">
                <a:solidFill>
                  <a:srgbClr val="FF0000"/>
                </a:solidFill>
              </a:rPr>
              <a:t>答案：D</a:t>
            </a:r>
          </a:p>
          <a:p>
            <a:r>
              <a:rPr lang="zh-CN" altLang="en-US">
                <a:solidFill>
                  <a:srgbClr val="FF0000"/>
                </a:solidFill>
              </a:rPr>
              <a:t>【解析】大型文化节目《经典咏流传》，是创新和传承中华优秀文化传统的表现，有利于提高文化的影响力，弘扬正确的价值观；有利于加强文化建设，提高文化软实力，为国家发展提供精神动力，表明中华文化源远流长，博大精深，是非常宝贵的精神财富和遗产，我们应继承中华民族一切优秀的传统文化遗产，不断增强的文化自信，正在让中华文化绽放新的光彩，只有实现中华文化的创造性转化和创新性发展，才能不断铸就中华文化新辉煌，所以D是正确的选项；A选项太绝对；BC选项不符合实际，排除。故选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fontScale="90000"/>
          </a:bodyPr>
          <a:lstStyle/>
          <a:p>
            <a:pPr fontAlgn="auto">
              <a:spcAft>
                <a:spcPts val="0"/>
              </a:spcAft>
              <a:defRPr/>
            </a:pPr>
            <a:r>
              <a:rPr lang="zh-CN" altLang="en-US" dirty="0">
                <a:solidFill>
                  <a:schemeClr val="accent1">
                    <a:lumMod val="50000"/>
                  </a:schemeClr>
                </a:solidFill>
                <a:sym typeface="+mn-ea"/>
              </a:rPr>
              <a:t>课后训练</a:t>
            </a:r>
            <a:r>
              <a:rPr lang="zh-CN" altLang="en-US" dirty="0">
                <a:solidFill>
                  <a:schemeClr val="accent1">
                    <a:lumMod val="50000"/>
                  </a:schemeClr>
                </a:solidFill>
                <a:latin typeface="+mj-lt"/>
                <a:ea typeface="+mj-ea"/>
              </a:rPr>
              <a:t/>
            </a:r>
            <a:br>
              <a:rPr lang="zh-CN" altLang="en-US" dirty="0">
                <a:solidFill>
                  <a:schemeClr val="accent1">
                    <a:lumMod val="50000"/>
                  </a:schemeClr>
                </a:solidFill>
                <a:latin typeface="+mj-lt"/>
                <a:ea typeface="+mj-ea"/>
              </a:rPr>
            </a:br>
            <a:endParaRPr lang="zh-CN" altLang="en-US">
              <a:solidFill>
                <a:schemeClr val="accent1">
                  <a:lumMod val="50000"/>
                </a:schemeClr>
              </a:solidFill>
            </a:endParaRPr>
          </a:p>
        </p:txBody>
      </p:sp>
      <p:sp>
        <p:nvSpPr>
          <p:cNvPr id="22530" name="内容占位符 2"/>
          <p:cNvSpPr>
            <a:spLocks noGrp="1"/>
          </p:cNvSpPr>
          <p:nvPr>
            <p:ph idx="1"/>
          </p:nvPr>
        </p:nvSpPr>
        <p:spPr/>
        <p:txBody>
          <a:bodyPr/>
          <a:lstStyle/>
          <a:p>
            <a:r>
              <a:rPr lang="en-US" altLang="zh-CN" sz="3200" smtClean="0"/>
              <a:t>1</a:t>
            </a:r>
            <a:r>
              <a:rPr lang="zh-CN" altLang="en-US" sz="3200" smtClean="0"/>
              <a:t>、中华文化可以为解决当今问题提供某些思路和借鉴，如（     ）</a:t>
            </a:r>
          </a:p>
          <a:p>
            <a:r>
              <a:rPr lang="zh-CN" altLang="en-US" sz="3200" smtClean="0"/>
              <a:t>①各种各样的危机</a:t>
            </a:r>
          </a:p>
          <a:p>
            <a:r>
              <a:rPr lang="zh-CN" altLang="en-US" sz="3200" smtClean="0"/>
              <a:t>②各种各样的挑战</a:t>
            </a:r>
          </a:p>
          <a:p>
            <a:r>
              <a:rPr lang="zh-CN" altLang="en-US" sz="3200" smtClean="0"/>
              <a:t>③挥之不去的诸多烦恼</a:t>
            </a:r>
          </a:p>
          <a:p>
            <a:r>
              <a:rPr lang="zh-CN" altLang="en-US" sz="3200" smtClean="0"/>
              <a:t>④所有值得忧虑的问题</a:t>
            </a:r>
          </a:p>
          <a:p>
            <a:r>
              <a:rPr lang="zh-CN" altLang="en-US" sz="3200" smtClean="0"/>
              <a:t>A.①②③B.②③④C.①③④D.①②③④</a:t>
            </a:r>
          </a:p>
        </p:txBody>
      </p:sp>
      <p:sp>
        <p:nvSpPr>
          <p:cNvPr id="4" name="文本框 3"/>
          <p:cNvSpPr txBox="1"/>
          <p:nvPr/>
        </p:nvSpPr>
        <p:spPr>
          <a:xfrm>
            <a:off x="1995170" y="1631950"/>
            <a:ext cx="1210945" cy="706755"/>
          </a:xfrm>
          <a:prstGeom prst="rect">
            <a:avLst/>
          </a:prstGeom>
          <a:noFill/>
        </p:spPr>
        <p:txBody>
          <a:bodyPr wrap="square" rtlCol="0">
            <a:spAutoFit/>
          </a:bodyPr>
          <a:lstStyle/>
          <a:p>
            <a:r>
              <a:rPr lang="en-US" altLang="zh-CN" sz="40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9265" y="429895"/>
            <a:ext cx="10884535" cy="5747385"/>
          </a:xfrm>
        </p:spPr>
        <p:txBody>
          <a:bodyPr/>
          <a:lstStyle/>
          <a:p>
            <a:r>
              <a:rPr lang="en-US" altLang="zh-CN" sz="3200"/>
              <a:t>2</a:t>
            </a:r>
            <a:r>
              <a:rPr lang="zh-CN" altLang="en-US" sz="3200"/>
              <a:t>、“新丝路”海外汉学专家论坛在中国驻纽约总领馆成功举办，纽约多名中国问题专家与国内知名学者就“一带一路”下的对外汉学及文化交流展开对话，相互学习借鉴。这启示我们 （    ）</a:t>
            </a:r>
          </a:p>
          <a:p>
            <a:r>
              <a:rPr lang="zh-CN" altLang="en-US" sz="3200"/>
              <a:t>①文化在交流中传播，因交流互鉴而丰富多彩 ②我们要用自己的文化来改造其他民族的文化 ③我们要树立对民族文化的自信心和自豪感 ④我们要不断吸收其他民族优秀的文化成果</a:t>
            </a:r>
          </a:p>
          <a:p>
            <a:r>
              <a:rPr lang="zh-CN" altLang="en-US" sz="3200"/>
              <a:t>A．②③④     B．①②④</a:t>
            </a:r>
          </a:p>
          <a:p>
            <a:r>
              <a:rPr lang="zh-CN" altLang="en-US" sz="3200"/>
              <a:t>C．①②③     D．①③④</a:t>
            </a:r>
          </a:p>
        </p:txBody>
      </p:sp>
      <p:sp>
        <p:nvSpPr>
          <p:cNvPr id="4" name="文本框 3"/>
          <p:cNvSpPr txBox="1"/>
          <p:nvPr/>
        </p:nvSpPr>
        <p:spPr>
          <a:xfrm>
            <a:off x="3469640" y="1605280"/>
            <a:ext cx="1210945" cy="706755"/>
          </a:xfrm>
          <a:prstGeom prst="rect">
            <a:avLst/>
          </a:prstGeom>
          <a:noFill/>
        </p:spPr>
        <p:txBody>
          <a:bodyPr wrap="square" rtlCol="0">
            <a:spAutoFit/>
          </a:bodyPr>
          <a:lstStyle/>
          <a:p>
            <a:r>
              <a:rPr lang="en-US" altLang="zh-CN" sz="4000">
                <a:solidFill>
                  <a:srgbClr val="FF0000"/>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a:t>3</a:t>
            </a:r>
            <a:r>
              <a:rPr lang="zh-CN" altLang="en-US"/>
              <a:t>、2018年</a:t>
            </a:r>
            <a:r>
              <a:rPr lang="en-US" altLang="zh-CN"/>
              <a:t>10</a:t>
            </a:r>
            <a:r>
              <a:rPr lang="zh-CN" altLang="en-US"/>
              <a:t>月</a:t>
            </a:r>
            <a:r>
              <a:rPr lang="en-US" altLang="zh-CN"/>
              <a:t>1</a:t>
            </a:r>
            <a:r>
              <a:rPr lang="zh-CN" altLang="en-US"/>
              <a:t>日清晨，来自全国各地的14.5万名群众齐聚天安门广场，观看隆重的升国旗仪式，庆祝中华人民共和国成立69周年。群众齐唱国歌，再次点燃国人的爱国热情。这种热情源于（    ）</a:t>
            </a:r>
          </a:p>
          <a:p>
            <a:r>
              <a:rPr lang="zh-CN" altLang="en-US"/>
              <a:t>A.民族自豪感、责任心    B.民族团结</a:t>
            </a:r>
          </a:p>
          <a:p>
            <a:r>
              <a:rPr lang="zh-CN" altLang="en-US"/>
              <a:t>C.对民族文化的认同      D.民族精神</a:t>
            </a:r>
          </a:p>
        </p:txBody>
      </p:sp>
      <p:pic>
        <p:nvPicPr>
          <p:cNvPr id="4" name="图片 3"/>
          <p:cNvPicPr>
            <a:picLocks noChangeAspect="1"/>
          </p:cNvPicPr>
          <p:nvPr/>
        </p:nvPicPr>
        <p:blipFill>
          <a:blip r:embed="rId3"/>
          <a:stretch>
            <a:fillRect/>
          </a:stretch>
        </p:blipFill>
        <p:spPr>
          <a:xfrm>
            <a:off x="1272540" y="3196590"/>
            <a:ext cx="5343525" cy="3136265"/>
          </a:xfrm>
          <a:prstGeom prst="rect">
            <a:avLst/>
          </a:prstGeom>
        </p:spPr>
      </p:pic>
      <p:sp>
        <p:nvSpPr>
          <p:cNvPr id="5" name="文本框 4"/>
          <p:cNvSpPr txBox="1"/>
          <p:nvPr/>
        </p:nvSpPr>
        <p:spPr>
          <a:xfrm>
            <a:off x="6616065" y="1697355"/>
            <a:ext cx="1210945" cy="706755"/>
          </a:xfrm>
          <a:prstGeom prst="rect">
            <a:avLst/>
          </a:prstGeom>
          <a:noFill/>
        </p:spPr>
        <p:txBody>
          <a:bodyPr wrap="square" rtlCol="0">
            <a:spAutoFit/>
          </a:bodyPr>
          <a:lstStyle/>
          <a:p>
            <a:r>
              <a:rPr lang="en-US" altLang="zh-CN" sz="4000">
                <a:solidFill>
                  <a:srgbClr val="FF0000"/>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2800"/>
              <a:t>4.中国（曲阜）国际孔子文化节暨第十二届“联合国教科文组织孔子教育奖”颁奖典礼在曲阜孔子文化会展中心隆重举行，本届孔子文化节的主题是“用儒家文化讲好中国故事”。举办中国国际孔子文化节有利于（      ）</a:t>
            </a:r>
          </a:p>
          <a:p>
            <a:r>
              <a:rPr lang="zh-CN" altLang="en-US" sz="2800"/>
              <a:t>①充分挖掘中华优秀传统文化遗产</a:t>
            </a:r>
          </a:p>
          <a:p>
            <a:r>
              <a:rPr lang="zh-CN" altLang="en-US" sz="2800"/>
              <a:t>②把儒家文化作为中华民族精神的核心</a:t>
            </a:r>
          </a:p>
          <a:p>
            <a:r>
              <a:rPr lang="zh-CN" altLang="en-US" sz="2800"/>
              <a:t>③宣传中国优秀传统文化，让中国走向世界，让世界了解中国</a:t>
            </a:r>
          </a:p>
          <a:p>
            <a:r>
              <a:rPr lang="zh-CN" altLang="en-US" sz="2800"/>
              <a:t>④增强中华民族的认同感和凝聚力，实现中华民族的伟大复兴</a:t>
            </a:r>
          </a:p>
          <a:p>
            <a:r>
              <a:rPr lang="zh-CN" altLang="en-US" sz="2800"/>
              <a:t>A.①②③B.①②④C.①③④D.①②③④</a:t>
            </a:r>
          </a:p>
        </p:txBody>
      </p:sp>
      <p:sp>
        <p:nvSpPr>
          <p:cNvPr id="4" name="文本框 3"/>
          <p:cNvSpPr txBox="1"/>
          <p:nvPr/>
        </p:nvSpPr>
        <p:spPr>
          <a:xfrm>
            <a:off x="3489779" y="2876822"/>
            <a:ext cx="1210945" cy="646331"/>
          </a:xfrm>
          <a:prstGeom prst="rect">
            <a:avLst/>
          </a:prstGeom>
          <a:noFill/>
        </p:spPr>
        <p:txBody>
          <a:bodyPr wrap="square" rtlCol="0">
            <a:spAutoFit/>
          </a:bodyPr>
          <a:lstStyle/>
          <a:p>
            <a:r>
              <a:rPr lang="en-US" altLang="zh-CN" sz="3600" dirty="0">
                <a:solidFill>
                  <a:srgbClr val="FF0000"/>
                </a:solidFill>
              </a:rPr>
              <a:t>C</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5</a:t>
            </a:r>
            <a:r>
              <a:rPr lang="zh-CN" altLang="en-US" dirty="0"/>
              <a:t>“要继承和弘扬我国人民在长期实践中培育和形成的传统美德，引导人们向往和追求讲道德、尊道德、守道德的生活，让13亿人的每一分子都成为传播中华美德、中华文化的主体。”国家领导人的这句话启示我们青少年要 （       ）</a:t>
            </a:r>
          </a:p>
          <a:p>
            <a:r>
              <a:rPr lang="zh-CN" altLang="en-US" dirty="0"/>
              <a:t>①身体力行，继承和发扬中华传统美德 ②古为今用、推陈出新，弘扬中华民族传统美德 ③自觉接受美德教育，并积极宣传中华民族传统美德 ④组织各种形式的道德人物评选活动，从而营造良好的社会风气</a:t>
            </a:r>
          </a:p>
          <a:p>
            <a:r>
              <a:rPr lang="zh-CN" altLang="en-US" dirty="0"/>
              <a:t>A．①②③B．①③④C．②③④D．①②④</a:t>
            </a:r>
          </a:p>
        </p:txBody>
      </p:sp>
      <p:sp>
        <p:nvSpPr>
          <p:cNvPr id="4" name="文本框 3"/>
          <p:cNvSpPr txBox="1"/>
          <p:nvPr/>
        </p:nvSpPr>
        <p:spPr>
          <a:xfrm>
            <a:off x="10581549" y="2967990"/>
            <a:ext cx="1210945" cy="706755"/>
          </a:xfrm>
          <a:prstGeom prst="rect">
            <a:avLst/>
          </a:prstGeom>
          <a:noFill/>
        </p:spPr>
        <p:txBody>
          <a:bodyPr wrap="square" rtlCol="0">
            <a:spAutoFit/>
          </a:bodyPr>
          <a:lstStyle/>
          <a:p>
            <a:r>
              <a:rPr lang="en-US" altLang="zh-CN" sz="4000" dirty="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a:t>6</a:t>
            </a:r>
            <a:r>
              <a:rPr lang="zh-CN" altLang="en-US"/>
              <a:t>、材料:“白日依山尽，黄河入海流。欲穷千里目，更上一层楼”，让世界感受到中国传统文化的魅力所在。维也纳莫扎特童声合唱团通过连线的方式在美丽的多瑙河畔,用中英德三国语言演绎这首经典之作《登鹳雀楼》。他们以优雅而又轻盈无比的童声倾述千古绝句，天籁般的声音直抵人心，唱出别样诗词之美。</a:t>
            </a:r>
          </a:p>
          <a:p>
            <a:r>
              <a:rPr lang="zh-CN" altLang="en-US"/>
              <a:t>结合上述材料。谈谈作为文化使者，青少年应该怎样进行中外文化的交流与学习?</a:t>
            </a:r>
          </a:p>
        </p:txBody>
      </p:sp>
    </p:spTree>
    <p:custDataLst>
      <p:tags r:id="rId1"/>
    </p:custData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a:t>
            </a:r>
          </a:p>
        </p:txBody>
      </p:sp>
      <p:sp>
        <p:nvSpPr>
          <p:cNvPr id="3" name="内容占位符 2"/>
          <p:cNvSpPr>
            <a:spLocks noGrp="1"/>
          </p:cNvSpPr>
          <p:nvPr>
            <p:ph idx="1"/>
          </p:nvPr>
        </p:nvSpPr>
        <p:spPr/>
        <p:txBody>
          <a:bodyPr/>
          <a:lstStyle/>
          <a:p>
            <a:r>
              <a:rPr lang="en-US" altLang="zh-CN">
                <a:solidFill>
                  <a:srgbClr val="FF0000"/>
                </a:solidFill>
              </a:rPr>
              <a:t>6.青少年要提升对民族文化的认同感，增强自豪感，主动学习和宣传民族文化，珍爱自己的精神家园；培养和践行社会主义核心价值观；加强同世界各国的优秀文化的交流与学习，博采众长；尊重不同文化的特点，平等对话，相互借鉴，相互学习，取长补短等。</a:t>
            </a:r>
          </a:p>
          <a:p>
            <a:endParaRPr lang="en-US" altLang="zh-CN">
              <a:solidFill>
                <a:srgbClr val="FF0000"/>
              </a:solidFill>
            </a:endParaRP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7">
            <a:hlinkClick r:id="rId3" action="ppaction://hlinksldjump"/>
          </p:cNvPr>
          <p:cNvSpPr txBox="1">
            <a:spLocks noChangeArrowheads="1"/>
          </p:cNvSpPr>
          <p:nvPr/>
        </p:nvSpPr>
        <p:spPr bwMode="auto">
          <a:xfrm>
            <a:off x="5437188" y="3052763"/>
            <a:ext cx="1303337" cy="35877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000" b="1">
                <a:solidFill>
                  <a:srgbClr val="FF0000"/>
                </a:solidFill>
                <a:latin typeface="Calibri" panose="020F0502020204030204" pitchFamily="34" charset="0"/>
                <a:ea typeface="黑体" panose="02010609060101010101" pitchFamily="2" charset="-122"/>
              </a:rPr>
              <a:t>课前预习</a:t>
            </a:r>
            <a:endParaRPr lang="en-US" altLang="zh-CN" sz="2000" b="1">
              <a:solidFill>
                <a:srgbClr val="FF0000"/>
              </a:solidFill>
              <a:latin typeface="Calibri" panose="020F0502020204030204" pitchFamily="34" charset="0"/>
              <a:ea typeface="黑体" panose="02010609060101010101" pitchFamily="2" charset="-122"/>
              <a:sym typeface="宋体" panose="02010600030101010101" pitchFamily="2" charset="-122"/>
            </a:endParaRPr>
          </a:p>
        </p:txBody>
      </p:sp>
      <p:sp>
        <p:nvSpPr>
          <p:cNvPr id="13314" name="Text Box 17"/>
          <p:cNvSpPr txBox="1">
            <a:spLocks noChangeArrowheads="1"/>
          </p:cNvSpPr>
          <p:nvPr/>
        </p:nvSpPr>
        <p:spPr bwMode="auto">
          <a:xfrm>
            <a:off x="5437188" y="4171950"/>
            <a:ext cx="1303337" cy="35877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000" b="1">
                <a:solidFill>
                  <a:srgbClr val="FF0000"/>
                </a:solidFill>
                <a:latin typeface="Calibri" panose="020F0502020204030204" pitchFamily="34" charset="0"/>
                <a:ea typeface="黑体" panose="02010609060101010101" pitchFamily="2" charset="-122"/>
                <a:sym typeface="宋体" panose="02010600030101010101" pitchFamily="2" charset="-122"/>
              </a:rPr>
              <a:t>典例精析</a:t>
            </a:r>
          </a:p>
        </p:txBody>
      </p:sp>
      <p:sp>
        <p:nvSpPr>
          <p:cNvPr id="13315" name="Text Box 17"/>
          <p:cNvSpPr txBox="1">
            <a:spLocks noChangeArrowheads="1"/>
          </p:cNvSpPr>
          <p:nvPr/>
        </p:nvSpPr>
        <p:spPr bwMode="auto">
          <a:xfrm>
            <a:off x="5437188" y="4533900"/>
            <a:ext cx="1317625" cy="35877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000" b="1">
                <a:solidFill>
                  <a:srgbClr val="FF0000"/>
                </a:solidFill>
                <a:latin typeface="Calibri" panose="020F0502020204030204" pitchFamily="34" charset="0"/>
                <a:ea typeface="黑体" panose="02010609060101010101" pitchFamily="2" charset="-122"/>
              </a:rPr>
              <a:t>课后训练</a:t>
            </a:r>
            <a:endParaRPr lang="en-US" altLang="zh-CN" sz="2000" b="1">
              <a:solidFill>
                <a:srgbClr val="FF0000"/>
              </a:solidFill>
              <a:latin typeface="Calibri" panose="020F0502020204030204" pitchFamily="34" charset="0"/>
              <a:ea typeface="黑体" panose="02010609060101010101" pitchFamily="2" charset="-122"/>
              <a:sym typeface="宋体" panose="02010600030101010101" pitchFamily="2" charset="-122"/>
            </a:endParaRPr>
          </a:p>
        </p:txBody>
      </p:sp>
      <p:sp>
        <p:nvSpPr>
          <p:cNvPr id="13316" name="Text Box 17">
            <a:hlinkClick r:id="rId3" action="ppaction://hlinksldjump"/>
          </p:cNvPr>
          <p:cNvSpPr txBox="1">
            <a:spLocks noChangeArrowheads="1"/>
          </p:cNvSpPr>
          <p:nvPr/>
        </p:nvSpPr>
        <p:spPr bwMode="auto">
          <a:xfrm>
            <a:off x="5437188" y="2657475"/>
            <a:ext cx="1317625"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学习目标</a:t>
            </a:r>
          </a:p>
        </p:txBody>
      </p:sp>
      <p:sp>
        <p:nvSpPr>
          <p:cNvPr id="13317" name="矩形 1"/>
          <p:cNvSpPr>
            <a:spLocks noChangeArrowheads="1"/>
          </p:cNvSpPr>
          <p:nvPr/>
        </p:nvSpPr>
        <p:spPr bwMode="auto">
          <a:xfrm>
            <a:off x="4935538" y="1651000"/>
            <a:ext cx="660400" cy="368300"/>
          </a:xfrm>
          <a:prstGeom prst="rect">
            <a:avLst/>
          </a:prstGeom>
          <a:noFill/>
          <a:ln w="9525">
            <a:noFill/>
            <a:miter lim="800000"/>
          </a:ln>
        </p:spPr>
        <p:txBody>
          <a:bodyPr>
            <a:spAutoFit/>
          </a:bodyPr>
          <a:lstStyle/>
          <a:p>
            <a:r>
              <a:rPr lang="zh-CN" altLang="en-US" b="1">
                <a:ea typeface="黑体" panose="02010609060101010101" pitchFamily="2" charset="-122"/>
              </a:rPr>
              <a:t>目录</a:t>
            </a:r>
          </a:p>
        </p:txBody>
      </p:sp>
      <p:sp>
        <p:nvSpPr>
          <p:cNvPr id="13318" name="Text Box 17">
            <a:hlinkClick r:id="rId3" action="ppaction://hlinksldjump"/>
          </p:cNvPr>
          <p:cNvSpPr txBox="1">
            <a:spLocks noChangeArrowheads="1"/>
          </p:cNvSpPr>
          <p:nvPr/>
        </p:nvSpPr>
        <p:spPr bwMode="auto">
          <a:xfrm>
            <a:off x="5437188" y="3811588"/>
            <a:ext cx="1301750" cy="35877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000" b="1">
                <a:solidFill>
                  <a:srgbClr val="FF0000"/>
                </a:solidFill>
                <a:latin typeface="Calibri" panose="020F0502020204030204" pitchFamily="34" charset="0"/>
                <a:ea typeface="黑体" panose="02010609060101010101" pitchFamily="2" charset="-122"/>
                <a:sym typeface="宋体" panose="02010600030101010101" pitchFamily="2" charset="-122"/>
              </a:rPr>
              <a:t>知识结构</a:t>
            </a:r>
          </a:p>
        </p:txBody>
      </p:sp>
      <p:sp>
        <p:nvSpPr>
          <p:cNvPr id="13319" name="Text Box 17">
            <a:hlinkClick r:id="rId3" action="ppaction://hlinksldjump"/>
          </p:cNvPr>
          <p:cNvSpPr txBox="1">
            <a:spLocks noChangeArrowheads="1"/>
          </p:cNvSpPr>
          <p:nvPr/>
        </p:nvSpPr>
        <p:spPr bwMode="auto">
          <a:xfrm>
            <a:off x="5437188" y="2259013"/>
            <a:ext cx="1333500"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情境导入</a:t>
            </a:r>
          </a:p>
        </p:txBody>
      </p:sp>
      <p:sp>
        <p:nvSpPr>
          <p:cNvPr id="13320" name="Text Box 17">
            <a:hlinkClick r:id="rId3" action="ppaction://hlinksldjump"/>
          </p:cNvPr>
          <p:cNvSpPr txBox="1">
            <a:spLocks noChangeArrowheads="1"/>
          </p:cNvSpPr>
          <p:nvPr/>
        </p:nvSpPr>
        <p:spPr bwMode="auto">
          <a:xfrm>
            <a:off x="5437188" y="3413125"/>
            <a:ext cx="1317625"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r>
              <a:rPr lang="zh-CN" altLang="en-US" sz="3600" smtClean="0">
                <a:sym typeface="黑体" panose="02010609060101010101" pitchFamily="2" charset="-122"/>
              </a:rPr>
              <a:t>情境导入</a:t>
            </a:r>
            <a:r>
              <a:rPr lang="zh-CN" altLang="en-US" sz="3600" smtClean="0">
                <a:sym typeface="+mn-ea"/>
              </a:rPr>
              <a:t/>
            </a:r>
            <a:br>
              <a:rPr lang="zh-CN" altLang="en-US" sz="3600" smtClean="0">
                <a:sym typeface="+mn-ea"/>
              </a:rPr>
            </a:br>
            <a:endParaRPr lang="zh-CN" altLang="en-US" sz="3600" smtClean="0"/>
          </a:p>
        </p:txBody>
      </p:sp>
      <p:sp>
        <p:nvSpPr>
          <p:cNvPr id="14338" name="内容占位符 2"/>
          <p:cNvSpPr>
            <a:spLocks noGrp="1"/>
          </p:cNvSpPr>
          <p:nvPr>
            <p:ph idx="1"/>
          </p:nvPr>
        </p:nvSpPr>
        <p:spPr/>
        <p:txBody>
          <a:bodyPr/>
          <a:lstStyle/>
          <a:p>
            <a:r>
              <a:rPr lang="zh-CN" altLang="en-US" sz="2400" smtClean="0">
                <a:solidFill>
                  <a:srgbClr val="0B024B"/>
                </a:solidFill>
              </a:rPr>
              <a:t>许渊冲先生从事中外文学翻译工作70多年，笔耕不辍。他说：“我们中国人，就应该自信，应该有点狂的精神。五千年的文化，是智慧的传承，是精神的传递。”</a:t>
            </a:r>
          </a:p>
          <a:p>
            <a:endParaRPr lang="zh-CN" altLang="en-US" sz="2400" smtClean="0">
              <a:solidFill>
                <a:srgbClr val="0B024B"/>
              </a:solidFill>
            </a:endParaRPr>
          </a:p>
          <a:p>
            <a:endParaRPr lang="zh-CN" altLang="en-US" sz="2400" smtClean="0">
              <a:solidFill>
                <a:srgbClr val="0B024B"/>
              </a:solidFill>
            </a:endParaRPr>
          </a:p>
          <a:p>
            <a:endParaRPr lang="zh-CN" altLang="en-US" sz="2400" smtClean="0">
              <a:solidFill>
                <a:srgbClr val="0B024B"/>
              </a:solidFill>
            </a:endParaRPr>
          </a:p>
          <a:p>
            <a:endParaRPr lang="zh-CN" altLang="en-US" sz="2400" smtClean="0">
              <a:solidFill>
                <a:srgbClr val="0B024B"/>
              </a:solidFill>
            </a:endParaRPr>
          </a:p>
          <a:p>
            <a:endParaRPr lang="zh-CN" altLang="en-US" sz="2400" smtClean="0">
              <a:solidFill>
                <a:srgbClr val="0B024B"/>
              </a:solidFill>
            </a:endParaRPr>
          </a:p>
          <a:p>
            <a:endParaRPr lang="zh-CN" altLang="en-US" sz="2400" smtClean="0">
              <a:solidFill>
                <a:srgbClr val="0B024B"/>
              </a:solidFill>
            </a:endParaRPr>
          </a:p>
          <a:p>
            <a:endParaRPr lang="zh-CN" altLang="en-US" sz="2400" smtClean="0">
              <a:solidFill>
                <a:srgbClr val="0B024B"/>
              </a:solidFill>
            </a:endParaRPr>
          </a:p>
          <a:p>
            <a:r>
              <a:rPr lang="zh-CN" altLang="en-US" sz="2400" smtClean="0">
                <a:solidFill>
                  <a:srgbClr val="0B024B"/>
                </a:solidFill>
              </a:rPr>
              <a:t>你对“我们中国人，就应该自信”这句话是怎样理解的？</a:t>
            </a:r>
          </a:p>
        </p:txBody>
      </p:sp>
      <p:pic>
        <p:nvPicPr>
          <p:cNvPr id="2" name="图片 1"/>
          <p:cNvPicPr>
            <a:picLocks noChangeAspect="1"/>
          </p:cNvPicPr>
          <p:nvPr/>
        </p:nvPicPr>
        <p:blipFill>
          <a:blip r:embed="rId3"/>
          <a:stretch>
            <a:fillRect/>
          </a:stretch>
        </p:blipFill>
        <p:spPr>
          <a:xfrm>
            <a:off x="2508250" y="2193925"/>
            <a:ext cx="4644390" cy="3088640"/>
          </a:xfrm>
          <a:prstGeom prst="rect">
            <a:avLst/>
          </a:prstGeom>
        </p:spPr>
      </p:pic>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fontScale="90000"/>
          </a:bodyPr>
          <a:lstStyle/>
          <a:p>
            <a:pPr fontAlgn="auto">
              <a:spcAft>
                <a:spcPts val="0"/>
              </a:spcAft>
              <a:defRPr/>
            </a:pPr>
            <a:r>
              <a:rPr lang="zh-CN" altLang="en-US" dirty="0">
                <a:solidFill>
                  <a:schemeClr val="accent1">
                    <a:lumMod val="50000"/>
                  </a:schemeClr>
                </a:solidFill>
                <a:sym typeface="黑体" panose="02010609060101010101" pitchFamily="2" charset="-122"/>
              </a:rPr>
              <a:t>学习目标</a:t>
            </a:r>
            <a:r>
              <a:rPr lang="zh-CN" altLang="en-US" dirty="0">
                <a:solidFill>
                  <a:schemeClr val="accent1">
                    <a:lumMod val="50000"/>
                  </a:schemeClr>
                </a:solidFill>
                <a:latin typeface="+mj-lt"/>
                <a:ea typeface="+mj-ea"/>
                <a:sym typeface="黑体" panose="02010609060101010101" pitchFamily="2" charset="-122"/>
              </a:rPr>
              <a:t/>
            </a:r>
            <a:br>
              <a:rPr lang="zh-CN" altLang="en-US" dirty="0">
                <a:solidFill>
                  <a:schemeClr val="accent1">
                    <a:lumMod val="50000"/>
                  </a:schemeClr>
                </a:solidFill>
                <a:latin typeface="+mj-lt"/>
                <a:ea typeface="+mj-ea"/>
                <a:sym typeface="黑体" panose="02010609060101010101" pitchFamily="2" charset="-122"/>
              </a:rPr>
            </a:br>
            <a:endParaRPr lang="zh-CN" altLang="en-US">
              <a:solidFill>
                <a:schemeClr val="accent1">
                  <a:lumMod val="50000"/>
                </a:schemeClr>
              </a:solidFill>
            </a:endParaRPr>
          </a:p>
        </p:txBody>
      </p:sp>
      <p:sp>
        <p:nvSpPr>
          <p:cNvPr id="15362" name="内容占位符 2"/>
          <p:cNvSpPr>
            <a:spLocks noGrp="1"/>
          </p:cNvSpPr>
          <p:nvPr>
            <p:ph idx="1"/>
          </p:nvPr>
        </p:nvSpPr>
        <p:spPr/>
        <p:txBody>
          <a:bodyPr/>
          <a:lstStyle/>
          <a:p>
            <a:r>
              <a:rPr lang="zh-CN" altLang="en-US" sz="3600" smtClean="0">
                <a:solidFill>
                  <a:schemeClr val="tx1">
                    <a:lumMod val="50000"/>
                  </a:schemeClr>
                </a:solidFill>
              </a:rPr>
              <a:t>1.理解中华民族的伟大复兴必然伴随着中华文化的繁荣兴盛的道理。</a:t>
            </a:r>
          </a:p>
          <a:p>
            <a:r>
              <a:rPr lang="en-US" altLang="zh-CN" sz="3600" smtClean="0">
                <a:solidFill>
                  <a:schemeClr val="tx1">
                    <a:lumMod val="50000"/>
                  </a:schemeClr>
                </a:solidFill>
              </a:rPr>
              <a:t>2.</a:t>
            </a:r>
            <a:r>
              <a:rPr lang="zh-CN" altLang="en-US" sz="3600" smtClean="0">
                <a:solidFill>
                  <a:schemeClr val="tx1">
                    <a:lumMod val="50000"/>
                  </a:schemeClr>
                </a:solidFill>
              </a:rPr>
              <a:t>了解中华文化的新机遇。</a:t>
            </a:r>
          </a:p>
          <a:p>
            <a:r>
              <a:rPr lang="en-US" altLang="zh-CN" sz="3600" smtClean="0">
                <a:solidFill>
                  <a:schemeClr val="tx1">
                    <a:lumMod val="50000"/>
                  </a:schemeClr>
                </a:solidFill>
              </a:rPr>
              <a:t>3</a:t>
            </a:r>
            <a:r>
              <a:rPr lang="zh-CN" altLang="en-US" sz="3600" smtClean="0">
                <a:solidFill>
                  <a:schemeClr val="tx1">
                    <a:lumMod val="50000"/>
                  </a:schemeClr>
                </a:solidFill>
              </a:rPr>
              <a:t>.理解中华文化需要在继承的基础上发展，在发展的过程中继承的道理。</a:t>
            </a:r>
          </a:p>
          <a:p>
            <a:r>
              <a:rPr lang="en-US" altLang="zh-CN" sz="3600" smtClean="0">
                <a:solidFill>
                  <a:schemeClr val="tx1">
                    <a:lumMod val="50000"/>
                  </a:schemeClr>
                </a:solidFill>
              </a:rPr>
              <a:t>4</a:t>
            </a:r>
            <a:r>
              <a:rPr lang="zh-CN" altLang="en-US" sz="3600" smtClean="0">
                <a:solidFill>
                  <a:schemeClr val="tx1">
                    <a:lumMod val="50000"/>
                  </a:schemeClr>
                </a:solidFill>
              </a:rPr>
              <a:t>.以开放的心态参与文化交流，作中外文化交流与传播的使者。</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fontScale="90000"/>
          </a:bodyPr>
          <a:lstStyle/>
          <a:p>
            <a:pPr fontAlgn="auto">
              <a:spcAft>
                <a:spcPts val="0"/>
              </a:spcAft>
              <a:defRPr/>
            </a:pPr>
            <a:r>
              <a:rPr lang="zh-CN" altLang="en-US" sz="3600" dirty="0">
                <a:solidFill>
                  <a:srgbClr val="F28711"/>
                </a:solidFill>
                <a:latin typeface="Arial" panose="020B0604020202020204" pitchFamily="34" charset="0"/>
                <a:cs typeface="+mn-ea"/>
                <a:sym typeface="黑体" panose="02010609060101010101" pitchFamily="2" charset="-122"/>
              </a:rPr>
              <a:t>课前预习</a:t>
            </a:r>
            <a:r>
              <a:rPr lang="zh-CN" altLang="en-US" sz="3600" dirty="0">
                <a:solidFill>
                  <a:schemeClr val="accent1">
                    <a:lumMod val="50000"/>
                  </a:schemeClr>
                </a:solidFill>
                <a:latin typeface="Arial" panose="020B0604020202020204" pitchFamily="34" charset="0"/>
                <a:cs typeface="+mn-ea"/>
                <a:sym typeface="黑体" panose="02010609060101010101" pitchFamily="2" charset="-122"/>
              </a:rPr>
              <a:t/>
            </a:r>
            <a:br>
              <a:rPr lang="zh-CN" altLang="en-US" sz="3600" dirty="0">
                <a:solidFill>
                  <a:schemeClr val="accent1">
                    <a:lumMod val="50000"/>
                  </a:schemeClr>
                </a:solidFill>
                <a:latin typeface="Arial" panose="020B0604020202020204" pitchFamily="34" charset="0"/>
                <a:cs typeface="+mn-ea"/>
                <a:sym typeface="黑体" panose="02010609060101010101" pitchFamily="2" charset="-122"/>
              </a:rPr>
            </a:br>
            <a:endParaRPr lang="zh-CN" altLang="en-US" sz="3600">
              <a:solidFill>
                <a:schemeClr val="accent1">
                  <a:lumMod val="50000"/>
                </a:schemeClr>
              </a:solidFill>
            </a:endParaRPr>
          </a:p>
        </p:txBody>
      </p:sp>
      <p:sp>
        <p:nvSpPr>
          <p:cNvPr id="16386" name="内容占位符 2"/>
          <p:cNvSpPr>
            <a:spLocks noGrp="1"/>
          </p:cNvSpPr>
          <p:nvPr>
            <p:ph idx="1"/>
          </p:nvPr>
        </p:nvSpPr>
        <p:spPr/>
        <p:txBody>
          <a:bodyPr/>
          <a:lstStyle/>
          <a:p>
            <a:r>
              <a:rPr lang="zh-CN" altLang="en-US" sz="2800" smtClean="0"/>
              <a:t>1、现代科技的发展给人类的生产和生活方式带来了_______，也给人类带来了新的______。</a:t>
            </a:r>
          </a:p>
          <a:p>
            <a:r>
              <a:rPr lang="zh-CN" altLang="en-US" sz="2800" smtClean="0"/>
              <a:t>2、今天的人类享受着从来没有过的_______，但也面临着各种各样的______，有着挥之不去的_______。博大精深、独具一格的中华文化，可以为解决这些问题提供某些_______。</a:t>
            </a:r>
          </a:p>
          <a:p>
            <a:r>
              <a:rPr lang="en-US" altLang="zh-CN" sz="2800">
                <a:sym typeface="+mn-ea"/>
              </a:rPr>
              <a:t>3</a:t>
            </a:r>
            <a:r>
              <a:rPr lang="zh-CN" altLang="en-US" sz="2800">
                <a:sym typeface="+mn-ea"/>
              </a:rPr>
              <a:t>、文化只有与时代______才会有活力。传承中华文化，需要在_____的基础上发展，在_____的过程中继承。发展中华文化，必须发扬以改革创新为核心的______，不断推陈出新、______，这样才能使中华文化焕发出_____，走向繁荣。</a:t>
            </a:r>
            <a:endParaRPr lang="zh-CN" altLang="en-US" sz="2800" smtClean="0"/>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3050" y="192405"/>
            <a:ext cx="11080750" cy="5984875"/>
          </a:xfrm>
        </p:spPr>
        <p:txBody>
          <a:bodyPr/>
          <a:lstStyle/>
          <a:p>
            <a:endParaRPr lang="zh-CN" altLang="en-US"/>
          </a:p>
          <a:p>
            <a:pPr marL="0" indent="0">
              <a:buNone/>
            </a:pPr>
            <a:endParaRPr lang="zh-CN" altLang="en-US"/>
          </a:p>
          <a:p>
            <a:r>
              <a:rPr lang="en-US" altLang="zh-CN" sz="3200"/>
              <a:t>4</a:t>
            </a:r>
            <a:r>
              <a:rPr lang="zh-CN" altLang="en-US" sz="3200"/>
              <a:t>、文化是_____的，只有在交流借鉴中才能获得______。我们要有“海纳百川”的______，一方面充分学习吸收______的有益成果，另一方面积极促进______的传播，提升中华文化的自信。这样可以更进一步加速中华文化的_______，促进中华文化的发展和世界文化的_____。</a:t>
            </a:r>
          </a:p>
          <a:p>
            <a:r>
              <a:rPr lang="en-US" altLang="zh-CN" sz="3200"/>
              <a:t>5</a:t>
            </a:r>
            <a:r>
              <a:rPr lang="zh-CN" altLang="en-US" sz="3200"/>
              <a:t>、中国的自信，本质上是______。没有高度的文化自信，没有文化的繁荣兴盛，就没有中华民族_______。每个中国人都是中华文化的_____，丰厚的中华文化是我们自信的_______。作为中华儿女，我们有责任坚守、继承和发展民族文化，作中外文化交流与传播的_____。</a:t>
            </a:r>
          </a:p>
        </p:txBody>
      </p:sp>
    </p:spTree>
    <p:custDataLst>
      <p:tags r:id="rId1"/>
    </p:custDataLst>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a:t>
            </a:r>
          </a:p>
        </p:txBody>
      </p:sp>
      <p:sp>
        <p:nvSpPr>
          <p:cNvPr id="3" name="内容占位符 2"/>
          <p:cNvSpPr>
            <a:spLocks noGrp="1"/>
          </p:cNvSpPr>
          <p:nvPr>
            <p:ph idx="1"/>
          </p:nvPr>
        </p:nvSpPr>
        <p:spPr/>
        <p:txBody>
          <a:bodyPr/>
          <a:lstStyle/>
          <a:p>
            <a:r>
              <a:rPr lang="zh-CN" altLang="en-US" sz="3200">
                <a:solidFill>
                  <a:srgbClr val="FF0000"/>
                </a:solidFill>
              </a:rPr>
              <a:t>1.重大变革 烦恼和忧虑</a:t>
            </a:r>
          </a:p>
          <a:p>
            <a:r>
              <a:rPr lang="zh-CN" altLang="en-US" sz="3200">
                <a:solidFill>
                  <a:srgbClr val="FF0000"/>
                </a:solidFill>
              </a:rPr>
              <a:t>2.物质条件 危机和挑战 诸多烦恼 思路和借鉴</a:t>
            </a:r>
          </a:p>
          <a:p>
            <a:r>
              <a:rPr lang="en-US" altLang="zh-CN" sz="3200">
                <a:solidFill>
                  <a:srgbClr val="FF0000"/>
                </a:solidFill>
              </a:rPr>
              <a:t>3.</a:t>
            </a:r>
            <a:r>
              <a:rPr lang="zh-CN" altLang="en-US" sz="3200">
                <a:solidFill>
                  <a:srgbClr val="FF0000"/>
                </a:solidFill>
              </a:rPr>
              <a:t>相结合 继承 发展 时代精神 革故鼎新 活力</a:t>
            </a:r>
          </a:p>
          <a:p>
            <a:r>
              <a:rPr lang="en-US" altLang="zh-CN" sz="3200">
                <a:solidFill>
                  <a:srgbClr val="FF0000"/>
                </a:solidFill>
              </a:rPr>
              <a:t>4</a:t>
            </a:r>
            <a:r>
              <a:rPr lang="zh-CN" altLang="en-US" sz="3200">
                <a:solidFill>
                  <a:srgbClr val="FF0000"/>
                </a:solidFill>
              </a:rPr>
              <a:t>.灵动 创新与发展 开放心态 外国文化 中华文化 革新与创造 繁荣</a:t>
            </a:r>
          </a:p>
          <a:p>
            <a:r>
              <a:rPr lang="en-US" altLang="zh-CN" sz="3200">
                <a:solidFill>
                  <a:srgbClr val="FF0000"/>
                </a:solidFill>
              </a:rPr>
              <a:t>5</a:t>
            </a:r>
            <a:r>
              <a:rPr lang="zh-CN" altLang="en-US" sz="3200">
                <a:solidFill>
                  <a:srgbClr val="FF0000"/>
                </a:solidFill>
              </a:rPr>
              <a:t>.文化自信 伟大复兴 载体 根基和源泉 使者</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fontScale="90000"/>
          </a:bodyPr>
          <a:lstStyle/>
          <a:p>
            <a:pPr fontAlgn="auto">
              <a:spcAft>
                <a:spcPts val="0"/>
              </a:spcAft>
              <a:defRPr/>
            </a:pPr>
            <a:r>
              <a:rPr lang="zh-CN" altLang="en-US" dirty="0">
                <a:solidFill>
                  <a:schemeClr val="accent1">
                    <a:lumMod val="50000"/>
                  </a:schemeClr>
                </a:solidFill>
                <a:sym typeface="宋体" panose="02010600030101010101" pitchFamily="2" charset="-122"/>
              </a:rPr>
              <a:t>疑难解答</a:t>
            </a:r>
            <a:r>
              <a:rPr lang="zh-CN" altLang="en-US" dirty="0">
                <a:solidFill>
                  <a:schemeClr val="accent1">
                    <a:lumMod val="50000"/>
                  </a:schemeClr>
                </a:solidFill>
                <a:latin typeface="+mj-lt"/>
                <a:ea typeface="+mj-ea"/>
                <a:sym typeface="宋体" panose="02010600030101010101" pitchFamily="2" charset="-122"/>
              </a:rPr>
              <a:t/>
            </a:r>
            <a:br>
              <a:rPr lang="zh-CN" altLang="en-US" dirty="0">
                <a:solidFill>
                  <a:schemeClr val="accent1">
                    <a:lumMod val="50000"/>
                  </a:schemeClr>
                </a:solidFill>
                <a:latin typeface="+mj-lt"/>
                <a:ea typeface="+mj-ea"/>
                <a:sym typeface="宋体" panose="02010600030101010101" pitchFamily="2" charset="-122"/>
              </a:rPr>
            </a:br>
            <a:endParaRPr lang="zh-CN" altLang="en-US">
              <a:solidFill>
                <a:schemeClr val="accent1">
                  <a:lumMod val="50000"/>
                </a:schemeClr>
              </a:solidFill>
            </a:endParaRPr>
          </a:p>
        </p:txBody>
      </p:sp>
      <p:sp>
        <p:nvSpPr>
          <p:cNvPr id="17410" name="内容占位符 2"/>
          <p:cNvSpPr>
            <a:spLocks noGrp="1"/>
          </p:cNvSpPr>
          <p:nvPr>
            <p:ph idx="1"/>
          </p:nvPr>
        </p:nvSpPr>
        <p:spPr/>
        <p:txBody>
          <a:bodyPr/>
          <a:lstStyle/>
          <a:p>
            <a:r>
              <a:rPr lang="zh-CN" altLang="en-US" smtClean="0"/>
              <a:t>中国精神</a:t>
            </a:r>
          </a:p>
          <a:p>
            <a:r>
              <a:rPr lang="zh-CN" altLang="en-US" smtClean="0"/>
              <a:t>实现中华民族伟大复兴的中国梦，必须弘扬中国精神，这就是以爱国主义为核心的民族精神和以改革创新为核心的时代精神。中国精神贯穿于中华民族五千年历史、积蕴于近现代中华民族复兴历程，特别是在中国的快速崛起中迸发出来的具有很强的民族集聚、动员与感召效应的精神及其气象，是中国文化软实力的重要显示。</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06"/>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06"/>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06"/>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TotalTime>
  <Words>3502</Words>
  <Application>WPS 演示</Application>
  <PresentationFormat>自定义</PresentationFormat>
  <Paragraphs>113</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主题1</vt:lpstr>
      <vt:lpstr>幻灯片 1</vt:lpstr>
      <vt:lpstr>第二单元 复兴之路 第七课 我们的文化自信</vt:lpstr>
      <vt:lpstr>幻灯片 3</vt:lpstr>
      <vt:lpstr>情境导入 </vt:lpstr>
      <vt:lpstr>学习目标 </vt:lpstr>
      <vt:lpstr>课前预习 </vt:lpstr>
      <vt:lpstr>幻灯片 7</vt:lpstr>
      <vt:lpstr>答案</vt:lpstr>
      <vt:lpstr>疑难解答 </vt:lpstr>
      <vt:lpstr>问题探究1、中华文化的新机遇有哪些？</vt:lpstr>
      <vt:lpstr>共同总结</vt:lpstr>
      <vt:lpstr>问题探究2、如何认识中华文化的传承？</vt:lpstr>
      <vt:lpstr>共同总结</vt:lpstr>
      <vt:lpstr>问题探究3、如何认识中华文化的传播？</vt:lpstr>
      <vt:lpstr>共同总结</vt:lpstr>
      <vt:lpstr>典例精析 </vt:lpstr>
      <vt:lpstr>答案解析</vt:lpstr>
      <vt:lpstr>幻灯片 18</vt:lpstr>
      <vt:lpstr>答案解析</vt:lpstr>
      <vt:lpstr>幻灯片 20</vt:lpstr>
      <vt:lpstr>答案解析</vt:lpstr>
      <vt:lpstr>课后训练 </vt:lpstr>
      <vt:lpstr>幻灯片 23</vt:lpstr>
      <vt:lpstr>幻灯片 24</vt:lpstr>
      <vt:lpstr>幻灯片 25</vt:lpstr>
      <vt:lpstr>幻灯片 26</vt:lpstr>
      <vt:lpstr>幻灯片 27</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2019-02-18T07:02:06Z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