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6"/>
  </p:notesMasterIdLst>
  <p:sldIdLst>
    <p:sldId id="259" r:id="rId3"/>
    <p:sldId id="260" r:id="rId4"/>
    <p:sldId id="256" r:id="rId5"/>
    <p:sldId id="258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2" r:id="rId14"/>
    <p:sldId id="274" r:id="rId15"/>
    <p:sldId id="275" r:id="rId16"/>
    <p:sldId id="277" r:id="rId17"/>
    <p:sldId id="276" r:id="rId18"/>
    <p:sldId id="278" r:id="rId19"/>
    <p:sldId id="280" r:id="rId20"/>
    <p:sldId id="279" r:id="rId21"/>
    <p:sldId id="281" r:id="rId22"/>
    <p:sldId id="282" r:id="rId23"/>
    <p:sldId id="283" r:id="rId24"/>
    <p:sldId id="2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860" autoAdjust="0"/>
    <p:restoredTop sz="87779" autoAdjust="0"/>
  </p:normalViewPr>
  <p:slideViewPr>
    <p:cSldViewPr snapToGrid="0">
      <p:cViewPr>
        <p:scale>
          <a:sx n="75" d="100"/>
          <a:sy n="75" d="100"/>
        </p:scale>
        <p:origin x="-1284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2019/2/21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2019/2/21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2019/2/21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2019/2/21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/>
          <p:nvPr/>
        </p:nvSpPr>
        <p:spPr>
          <a:xfrm>
            <a:off x="5862638" y="3255963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Text Box 5"/>
          <p:cNvSpPr txBox="1"/>
          <p:nvPr/>
        </p:nvSpPr>
        <p:spPr>
          <a:xfrm>
            <a:off x="120650" y="405130"/>
            <a:ext cx="11899265" cy="49637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华文新魏" pitchFamily="2" charset="-122"/>
              </a:rPr>
              <a:t>　　 </a:t>
            </a:r>
            <a:r>
              <a:rPr lang="zh-CN" altLang="en-US" sz="2800" b="1" dirty="0"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被告山杠爷</a:t>
            </a:r>
            <a:r>
              <a:rPr lang="zh-CN" altLang="en-US" sz="2800" b="1" dirty="0"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讲述了发生在一个非常偏远的、治安秩序很好的山村的故事，山杠爷是该村党支部书记，个人品质很好，非常受人尊敬，村里有个年轻媳妇经常虐待甚至多次打伤婆婆，受到全村人的谴责，，山杠爷看不过，派人把这个媳妇抓起来游村，羞愤之下，年轻媳妇自杀了，事情捅到了上级司法机关，山杠爷被依法逮捕，山杠爷感到很委屈，不少村民也为山杠爷鸣不平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探究：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（1）山杠爷感到很委屈，不少村民也为山杠爷鸣不平说明了什么？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（2）怎样做才能避免影片中悲剧的重演？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/>
          <p:nvPr/>
        </p:nvSpPr>
        <p:spPr>
          <a:xfrm>
            <a:off x="215900" y="611505"/>
            <a:ext cx="1171448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材料一：十二届全国人大四次会议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上全国人大委员长张德江同志作了报告。报告中说：</a:t>
            </a:r>
            <a:r>
              <a:rPr lang="zh-CN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一年来，常委会制定</a:t>
            </a:r>
            <a:r>
              <a:rPr lang="en-US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部法律，修改</a:t>
            </a:r>
            <a:r>
              <a:rPr lang="en-US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37</a:t>
            </a:r>
            <a:r>
              <a:rPr lang="zh-CN" altLang="en-US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部法律和</a:t>
            </a:r>
            <a:r>
              <a:rPr lang="en-US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个有关法律问题的决定，决定提请全国人民代表大会审议的法律案</a:t>
            </a:r>
            <a:r>
              <a:rPr lang="en-US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件，通过</a:t>
            </a:r>
            <a:r>
              <a:rPr lang="en-US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个有关法律问题的决定；检查</a:t>
            </a:r>
            <a:r>
              <a:rPr lang="en-US" altLang="zh-CN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3333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部法律实施情况。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１６日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，本次会议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《中华人民共和国慈善法》。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材料二：</a:t>
            </a:r>
            <a:r>
              <a:rPr lang="en-US" altLang="zh-CN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</a:t>
            </a:r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，天津市第一中级人民法院依法对周永康受贿、滥用职权、故意泄露国家秘密案进行了一审宣判，认定周永康犯受贿罪，判处无期徒刑，剥夺政治权利终身，并处没收个人财产；犯滥用职权罪，判处有期徒刑七年；犯故意泄露国家秘密罪，判处有期徒刑四年，三罪并罚，决定执行无期徒刑，剥夺政治权利终身，并处没收个人财产。</a:t>
            </a:r>
            <a:endParaRPr lang="en-US" altLang="zh-CN" sz="2800" dirty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2800" dirty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两段材料分别体现了法律的什么特征？</a:t>
            </a:r>
          </a:p>
        </p:txBody>
      </p:sp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u=1069371704,2764024018&amp;gp=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35" y="1341755"/>
            <a:ext cx="3636645" cy="3239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5" descr="u=2895933320,25957347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6160" y="1341755"/>
            <a:ext cx="3181350" cy="3239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847850" y="260350"/>
            <a:ext cx="8208963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400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法律与道德有着怎样的区别呢？</a:t>
            </a:r>
          </a:p>
        </p:txBody>
      </p:sp>
      <p:pic>
        <p:nvPicPr>
          <p:cNvPr id="7173" name="Picture 7" descr="手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530" y="1341755"/>
            <a:ext cx="3867150" cy="3239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0" descr="指责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035" y="4749165"/>
            <a:ext cx="11059795" cy="1905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5" name="Group 16"/>
          <p:cNvGrpSpPr/>
          <p:nvPr/>
        </p:nvGrpSpPr>
        <p:grpSpPr>
          <a:xfrm>
            <a:off x="1524000" y="981075"/>
            <a:ext cx="9144000" cy="360363"/>
            <a:chOff x="0" y="618"/>
            <a:chExt cx="5760" cy="227"/>
          </a:xfrm>
        </p:grpSpPr>
        <p:sp>
          <p:nvSpPr>
            <p:cNvPr id="7176" name="Line 14"/>
            <p:cNvSpPr/>
            <p:nvPr/>
          </p:nvSpPr>
          <p:spPr>
            <a:xfrm>
              <a:off x="0" y="754"/>
              <a:ext cx="5760" cy="0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43" name="AutoShape 15"/>
            <p:cNvSpPr>
              <a:spLocks noChangeArrowheads="1"/>
            </p:cNvSpPr>
            <p:nvPr/>
          </p:nvSpPr>
          <p:spPr bwMode="auto">
            <a:xfrm>
              <a:off x="2835" y="618"/>
              <a:ext cx="227" cy="227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171"/>
          <p:cNvSpPr/>
          <p:nvPr/>
        </p:nvSpPr>
        <p:spPr>
          <a:xfrm>
            <a:off x="148590" y="36354"/>
            <a:ext cx="591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表格填写（阅读教材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P2-4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内容）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148590" y="619443"/>
            <a:ext cx="11574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思考探究</a:t>
            </a:r>
            <a:r>
              <a:rPr lang="en-US" altLang="zh-CN" sz="2800" b="1" dirty="0">
                <a:solidFill>
                  <a:srgbClr val="7030A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：法律与道德的区别主要表现在哪三个方面，如何理解？</a:t>
            </a:r>
          </a:p>
        </p:txBody>
      </p:sp>
      <p:graphicFrame>
        <p:nvGraphicFramePr>
          <p:cNvPr id="7252" name="内容占位符 7251"/>
          <p:cNvGraphicFramePr>
            <a:graphicFrameLocks noGrp="1"/>
          </p:cNvGraphicFramePr>
          <p:nvPr>
            <p:ph sz="quarter" idx="13"/>
          </p:nvPr>
        </p:nvGraphicFramePr>
        <p:xfrm>
          <a:off x="838200" y="550863"/>
          <a:ext cx="10515896" cy="4853305"/>
        </p:xfrm>
        <a:graphic>
          <a:graphicData uri="http://schemas.openxmlformats.org/drawingml/2006/table">
            <a:tbl>
              <a:tblPr/>
              <a:tblGrid>
                <a:gridCol w="3209201"/>
                <a:gridCol w="3929646"/>
                <a:gridCol w="3377049"/>
              </a:tblGrid>
              <a:tr h="8337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区 别</a:t>
                      </a:r>
                    </a:p>
                  </a:txBody>
                  <a:tcPr marL="85106" marR="8510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道 德</a:t>
                      </a:r>
                    </a:p>
                  </a:txBody>
                  <a:tcPr marL="85106" marR="8510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法 律</a:t>
                      </a:r>
                    </a:p>
                  </a:txBody>
                  <a:tcPr marL="85106" marR="8510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2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表现形式不同</a:t>
                      </a:r>
                    </a:p>
                  </a:txBody>
                  <a:tcPr marL="85106" marR="8510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 marL="85106" marR="85106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 marL="85106" marR="85106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04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调整的对象和范围不同</a:t>
                      </a:r>
                    </a:p>
                  </a:txBody>
                  <a:tcPr marL="85106" marR="8510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 marL="85106" marR="85106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 marL="85106" marR="85106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8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实现方式不同</a:t>
                      </a:r>
                    </a:p>
                  </a:txBody>
                  <a:tcPr marL="85106" marR="8510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 marL="85106" marR="85106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 marL="85106" marR="85106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41" name="Group 61"/>
          <p:cNvGraphicFramePr>
            <a:graphicFrameLocks noGrp="1"/>
          </p:cNvGraphicFramePr>
          <p:nvPr/>
        </p:nvGraphicFramePr>
        <p:xfrm>
          <a:off x="350520" y="1109345"/>
          <a:ext cx="11504295" cy="5345430"/>
        </p:xfrm>
        <a:graphic>
          <a:graphicData uri="http://schemas.openxmlformats.org/drawingml/2006/table">
            <a:tbl>
              <a:tblPr/>
              <a:tblGrid>
                <a:gridCol w="2526665"/>
                <a:gridCol w="4976495"/>
                <a:gridCol w="4001135"/>
              </a:tblGrid>
              <a:tr h="12242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区别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道德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法律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表现形式不同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6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实现方式不同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89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调整对象和范围不同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2" name="Text Box 42"/>
          <p:cNvSpPr txBox="1"/>
          <p:nvPr/>
        </p:nvSpPr>
        <p:spPr>
          <a:xfrm>
            <a:off x="3055620" y="2489200"/>
            <a:ext cx="45535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存在于认识和舆论之中，不成文、概括、笼统</a:t>
            </a:r>
          </a:p>
        </p:txBody>
      </p:sp>
      <p:sp>
        <p:nvSpPr>
          <p:cNvPr id="20525" name="Text Box 45"/>
          <p:cNvSpPr txBox="1"/>
          <p:nvPr/>
        </p:nvSpPr>
        <p:spPr>
          <a:xfrm>
            <a:off x="3055620" y="3784600"/>
            <a:ext cx="4408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依靠社会舆论和教育的力量，依靠人们的觉悟</a:t>
            </a:r>
          </a:p>
        </p:txBody>
      </p:sp>
      <p:sp>
        <p:nvSpPr>
          <p:cNvPr id="20526" name="Text Box 46"/>
          <p:cNvSpPr txBox="1"/>
          <p:nvPr/>
        </p:nvSpPr>
        <p:spPr>
          <a:xfrm>
            <a:off x="3055620" y="4907280"/>
            <a:ext cx="42640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涉及人们的一切行为，包括思想、品格、言语、行为。</a:t>
            </a:r>
          </a:p>
        </p:txBody>
      </p:sp>
      <p:sp>
        <p:nvSpPr>
          <p:cNvPr id="20527" name="Text Box 47"/>
          <p:cNvSpPr txBox="1"/>
          <p:nvPr/>
        </p:nvSpPr>
        <p:spPr>
          <a:xfrm>
            <a:off x="8023860" y="2489200"/>
            <a:ext cx="37503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成文、严格、明确、具体</a:t>
            </a:r>
          </a:p>
        </p:txBody>
      </p:sp>
      <p:sp>
        <p:nvSpPr>
          <p:cNvPr id="20528" name="Text Box 48"/>
          <p:cNvSpPr txBox="1"/>
          <p:nvPr/>
        </p:nvSpPr>
        <p:spPr>
          <a:xfrm>
            <a:off x="7908925" y="3662680"/>
            <a:ext cx="38652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主要依靠国家强制力保证实施</a:t>
            </a:r>
          </a:p>
        </p:txBody>
      </p:sp>
      <p:sp>
        <p:nvSpPr>
          <p:cNvPr id="20529" name="Text Box 49"/>
          <p:cNvSpPr txBox="1"/>
          <p:nvPr/>
        </p:nvSpPr>
        <p:spPr>
          <a:xfrm>
            <a:off x="8023860" y="5122545"/>
            <a:ext cx="3424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只调整人们的行为</a:t>
            </a:r>
          </a:p>
        </p:txBody>
      </p:sp>
      <p:sp>
        <p:nvSpPr>
          <p:cNvPr id="8223" name="Text Box 62"/>
          <p:cNvSpPr txBox="1"/>
          <p:nvPr/>
        </p:nvSpPr>
        <p:spPr>
          <a:xfrm>
            <a:off x="1703388" y="188913"/>
            <a:ext cx="66960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6600CC"/>
                </a:solidFill>
                <a:latin typeface="黑体" panose="02010609060101010101" pitchFamily="49" charset="-122"/>
              </a:rPr>
              <a:t>一、道德与法律的区别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2" grpId="0"/>
      <p:bldP spid="20525" grpId="0"/>
      <p:bldP spid="20526" grpId="0"/>
      <p:bldP spid="20527" grpId="0"/>
      <p:bldP spid="20528" grpId="0"/>
      <p:bldP spid="205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10243"/>
          <p:cNvSpPr/>
          <p:nvPr/>
        </p:nvSpPr>
        <p:spPr>
          <a:xfrm>
            <a:off x="495935" y="234791"/>
            <a:ext cx="9784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思考探究</a:t>
            </a: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</a:rPr>
              <a:t>：法律与道德还有其他方面的不同吗？</a:t>
            </a:r>
          </a:p>
        </p:txBody>
      </p:sp>
      <p:sp>
        <p:nvSpPr>
          <p:cNvPr id="10245" name="矩形 10244"/>
          <p:cNvSpPr/>
          <p:nvPr/>
        </p:nvSpPr>
        <p:spPr>
          <a:xfrm>
            <a:off x="194310" y="1264285"/>
            <a:ext cx="11802745" cy="39382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b="1" dirty="0">
                <a:latin typeface="Arial" panose="020B0604020202020204" pitchFamily="34" charset="0"/>
              </a:rPr>
              <a:t>比如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产生的条件不同</a:t>
            </a:r>
            <a:r>
              <a:rPr lang="zh-CN" altLang="en-US" sz="4000" b="1" dirty="0">
                <a:latin typeface="Arial" panose="020B0604020202020204" pitchFamily="34" charset="0"/>
              </a:rPr>
              <a:t>：道德是伴随着人类社会而产生的，法律是随着国家的产生而产生的。</a:t>
            </a:r>
          </a:p>
          <a:p>
            <a:pPr>
              <a:lnSpc>
                <a:spcPct val="125000"/>
              </a:lnSpc>
            </a:pPr>
            <a:r>
              <a:rPr lang="zh-CN" altLang="en-US" sz="4000" b="1" dirty="0">
                <a:latin typeface="Arial" panose="020B0604020202020204" pitchFamily="34" charset="0"/>
              </a:rPr>
              <a:t>再如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制裁的方式不同</a:t>
            </a:r>
            <a:r>
              <a:rPr lang="zh-CN" altLang="en-US" sz="4000" b="1" dirty="0">
                <a:latin typeface="Arial" panose="020B0604020202020204" pitchFamily="34" charset="0"/>
              </a:rPr>
              <a:t>。违法犯罪的后果有明确规定，是一种刚性约束；不道德行为的后果，是自我谴责和舆论压力，是一种柔性约束。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/>
          <p:nvPr/>
        </p:nvSpPr>
        <p:spPr>
          <a:xfrm>
            <a:off x="242570" y="1828800"/>
            <a:ext cx="1164971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在社会实践中，我们能够清楚地看到：凡法律禁止的行为，也是道德谴责的行为，凡法律要求鼓励的行为，也是道德倡导，赞扬的行为；这就说明了法律和道德之间除了区别之外，还有着紧密的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联系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表格 11265"/>
          <p:cNvGraphicFramePr/>
          <p:nvPr/>
        </p:nvGraphicFramePr>
        <p:xfrm>
          <a:off x="258445" y="1022350"/>
          <a:ext cx="11729720" cy="4557843"/>
        </p:xfrm>
        <a:graphic>
          <a:graphicData uri="http://schemas.openxmlformats.org/drawingml/2006/table">
            <a:tbl>
              <a:tblPr/>
              <a:tblGrid>
                <a:gridCol w="2072005"/>
                <a:gridCol w="9657715"/>
              </a:tblGrid>
              <a:tr h="232327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dirty="0"/>
                        <a:t> </a:t>
                      </a:r>
                      <a:endParaRPr lang="en-US" altLang="zh-CN" sz="2800" dirty="0" smtClean="0"/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800" dirty="0" smtClean="0"/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dirty="0" smtClean="0"/>
                        <a:t>联系</a:t>
                      </a:r>
                      <a:endParaRPr lang="zh-CN" altLang="en-US" sz="20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/>
                        <a:t>    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dirty="0"/>
                        <a:t>具体表现</a:t>
                      </a:r>
                      <a:r>
                        <a:rPr lang="en-US" altLang="x-none" sz="2800" dirty="0"/>
                        <a:t>1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/>
                        <a:t>      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dirty="0">
                          <a:sym typeface="+mn-ea"/>
                        </a:rPr>
                        <a:t>具体表现2</a:t>
                      </a:r>
                      <a:endParaRPr lang="zh-CN" altLang="en-US" sz="28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/>
                        <a:t>     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90868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dirty="0">
                          <a:sym typeface="+mn-ea"/>
                        </a:rPr>
                        <a:t>具体表现3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0" i="0" u="non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  </a:t>
                      </a:r>
                      <a:endParaRPr lang="zh-CN" altLang="en-US" sz="2800" b="0" i="0" u="none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99335" y="1137285"/>
            <a:ext cx="9689465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l" eaLnBrk="1" hangingPunct="1">
              <a:spcBef>
                <a:spcPct val="20000"/>
              </a:spcBef>
              <a:buNone/>
            </a:pPr>
            <a:r>
              <a:rPr lang="en-US" altLang="zh-CN" dirty="0">
                <a:sym typeface="+mn-ea"/>
              </a:rPr>
              <a:t>        </a:t>
            </a:r>
            <a:r>
              <a:rPr lang="en-US" altLang="zh-CN" b="1" dirty="0">
                <a:sym typeface="+mn-ea"/>
              </a:rPr>
              <a:t>  </a:t>
            </a:r>
            <a:r>
              <a:rPr lang="en-US" altLang="zh-CN" sz="2800" b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道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德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与法律都是人类特定社会关系下的产物，</a:t>
            </a:r>
          </a:p>
          <a:p>
            <a:pPr marL="0" lvl="0" algn="l" eaLnBrk="1" hangingPunct="1">
              <a:spcBef>
                <a:spcPct val="2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    都是规范行为的手段，二者相互联系，相辅相成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800" b="1" dirty="0" smtClean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0" lvl="0" algn="l" eaLnBrk="1" hangingPunct="1">
              <a:spcBef>
                <a:spcPct val="20000"/>
              </a:spcBef>
              <a:buNone/>
            </a:pP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5629" y="3403450"/>
            <a:ext cx="6309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l" eaLnBrk="1" hangingPunct="1">
              <a:spcBef>
                <a:spcPct val="2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法律体现道德的精神，促进道德的发展。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09582" y="4043531"/>
            <a:ext cx="833564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道德补充法律的不足，并支持法律的实施。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23384" y="4765189"/>
            <a:ext cx="64916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道德和法律在某些情况下会相互转化。</a:t>
            </a:r>
            <a:endParaRPr lang="zh-CN" altLang="en-US" sz="2800" b="1" i="0" u="none" baseline="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 sz="2800" b="1" i="0" u="none" baseline="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810" y="245745"/>
            <a:ext cx="2041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、关系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66365" y="251460"/>
            <a:ext cx="6864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29840" y="2292985"/>
            <a:ext cx="9112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法律和道德都具有</a:t>
            </a:r>
            <a:r>
              <a:rPr lang="zh-CN" altLang="zh-CN" sz="2800" b="1">
                <a:latin typeface="Arial" panose="020B0604020202020204" pitchFamily="34" charset="0"/>
                <a:ea typeface="微软雅黑" panose="020B0503020204020204" pitchFamily="34" charset="-122"/>
              </a:rPr>
              <a:t>规范</a:t>
            </a:r>
            <a:r>
              <a:rPr lang="zh-CN" altLang="zh-CN" sz="2800" b="1" smtClean="0">
                <a:latin typeface="Arial" panose="020B0604020202020204" pitchFamily="34" charset="0"/>
                <a:ea typeface="微软雅黑" panose="020B0503020204020204" pitchFamily="34" charset="-122"/>
              </a:rPr>
              <a:t>社会行为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、调节社会关系、维护社会秩序的作用。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9" grpId="0"/>
      <p:bldP spid="9" grpId="1"/>
      <p:bldP spid="9" grpId="2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15" descr="窄竖线"/>
          <p:cNvSpPr>
            <a:spLocks noTextEdit="1"/>
          </p:cNvSpPr>
          <p:nvPr/>
        </p:nvSpPr>
        <p:spPr>
          <a:xfrm>
            <a:off x="253365" y="188595"/>
            <a:ext cx="3995738" cy="863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以案悟理</a:t>
            </a:r>
          </a:p>
        </p:txBody>
      </p:sp>
      <p:sp>
        <p:nvSpPr>
          <p:cNvPr id="23557" name="Rectangle 4"/>
          <p:cNvSpPr/>
          <p:nvPr/>
        </p:nvSpPr>
        <p:spPr>
          <a:xfrm>
            <a:off x="252730" y="1244600"/>
            <a:ext cx="116122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ts val="4200"/>
              </a:lnSpc>
              <a:spcBef>
                <a:spcPct val="50000"/>
              </a:spcBef>
            </a:pPr>
            <a:r>
              <a:rPr lang="en-US" altLang="zh-CN" sz="2800" b="1" strike="noStrike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    </a:t>
            </a:r>
            <a:r>
              <a:rPr lang="zh-CN" altLang="en-US" sz="3200" b="1" strike="noStrike" noProof="1">
                <a:effectLst/>
                <a:latin typeface="Arial" panose="020B0604020202020204" pitchFamily="34" charset="0"/>
                <a:ea typeface="华文新魏" pitchFamily="2" charset="-122"/>
                <a:cs typeface="+mn-cs"/>
                <a:sym typeface="+mn-ea"/>
              </a:rPr>
              <a:t>母亲</a:t>
            </a:r>
            <a:r>
              <a:rPr lang="zh-CN" altLang="en-US" sz="3200" b="1" strike="noStrike" noProof="1">
                <a:effectLst/>
                <a:latin typeface="华文新魏" pitchFamily="2" charset="-122"/>
                <a:ea typeface="华文新魏" pitchFamily="2" charset="-122"/>
                <a:cs typeface="+mn-cs"/>
              </a:rPr>
              <a:t>中年守寡，含辛茹苦把女儿小英抚养成人。小英成家后，</a:t>
            </a:r>
            <a:r>
              <a:rPr lang="zh-CN" altLang="en-US" sz="3200" b="1" strike="noStrike" noProof="1">
                <a:effectLst/>
                <a:latin typeface="Arial" panose="020B0604020202020204" pitchFamily="34" charset="0"/>
                <a:ea typeface="华文新魏" pitchFamily="2" charset="-122"/>
                <a:cs typeface="+mn-cs"/>
                <a:sym typeface="+mn-ea"/>
              </a:rPr>
              <a:t>母亲</a:t>
            </a:r>
            <a:r>
              <a:rPr lang="zh-CN" altLang="en-US" sz="3200" b="1" strike="noStrike" noProof="1">
                <a:effectLst/>
                <a:latin typeface="华文新魏" pitchFamily="2" charset="-122"/>
                <a:ea typeface="华文新魏" pitchFamily="2" charset="-122"/>
                <a:cs typeface="+mn-cs"/>
              </a:rPr>
              <a:t>又拖着病体为她操持家务，照看外孙。外孙长大后先后参加了工作，小英却把母亲当成累赘，稍不如意就破口大骂，母亲生病也不闻不问，老人悲愤难忍，走上了悬梁自尽的绝路。小英虐待母亲的行为激起了公愤。司法部门经查证核实，以遗弃罪判处小英有期徒刑四年。</a:t>
            </a:r>
            <a:endParaRPr lang="zh-CN" altLang="en-US" sz="3200" b="1" strike="noStrike" noProof="1">
              <a:effectLst/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2531" name="组合 23557"/>
          <p:cNvGrpSpPr/>
          <p:nvPr/>
        </p:nvGrpSpPr>
        <p:grpSpPr>
          <a:xfrm>
            <a:off x="1290955" y="4724400"/>
            <a:ext cx="7051675" cy="792480"/>
            <a:chOff x="0" y="0"/>
            <a:chExt cx="3366" cy="544"/>
          </a:xfrm>
        </p:grpSpPr>
        <p:sp>
          <p:nvSpPr>
            <p:cNvPr id="23559" name="Text Box 6"/>
            <p:cNvSpPr txBox="1"/>
            <p:nvPr/>
          </p:nvSpPr>
          <p:spPr>
            <a:xfrm>
              <a:off x="680" y="90"/>
              <a:ext cx="2686" cy="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noProof="1"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这个案例说明了什么？</a:t>
              </a:r>
              <a:endParaRPr lang="zh-CN" altLang="en-US" sz="3600" b="1" noProof="1">
                <a:solidFill>
                  <a:srgbClr val="0000F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22533" name="Picture 7" descr="24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544" cy="5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61" name="Text Box 21"/>
          <p:cNvSpPr txBox="1"/>
          <p:nvPr/>
        </p:nvSpPr>
        <p:spPr>
          <a:xfrm>
            <a:off x="3575050" y="5661025"/>
            <a:ext cx="6448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法律体现并促进道德的发展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1445" y="572135"/>
            <a:ext cx="11598910" cy="43827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/>
              <a:t>如何理解“法律是显露的道德，道德是隐藏的法律”。</a:t>
            </a:r>
          </a:p>
          <a:p>
            <a:r>
              <a:rPr lang="zh-CN" altLang="en-US" sz="4400" b="1">
                <a:solidFill>
                  <a:srgbClr val="FF0000"/>
                </a:solidFill>
              </a:rPr>
              <a:t>法律体现道德的精神，促进道德的发展。</a:t>
            </a:r>
          </a:p>
          <a:p>
            <a:r>
              <a:rPr lang="zh-CN" altLang="en-US" sz="4400" b="1">
                <a:solidFill>
                  <a:srgbClr val="FF0000"/>
                </a:solidFill>
              </a:rPr>
              <a:t>任何国家的法律总是体现一定的道德观念，而法律的实施也有利于提高人们的道德修养，营造良好的社会道德风尚。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Rectangle 3"/>
          <p:cNvSpPr/>
          <p:nvPr/>
        </p:nvSpPr>
        <p:spPr>
          <a:xfrm>
            <a:off x="279400" y="1252855"/>
            <a:ext cx="11755755" cy="278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ts val="4200"/>
              </a:lnSpc>
              <a:spcBef>
                <a:spcPct val="50000"/>
              </a:spcBef>
            </a:pPr>
            <a:r>
              <a:rPr lang="en-US" altLang="zh-CN" sz="2800" b="1" strike="noStrike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strike="noStrike" noProof="1">
                <a:effectLst/>
                <a:latin typeface="Arial" panose="020B0604020202020204" pitchFamily="34" charset="0"/>
                <a:ea typeface="华文新魏" pitchFamily="2" charset="-122"/>
                <a:cs typeface="+mn-cs"/>
              </a:rPr>
              <a:t>母亲中年守寡，含辛茹苦把女儿小英抚养成人。小英成家后，母亲又拖着病体为她操持家务，照看孙子。孙子长大后先后参加了工作，小英却把母亲当成累赘，给点生活费让母亲单过，母亲生病也不闻不问。村里乡亲纷纷谴责小英，在群众谴责声中小英受到了良心的拷问，从此善待母亲。</a:t>
            </a:r>
            <a:endParaRPr lang="zh-CN" altLang="en-US" sz="3200" b="1" strike="noStrike" noProof="1">
              <a:effectLst/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323" name="Text Box 7"/>
          <p:cNvSpPr txBox="1"/>
          <p:nvPr/>
        </p:nvSpPr>
        <p:spPr>
          <a:xfrm>
            <a:off x="1076960" y="5289550"/>
            <a:ext cx="8872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道德补充法律的不足，并支持法律的实施</a:t>
            </a:r>
          </a:p>
        </p:txBody>
      </p:sp>
      <p:sp>
        <p:nvSpPr>
          <p:cNvPr id="23556" name="WordArt 9" descr="窄竖线"/>
          <p:cNvSpPr>
            <a:spLocks noTextEdit="1"/>
          </p:cNvSpPr>
          <p:nvPr/>
        </p:nvSpPr>
        <p:spPr>
          <a:xfrm>
            <a:off x="279083" y="208280"/>
            <a:ext cx="2057400" cy="8445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以案悟理</a:t>
            </a:r>
          </a:p>
        </p:txBody>
      </p:sp>
      <p:sp>
        <p:nvSpPr>
          <p:cNvPr id="13326" name="Text Box 15"/>
          <p:cNvSpPr txBox="1"/>
          <p:nvPr/>
        </p:nvSpPr>
        <p:spPr>
          <a:xfrm>
            <a:off x="4080510" y="4237038"/>
            <a:ext cx="4464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noProof="1">
                <a:solidFill>
                  <a:srgbClr val="0000F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这个案例说明了什么？</a:t>
            </a:r>
            <a:endParaRPr lang="zh-CN" altLang="en-US" sz="3600" b="1" noProof="1">
              <a:solidFill>
                <a:srgbClr val="0000FF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3558" name="Picture 7" descr="2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037013"/>
            <a:ext cx="876300" cy="7921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  <p:bldP spid="13323" grpId="0"/>
      <p:bldP spid="133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99"/>
          <p:cNvSpPr txBox="1"/>
          <p:nvPr/>
        </p:nvSpPr>
        <p:spPr>
          <a:xfrm>
            <a:off x="190500" y="688975"/>
            <a:ext cx="115360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76225"/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小结：</a:t>
            </a:r>
          </a:p>
          <a:p>
            <a:pPr indent="276225"/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76225"/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建设中国特色社会主义，不仅需要道德来规范人们的言行，净化社会风气，而且还要依靠法律约束人们的行为，那法律和道德的关系到底是怎样的呢？这就是这节课我们将要探究的问题。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矩形 14341"/>
          <p:cNvSpPr/>
          <p:nvPr/>
        </p:nvSpPr>
        <p:spPr>
          <a:xfrm>
            <a:off x="-3073400" y="25638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1" name="图片 14340" descr="38bafab3ced919534bcb64ca9ecb30e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010" y="423545"/>
            <a:ext cx="3592195" cy="2418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矩形 14342"/>
          <p:cNvSpPr/>
          <p:nvPr/>
        </p:nvSpPr>
        <p:spPr>
          <a:xfrm>
            <a:off x="320040" y="20320"/>
            <a:ext cx="8682990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百善孝为先”是中华传统文化推崇的伦理，是家庭中晚辈在处理与长辈的关系时应具有的基本道德品质。</a:t>
            </a:r>
            <a:r>
              <a:rPr lang="en-US" altLang="zh-CN" sz="3200" b="1">
                <a:latin typeface="Calibri" panose="020F0502020204030204" pitchFamily="34" charset="0"/>
                <a:cs typeface="Times New Roman" panose="02020603050405020304" pitchFamily="18" charset="0"/>
              </a:rPr>
              <a:t>2012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年发布的新版“</a:t>
            </a:r>
            <a:r>
              <a:rPr lang="en-US" altLang="zh-CN" sz="3200" b="1">
                <a:latin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孝”，其首条行动标准就是要求公民“带着妻小常回家”。修改后的</a:t>
            </a: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中华人民共和国老年人权益保障法</a:t>
            </a: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Calibri" panose="020F0502020204030204" pitchFamily="34" charset="0"/>
                <a:cs typeface="Times New Roman" panose="02020603050405020304" pitchFamily="18" charset="0"/>
              </a:rPr>
              <a:t>2013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年</a:t>
            </a:r>
            <a:r>
              <a:rPr lang="en-US" altLang="zh-CN" sz="3200" b="1">
                <a:latin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月</a:t>
            </a:r>
            <a:r>
              <a:rPr lang="en-US" altLang="zh-CN" sz="3200" b="1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日起施行）则将“常回家看看”纳入条文当中，希望用法律来保障传统美德“孝道”的传承。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4344" name="矩形 14343"/>
          <p:cNvSpPr/>
          <p:nvPr/>
        </p:nvSpPr>
        <p:spPr>
          <a:xfrm>
            <a:off x="320040" y="4930299"/>
            <a:ext cx="1115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Arial" panose="020B0604020202020204" pitchFamily="34" charset="0"/>
              </a:rPr>
              <a:t>思考：“孝道”从道德推崇走向法律规定，说明了什么道理？</a:t>
            </a:r>
          </a:p>
        </p:txBody>
      </p:sp>
      <p:sp>
        <p:nvSpPr>
          <p:cNvPr id="14345" name="矩形 14344"/>
          <p:cNvSpPr/>
          <p:nvPr/>
        </p:nvSpPr>
        <p:spPr>
          <a:xfrm>
            <a:off x="2148840" y="5720715"/>
            <a:ext cx="7498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道德和法律在某些情况下会相互转化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340995" y="3810000"/>
            <a:ext cx="2060575" cy="939800"/>
          </a:xfrm>
        </p:spPr>
        <p:txBody>
          <a:bodyPr wrap="none">
            <a:no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道德是人们追求的较高境界，法律是人们行为的底线；</a:t>
            </a: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道德可以唤醒人们心中的良善，法律能震慑人们心中的恶念。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0995" y="487045"/>
            <a:ext cx="11447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作为现代公民，我们为什么既要遵守法律，又要追求高尚的道德情操？</a:t>
            </a:r>
          </a:p>
        </p:txBody>
      </p:sp>
      <p:sp>
        <p:nvSpPr>
          <p:cNvPr id="3" name="副标题 5"/>
          <p:cNvSpPr/>
          <p:nvPr/>
        </p:nvSpPr>
        <p:spPr>
          <a:xfrm>
            <a:off x="498475" y="1968500"/>
            <a:ext cx="10271760" cy="121412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.法律和道德紧密结合，才能共同维护社会的和谐稳定，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促进我国法治社会的进程。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16387"/>
          <p:cNvSpPr/>
          <p:nvPr/>
        </p:nvSpPr>
        <p:spPr>
          <a:xfrm>
            <a:off x="8255" y="252571"/>
            <a:ext cx="1156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思考：</a:t>
            </a:r>
            <a:r>
              <a:rPr lang="zh-CN" altLang="en-US" sz="2800" dirty="0">
                <a:latin typeface="Arial" panose="020B0604020202020204" pitchFamily="34" charset="0"/>
              </a:rPr>
              <a:t>法律与道德紧密结合的关系，对公民、对国家提出了什么样的要求</a:t>
            </a:r>
          </a:p>
        </p:txBody>
      </p:sp>
      <p:sp>
        <p:nvSpPr>
          <p:cNvPr id="16389" name="矩形 16388"/>
          <p:cNvSpPr/>
          <p:nvPr/>
        </p:nvSpPr>
        <p:spPr>
          <a:xfrm>
            <a:off x="186055" y="875030"/>
            <a:ext cx="1192085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公民：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既要提高自身的道德情操，又要不断提升自己的法律素养。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国家：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既要重视德治，坚持以德治国，又要重视法治，坚持依法治国。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坚持依法治国和以德治国相结合，使法治和德治在国家治理中相互补充、相互促进、相得益彰。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矩形 17411"/>
          <p:cNvSpPr/>
          <p:nvPr/>
        </p:nvSpPr>
        <p:spPr>
          <a:xfrm>
            <a:off x="243523" y="1529080"/>
            <a:ext cx="11530330" cy="19996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『视野拓展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』</a:t>
            </a:r>
          </a:p>
          <a:p>
            <a:pPr algn="ctr"/>
            <a:endParaRPr lang="zh-CN" altLang="en-US" sz="2400" b="1">
              <a:latin typeface="Arial" panose="020B0604020202020204" pitchFamily="34" charset="0"/>
            </a:endParaRPr>
          </a:p>
          <a:p>
            <a:pPr algn="ctr"/>
            <a:endParaRPr lang="zh-CN" altLang="en-US" sz="2400" b="1">
              <a:latin typeface="Arial" panose="020B0604020202020204" pitchFamily="34" charset="0"/>
            </a:endParaRPr>
          </a:p>
          <a:p>
            <a:pPr algn="ctr"/>
            <a:r>
              <a:rPr lang="en-US" altLang="zh-CN" sz="4000" b="1" dirty="0">
                <a:latin typeface="Arial" panose="020B0604020202020204" pitchFamily="34" charset="0"/>
              </a:rPr>
              <a:t>9</a:t>
            </a:r>
            <a:r>
              <a:rPr lang="zh-CN" altLang="en-US" sz="4000" b="1" dirty="0">
                <a:latin typeface="Arial" panose="020B0604020202020204" pitchFamily="34" charset="0"/>
              </a:rPr>
              <a:t>月</a:t>
            </a:r>
            <a:r>
              <a:rPr lang="en-US" altLang="zh-CN" sz="4000" b="1" dirty="0">
                <a:latin typeface="Arial" panose="020B0604020202020204" pitchFamily="34" charset="0"/>
              </a:rPr>
              <a:t>20</a:t>
            </a:r>
            <a:r>
              <a:rPr lang="zh-CN" altLang="en-US" sz="4000" b="1" dirty="0">
                <a:latin typeface="Arial" panose="020B0604020202020204" pitchFamily="34" charset="0"/>
              </a:rPr>
              <a:t>日，公民道德宣传日。</a:t>
            </a:r>
            <a:r>
              <a:rPr lang="en-US" altLang="zh-CN" sz="4000" b="1" dirty="0">
                <a:latin typeface="Arial" panose="020B0604020202020204" pitchFamily="34" charset="0"/>
              </a:rPr>
              <a:t>12</a:t>
            </a:r>
            <a:r>
              <a:rPr lang="zh-CN" altLang="en-US" sz="4000" b="1" dirty="0">
                <a:latin typeface="Arial" panose="020B0604020202020204" pitchFamily="34" charset="0"/>
              </a:rPr>
              <a:t>月</a:t>
            </a:r>
            <a:r>
              <a:rPr lang="en-US" altLang="zh-CN" sz="4000" b="1" dirty="0">
                <a:latin typeface="Arial" panose="020B0604020202020204" pitchFamily="34" charset="0"/>
              </a:rPr>
              <a:t>4</a:t>
            </a:r>
            <a:r>
              <a:rPr lang="zh-CN" altLang="en-US" sz="4000" b="1" dirty="0">
                <a:latin typeface="Arial" panose="020B0604020202020204" pitchFamily="34" charset="0"/>
              </a:rPr>
              <a:t>日，国家宪法日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3988" y="784860"/>
            <a:ext cx="1146238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zh-CN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ea typeface="宋体" panose="02010600030101010101" pitchFamily="2" charset="-122"/>
              </a:rPr>
              <a:t>第</a:t>
            </a:r>
            <a:r>
              <a:rPr lang="en-US" altLang="zh-CN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ea typeface="宋体" panose="02010600030101010101" pitchFamily="2" charset="-122"/>
              </a:rPr>
              <a:t>11</a:t>
            </a:r>
            <a:r>
              <a:rPr lang="zh-CN" altLang="en-US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ea typeface="宋体" panose="02010600030101010101" pitchFamily="2" charset="-122"/>
              </a:rPr>
              <a:t>课：</a:t>
            </a:r>
            <a:r>
              <a:rPr lang="zh-CN" altLang="zh-CN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ea typeface="宋体" panose="02010600030101010101" pitchFamily="2" charset="-122"/>
              </a:rPr>
              <a:t>建设法治国家</a:t>
            </a:r>
          </a:p>
        </p:txBody>
      </p:sp>
      <p:sp>
        <p:nvSpPr>
          <p:cNvPr id="7" name="矩形 6"/>
          <p:cNvSpPr/>
          <p:nvPr/>
        </p:nvSpPr>
        <p:spPr>
          <a:xfrm>
            <a:off x="2943860" y="2829560"/>
            <a:ext cx="63042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道德与法律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4099"/>
          <p:cNvSpPr/>
          <p:nvPr/>
        </p:nvSpPr>
        <p:spPr>
          <a:xfrm>
            <a:off x="381635" y="601980"/>
            <a:ext cx="11123295" cy="47847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25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自主学习：</a:t>
            </a:r>
            <a:endParaRPr lang="zh-CN" altLang="en-US" sz="6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>
              <a:lnSpc>
                <a:spcPct val="125000"/>
              </a:lnSpc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>
              <a:lnSpc>
                <a:spcPct val="12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道德、法律的含义。</a:t>
            </a:r>
          </a:p>
          <a:p>
            <a:pPr indent="266700">
              <a:lnSpc>
                <a:spcPct val="12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法律与道德的区别主要表现。</a:t>
            </a:r>
          </a:p>
          <a:p>
            <a:pPr indent="266700">
              <a:lnSpc>
                <a:spcPct val="12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法律与道德相互联系，相辅相成的体现。</a:t>
            </a:r>
          </a:p>
          <a:p>
            <a:pPr indent="266700">
              <a:lnSpc>
                <a:spcPct val="12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法律与道德的关系对公民、对国家的要求。</a:t>
            </a: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248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836930"/>
            <a:ext cx="11875770" cy="5976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2484" name="Text Box 4"/>
          <p:cNvSpPr txBox="1"/>
          <p:nvPr/>
        </p:nvSpPr>
        <p:spPr>
          <a:xfrm>
            <a:off x="2495550" y="188913"/>
            <a:ext cx="59039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隶书" pitchFamily="49" charset="-122"/>
              </a:rPr>
              <a:t>道德的基本内涵</a:t>
            </a:r>
          </a:p>
        </p:txBody>
      </p:sp>
      <p:pic>
        <p:nvPicPr>
          <p:cNvPr id="1172485" name="Picture 5" descr="0063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288" y="404813"/>
            <a:ext cx="576262" cy="392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2486" name="Line 6"/>
          <p:cNvSpPr/>
          <p:nvPr/>
        </p:nvSpPr>
        <p:spPr>
          <a:xfrm flipV="1">
            <a:off x="2566988" y="765175"/>
            <a:ext cx="30241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2487" name="Line 7"/>
          <p:cNvSpPr/>
          <p:nvPr/>
        </p:nvSpPr>
        <p:spPr>
          <a:xfrm>
            <a:off x="2927350" y="836613"/>
            <a:ext cx="31686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2488" name="Text Box 8"/>
          <p:cNvSpPr txBox="1"/>
          <p:nvPr/>
        </p:nvSpPr>
        <p:spPr>
          <a:xfrm>
            <a:off x="1471295" y="1484630"/>
            <a:ext cx="663892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道德是指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以善恶为标准</a:t>
            </a:r>
            <a:r>
              <a:rPr lang="zh-CN" altLang="en-US" sz="3200" b="1" dirty="0">
                <a:solidFill>
                  <a:srgbClr val="CC0066"/>
                </a:solidFill>
                <a:latin typeface="Arial" panose="020B0604020202020204" pitchFamily="34" charset="0"/>
                <a:ea typeface="隶书" pitchFamily="49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通过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社会舆论、内心信念和传统习惯来评价人的行为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，调整人与人之间以及个人与社会之间相互关系的行为规范的总和。</a:t>
            </a:r>
          </a:p>
        </p:txBody>
      </p:sp>
      <p:sp>
        <p:nvSpPr>
          <p:cNvPr id="1172489" name="Line 9"/>
          <p:cNvSpPr/>
          <p:nvPr/>
        </p:nvSpPr>
        <p:spPr>
          <a:xfrm flipV="1">
            <a:off x="2566988" y="765175"/>
            <a:ext cx="30241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2490" name="Line 10"/>
          <p:cNvSpPr/>
          <p:nvPr/>
        </p:nvSpPr>
        <p:spPr>
          <a:xfrm>
            <a:off x="2927350" y="836613"/>
            <a:ext cx="31686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7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17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17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17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7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7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7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7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7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117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117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484" grpId="0"/>
      <p:bldP spid="11724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820" y="677545"/>
            <a:ext cx="7490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列举道德规范人们行为的表现：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8830" y="1680845"/>
            <a:ext cx="1095946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拾金不昧、程门立雪、在公共秩序自觉维持秩序</a:t>
            </a:r>
          </a:p>
          <a:p>
            <a:r>
              <a:rPr lang="zh-CN" altLang="en-US" sz="4000" b="1"/>
              <a:t>主动捡拾垃圾</a:t>
            </a:r>
            <a:endParaRPr lang="en-US" altLang="zh-CN" sz="4000" b="1"/>
          </a:p>
          <a:p>
            <a:endParaRPr lang="en-US" altLang="zh-CN" sz="4000" b="1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248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" y="930275"/>
            <a:ext cx="11995150" cy="576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2484" name="Text Box 4"/>
          <p:cNvSpPr txBox="1"/>
          <p:nvPr/>
        </p:nvSpPr>
        <p:spPr>
          <a:xfrm>
            <a:off x="2495550" y="188913"/>
            <a:ext cx="59039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隶书" pitchFamily="49" charset="-122"/>
              </a:rPr>
              <a:t>法律的基本内涵</a:t>
            </a:r>
          </a:p>
        </p:txBody>
      </p:sp>
      <p:pic>
        <p:nvPicPr>
          <p:cNvPr id="1172485" name="Picture 5" descr="0063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288" y="404813"/>
            <a:ext cx="576262" cy="392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2486" name="Line 6"/>
          <p:cNvSpPr/>
          <p:nvPr/>
        </p:nvSpPr>
        <p:spPr>
          <a:xfrm flipV="1">
            <a:off x="2566988" y="765175"/>
            <a:ext cx="30241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2487" name="Line 7"/>
          <p:cNvSpPr/>
          <p:nvPr/>
        </p:nvSpPr>
        <p:spPr>
          <a:xfrm>
            <a:off x="2927350" y="836613"/>
            <a:ext cx="31686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2488" name="Text Box 8"/>
          <p:cNvSpPr txBox="1"/>
          <p:nvPr/>
        </p:nvSpPr>
        <p:spPr>
          <a:xfrm>
            <a:off x="1261110" y="1609725"/>
            <a:ext cx="676973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法律是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国家制定或认可的</a:t>
            </a:r>
            <a:r>
              <a:rPr lang="zh-CN" altLang="en-US" sz="3600" b="1" dirty="0">
                <a:solidFill>
                  <a:srgbClr val="CC0066"/>
                </a:solidFill>
                <a:latin typeface="Arial" panose="020B0604020202020204" pitchFamily="34" charset="0"/>
                <a:ea typeface="隶书" pitchFamily="49" charset="-122"/>
              </a:rPr>
              <a:t>，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由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国家强制力保证实施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的，以权利和义务为内容的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具体普遍约束力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的社会规范。</a:t>
            </a:r>
          </a:p>
        </p:txBody>
      </p:sp>
      <p:sp>
        <p:nvSpPr>
          <p:cNvPr id="1172489" name="Line 9"/>
          <p:cNvSpPr/>
          <p:nvPr/>
        </p:nvSpPr>
        <p:spPr>
          <a:xfrm flipV="1">
            <a:off x="2566988" y="765175"/>
            <a:ext cx="30241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72490" name="Line 10"/>
          <p:cNvSpPr/>
          <p:nvPr/>
        </p:nvSpPr>
        <p:spPr>
          <a:xfrm>
            <a:off x="2927350" y="836613"/>
            <a:ext cx="31686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7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17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17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17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7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7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7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7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7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117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117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484" grpId="0"/>
      <p:bldP spid="11724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2445" y="662305"/>
            <a:ext cx="1130300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法律基本特征：</a:t>
            </a:r>
          </a:p>
          <a:p>
            <a:endParaRPr lang="zh-CN" altLang="en-US" sz="4800" b="1"/>
          </a:p>
          <a:p>
            <a:r>
              <a:rPr lang="zh-CN" altLang="en-US" sz="4800" b="1"/>
              <a:t>法律是</a:t>
            </a:r>
            <a:r>
              <a:rPr lang="zh-CN" altLang="en-US" sz="4800" b="1">
                <a:solidFill>
                  <a:srgbClr val="FF0000"/>
                </a:solidFill>
              </a:rPr>
              <a:t>国家制定或认可</a:t>
            </a:r>
            <a:r>
              <a:rPr lang="zh-CN" altLang="en-US" sz="4800" b="1"/>
              <a:t>的</a:t>
            </a:r>
          </a:p>
          <a:p>
            <a:pPr>
              <a:lnSpc>
                <a:spcPct val="200000"/>
              </a:lnSpc>
            </a:pPr>
            <a:r>
              <a:rPr lang="zh-CN" altLang="en-US" sz="4800" b="1"/>
              <a:t>法律是由由</a:t>
            </a:r>
            <a:r>
              <a:rPr lang="zh-CN" altLang="en-US" sz="4800" b="1">
                <a:solidFill>
                  <a:srgbClr val="FF0000"/>
                </a:solidFill>
              </a:rPr>
              <a:t>国家强制力</a:t>
            </a:r>
            <a:r>
              <a:rPr lang="zh-CN" altLang="en-US" sz="4800" b="1"/>
              <a:t>保证实施的</a:t>
            </a:r>
          </a:p>
          <a:p>
            <a:pPr>
              <a:lnSpc>
                <a:spcPct val="150000"/>
              </a:lnSpc>
            </a:pPr>
            <a:r>
              <a:rPr lang="zh-CN" altLang="en-US" sz="4800" b="1"/>
              <a:t>法律是具有</a:t>
            </a:r>
            <a:r>
              <a:rPr lang="zh-CN" altLang="en-US" sz="4800" b="1">
                <a:solidFill>
                  <a:srgbClr val="FF0000"/>
                </a:solidFill>
              </a:rPr>
              <a:t>普遍约束力</a:t>
            </a:r>
            <a:r>
              <a:rPr lang="zh-CN" altLang="en-US" sz="4800" b="1"/>
              <a:t>的社会规范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5230" y="1572895"/>
            <a:ext cx="5092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</a:rPr>
              <a:t>全国人民代表大会及常委会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45230" y="2952750"/>
            <a:ext cx="6182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</a:rPr>
              <a:t>警察、法庭、监狱、军队等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76345" y="4159250"/>
            <a:ext cx="4857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</a:rPr>
              <a:t>在法律面前人人平等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8685" y="788035"/>
            <a:ext cx="93554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法律规范人们行为的表现：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6790" y="2072640"/>
            <a:ext cx="7851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中小学生必须到校上课</a:t>
            </a:r>
          </a:p>
          <a:p>
            <a:r>
              <a:rPr lang="zh-CN" altLang="en-US" sz="3600" b="1"/>
              <a:t>王某因开车闯红灯，被罚款</a:t>
            </a:r>
            <a:r>
              <a:rPr lang="en-US" altLang="zh-CN" sz="3600" b="1"/>
              <a:t>200</a:t>
            </a:r>
            <a:r>
              <a:rPr lang="zh-CN" altLang="en-US" sz="3600" b="1"/>
              <a:t>元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2265</Words>
  <Application>WPS 演示</Application>
  <PresentationFormat>自定义</PresentationFormat>
  <Paragraphs>113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2018-03-01T02:03:00Z</dcterms:created>
  <dcterms:modified xsi:type="dcterms:W3CDTF">2019-02-21T03:10:54Z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  <property fmtid="{D5CDD505-2E9C-101B-9397-08002B2CF9AE}" pid="3" name="KSORubyTemplateID">
    <vt:lpwstr>13</vt:lpwstr>
  </property>
</Properties>
</file>