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4948" autoAdjust="0"/>
  </p:normalViewPr>
  <p:slideViewPr>
    <p:cSldViewPr snapToGrid="0">
      <p:cViewPr>
        <p:scale>
          <a:sx n="66" d="100"/>
          <a:sy n="66" d="100"/>
        </p:scale>
        <p:origin x="-1446" y="-29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3"/>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64945" y="333693"/>
            <a:ext cx="9144000" cy="2387600"/>
          </a:xfrm>
        </p:spPr>
        <p:txBody>
          <a:bodyPr/>
          <a:lstStyle/>
          <a:p>
            <a:r>
              <a:rPr lang="zh-CN" altLang="en-US"/>
              <a:t>第</a:t>
            </a:r>
            <a:r>
              <a:rPr lang="en-US" altLang="zh-CN"/>
              <a:t>11</a:t>
            </a:r>
            <a:r>
              <a:rPr lang="zh-CN" altLang="en-US"/>
              <a:t>课建设法</a:t>
            </a:r>
            <a:r>
              <a:rPr lang="zh-CN" altLang="en-US">
                <a:solidFill>
                  <a:srgbClr val="FF0000"/>
                </a:solidFill>
              </a:rPr>
              <a:t>治</a:t>
            </a:r>
            <a:r>
              <a:rPr lang="zh-CN" altLang="en-US"/>
              <a:t>国家</a:t>
            </a:r>
          </a:p>
        </p:txBody>
      </p:sp>
      <p:sp>
        <p:nvSpPr>
          <p:cNvPr id="3" name="副标题 2"/>
          <p:cNvSpPr>
            <a:spLocks noGrp="1"/>
          </p:cNvSpPr>
          <p:nvPr>
            <p:ph type="subTitle" idx="1"/>
          </p:nvPr>
        </p:nvSpPr>
        <p:spPr>
          <a:xfrm>
            <a:off x="1523365" y="3378518"/>
            <a:ext cx="9144000" cy="1655762"/>
          </a:xfrm>
        </p:spPr>
        <p:txBody>
          <a:bodyPr/>
          <a:lstStyle/>
          <a:p>
            <a:r>
              <a:rPr lang="zh-CN" altLang="en-US" sz="5400">
                <a:latin typeface="黑体" charset="0"/>
                <a:ea typeface="黑体" charset="0"/>
              </a:rPr>
              <a:t>道德与法律</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1640" y="2004060"/>
            <a:ext cx="731520" cy="502920"/>
          </a:xfrm>
          <a:prstGeom prst="rect">
            <a:avLst/>
          </a:prstGeom>
          <a:ln w="349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4" name="文本框 3"/>
          <p:cNvSpPr txBox="1"/>
          <p:nvPr/>
        </p:nvSpPr>
        <p:spPr>
          <a:xfrm>
            <a:off x="655956" y="1118236"/>
            <a:ext cx="11322685" cy="1384995"/>
          </a:xfrm>
          <a:prstGeom prst="rect">
            <a:avLst/>
          </a:prstGeom>
          <a:noFill/>
        </p:spPr>
        <p:txBody>
          <a:bodyPr wrap="square" rtlCol="0" anchor="t">
            <a:spAutoFit/>
          </a:bodyPr>
          <a:lstStyle/>
          <a:p>
            <a:pPr algn="l"/>
            <a:r>
              <a:rPr lang="en-US" altLang="zh-CN" sz="2800">
                <a:latin typeface="微软雅黑" charset="0"/>
                <a:ea typeface="微软雅黑" charset="0"/>
                <a:sym typeface="+mn-ea"/>
              </a:rPr>
              <a:t>1.</a:t>
            </a:r>
            <a:r>
              <a:rPr lang="zh-CN" altLang="en-US" sz="2800">
                <a:latin typeface="微软雅黑" charset="0"/>
                <a:ea typeface="微软雅黑" charset="0"/>
                <a:sym typeface="+mn-ea"/>
              </a:rPr>
              <a:t>面对危险，如果有更多的人挺身而出，如果乘客刘某和司机能有基本       的法律意识也许一场悲剧就能避免发生。</a:t>
            </a:r>
          </a:p>
          <a:p>
            <a:pPr algn="l"/>
            <a:r>
              <a:rPr lang="zh-CN" altLang="en-US" sz="2800">
                <a:latin typeface="微软雅黑" charset="0"/>
                <a:ea typeface="微软雅黑" charset="0"/>
                <a:sym typeface="+mn-ea"/>
              </a:rPr>
              <a:t>  每个公民既要提高自身的</a:t>
            </a:r>
            <a:r>
              <a:rPr lang="zh-CN" altLang="en-US" sz="2800">
                <a:solidFill>
                  <a:srgbClr val="FF0000"/>
                </a:solidFill>
                <a:latin typeface="微软雅黑" charset="0"/>
                <a:ea typeface="微软雅黑" charset="0"/>
                <a:sym typeface="+mn-ea"/>
              </a:rPr>
              <a:t>道德情操</a:t>
            </a:r>
            <a:r>
              <a:rPr lang="zh-CN" altLang="en-US" sz="2800">
                <a:latin typeface="微软雅黑" charset="0"/>
                <a:ea typeface="微软雅黑" charset="0"/>
                <a:sym typeface="+mn-ea"/>
              </a:rPr>
              <a:t>，又要不断提升自己的</a:t>
            </a:r>
            <a:r>
              <a:rPr lang="zh-CN" altLang="en-US" sz="2800">
                <a:solidFill>
                  <a:srgbClr val="FF0000"/>
                </a:solidFill>
                <a:latin typeface="微软雅黑" charset="0"/>
                <a:ea typeface="微软雅黑" charset="0"/>
                <a:sym typeface="+mn-ea"/>
              </a:rPr>
              <a:t>法律素养</a:t>
            </a:r>
            <a:r>
              <a:rPr lang="zh-CN" altLang="en-US" sz="2000">
                <a:latin typeface="微软雅黑" charset="0"/>
                <a:ea typeface="微软雅黑" charset="0"/>
                <a:sym typeface="+mn-ea"/>
              </a:rPr>
              <a:t>。</a:t>
            </a:r>
          </a:p>
        </p:txBody>
      </p:sp>
      <p:sp>
        <p:nvSpPr>
          <p:cNvPr id="3" name="矩形 2"/>
          <p:cNvSpPr/>
          <p:nvPr/>
        </p:nvSpPr>
        <p:spPr>
          <a:xfrm>
            <a:off x="1010920" y="3136900"/>
            <a:ext cx="731520" cy="502920"/>
          </a:xfrm>
          <a:prstGeom prst="rect">
            <a:avLst/>
          </a:prstGeom>
          <a:ln w="349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 name="副标题 5"/>
          <p:cNvSpPr/>
          <p:nvPr/>
        </p:nvSpPr>
        <p:spPr>
          <a:xfrm>
            <a:off x="645796" y="3136267"/>
            <a:ext cx="11353165" cy="18535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9pPr>
          </a:lstStyle>
          <a:p>
            <a:pPr algn="l"/>
            <a:r>
              <a:rPr lang="en-US" altLang="zh-CN" sz="2800">
                <a:latin typeface="微软雅黑" charset="0"/>
                <a:ea typeface="微软雅黑" charset="0"/>
              </a:rPr>
              <a:t>2.</a:t>
            </a:r>
            <a:r>
              <a:rPr lang="zh-CN" altLang="en-US" sz="2800">
                <a:latin typeface="微软雅黑" charset="0"/>
                <a:ea typeface="微软雅黑" charset="0"/>
              </a:rPr>
              <a:t>国家治理既要重视德治，坚持</a:t>
            </a:r>
            <a:r>
              <a:rPr lang="zh-CN" altLang="en-US" sz="2800">
                <a:solidFill>
                  <a:srgbClr val="FF0000"/>
                </a:solidFill>
                <a:latin typeface="微软雅黑" charset="0"/>
                <a:ea typeface="微软雅黑" charset="0"/>
              </a:rPr>
              <a:t>以德治国</a:t>
            </a:r>
            <a:r>
              <a:rPr lang="zh-CN" altLang="en-US" sz="2800">
                <a:latin typeface="微软雅黑" charset="0"/>
                <a:ea typeface="微软雅黑" charset="0"/>
              </a:rPr>
              <a:t>，又要重视法治，坚持</a:t>
            </a:r>
            <a:r>
              <a:rPr lang="zh-CN" altLang="en-US" sz="2800">
                <a:solidFill>
                  <a:srgbClr val="FF0000"/>
                </a:solidFill>
                <a:latin typeface="微软雅黑" charset="0"/>
                <a:ea typeface="微软雅黑" charset="0"/>
              </a:rPr>
              <a:t>依法治国</a:t>
            </a:r>
            <a:r>
              <a:rPr lang="zh-CN" altLang="en-US" sz="2800">
                <a:latin typeface="微软雅黑" charset="0"/>
                <a:ea typeface="微软雅黑" charset="0"/>
              </a:rPr>
              <a:t>。不仅要加强对社会公众安全意识的教育力度，还应多出台相关政策鼓励见义勇为等正能量的行为，更要完善相关法律法规，严厉打击危害公共安全等事关人民群众切实利益的行为！</a:t>
            </a:r>
          </a:p>
        </p:txBody>
      </p:sp>
      <p:sp>
        <p:nvSpPr>
          <p:cNvPr id="8" name="横卷形 7"/>
          <p:cNvSpPr/>
          <p:nvPr/>
        </p:nvSpPr>
        <p:spPr>
          <a:xfrm>
            <a:off x="426720" y="243840"/>
            <a:ext cx="1188720" cy="701040"/>
          </a:xfrm>
          <a:prstGeom prst="horizontalScroll">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黑体" charset="0"/>
                <a:ea typeface="黑体" charset="0"/>
              </a:rPr>
              <a:t>启示</a:t>
            </a:r>
          </a:p>
        </p:txBody>
      </p:sp>
      <p:sp>
        <p:nvSpPr>
          <p:cNvPr id="9" name="文本框 8"/>
          <p:cNvSpPr txBox="1"/>
          <p:nvPr/>
        </p:nvSpPr>
        <p:spPr>
          <a:xfrm>
            <a:off x="1051560" y="5074920"/>
            <a:ext cx="5791200" cy="829310"/>
          </a:xfrm>
          <a:prstGeom prst="rect">
            <a:avLst/>
          </a:prstGeom>
          <a:noFill/>
        </p:spPr>
        <p:txBody>
          <a:bodyPr wrap="square" rtlCol="0">
            <a:spAutoFit/>
          </a:bodyPr>
          <a:lstStyle/>
          <a:p>
            <a:r>
              <a:rPr lang="en-US" altLang="zh-CN" sz="4800"/>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5"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800" decel="100000"/>
                                        <p:tgtEl>
                                          <p:spTgt spid="7"/>
                                        </p:tgtEl>
                                      </p:cBhvr>
                                    </p:animEffect>
                                    <p:anim calcmode="lin" valueType="num">
                                      <p:cBhvr>
                                        <p:cTn id="26" dur="800" decel="100000" fill="hold"/>
                                        <p:tgtEl>
                                          <p:spTgt spid="7"/>
                                        </p:tgtEl>
                                        <p:attrNameLst>
                                          <p:attrName>style.rotation</p:attrName>
                                        </p:attrNameLst>
                                      </p:cBhvr>
                                      <p:tavLst>
                                        <p:tav tm="0">
                                          <p:val>
                                            <p:fltVal val="-90"/>
                                          </p:val>
                                        </p:tav>
                                        <p:tav tm="100000">
                                          <p:val>
                                            <p:fltVal val="0"/>
                                          </p:val>
                                        </p:tav>
                                      </p:tavLst>
                                    </p:anim>
                                    <p:anim calcmode="lin" valueType="num">
                                      <p:cBhvr>
                                        <p:cTn id="27" dur="800" decel="100000" fill="hold"/>
                                        <p:tgtEl>
                                          <p:spTgt spid="7"/>
                                        </p:tgtEl>
                                        <p:attrNameLst>
                                          <p:attrName>ppt_x</p:attrName>
                                        </p:attrNameLst>
                                      </p:cBhvr>
                                      <p:tavLst>
                                        <p:tav tm="0">
                                          <p:val>
                                            <p:strVal val="#ppt_x+0.4"/>
                                          </p:val>
                                        </p:tav>
                                        <p:tav tm="100000">
                                          <p:val>
                                            <p:strVal val="#ppt_x-0.05"/>
                                          </p:val>
                                        </p:tav>
                                      </p:tavLst>
                                    </p:anim>
                                    <p:anim calcmode="lin" valueType="num">
                                      <p:cBhvr>
                                        <p:cTn id="28" dur="800" decel="100000" fill="hold"/>
                                        <p:tgtEl>
                                          <p:spTgt spid="7"/>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fltVal val="0"/>
                                          </p:val>
                                        </p:tav>
                                        <p:tav tm="100000">
                                          <p:val>
                                            <p:strVal val="#ppt_w"/>
                                          </p:val>
                                        </p:tav>
                                      </p:tavLst>
                                    </p:anim>
                                    <p:anim calcmode="lin" valueType="num">
                                      <p:cBhvr>
                                        <p:cTn id="36" dur="1000" fill="hold"/>
                                        <p:tgtEl>
                                          <p:spTgt spid="3"/>
                                        </p:tgtEl>
                                        <p:attrNameLst>
                                          <p:attrName>ppt_h</p:attrName>
                                        </p:attrNameLst>
                                      </p:cBhvr>
                                      <p:tavLst>
                                        <p:tav tm="0">
                                          <p:val>
                                            <p:fltVal val="0"/>
                                          </p:val>
                                        </p:tav>
                                        <p:tav tm="100000">
                                          <p:val>
                                            <p:strVal val="#ppt_h"/>
                                          </p:val>
                                        </p:tav>
                                      </p:tavLst>
                                    </p:anim>
                                    <p:anim calcmode="lin" valueType="num">
                                      <p:cBhvr>
                                        <p:cTn id="3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amond(in)">
                                      <p:cBhvr>
                                        <p:cTn id="4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2" grpId="3" animBg="1"/>
      <p:bldP spid="2" grpId="4" animBg="1"/>
      <p:bldP spid="2" grpId="5" bldLvl="0" animBg="1"/>
      <p:bldP spid="4" grpId="0"/>
      <p:bldP spid="4" grpId="1"/>
      <p:bldP spid="4" grpId="2"/>
      <p:bldP spid="3" grpId="0" bldLvl="0" animBg="1"/>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1981200" y="1117918"/>
            <a:ext cx="9144000" cy="1655762"/>
          </a:xfrm>
        </p:spPr>
        <p:txBody>
          <a:bodyPr/>
          <a:lstStyle/>
          <a:p>
            <a:pPr algn="l"/>
            <a:r>
              <a:rPr lang="zh-CN" altLang="en-US" sz="2800"/>
              <a:t>指以善恶为标准，通过</a:t>
            </a:r>
            <a:r>
              <a:rPr lang="zh-CN" altLang="en-US" sz="2800" b="1" i="1"/>
              <a:t>社会舆论</a:t>
            </a:r>
            <a:r>
              <a:rPr lang="zh-CN" altLang="en-US" sz="2800"/>
              <a:t>、</a:t>
            </a:r>
            <a:r>
              <a:rPr lang="zh-CN" altLang="en-US" sz="2800" b="1" i="1"/>
              <a:t>内心信念</a:t>
            </a:r>
            <a:r>
              <a:rPr lang="zh-CN" altLang="en-US" sz="2800"/>
              <a:t>和</a:t>
            </a:r>
            <a:r>
              <a:rPr lang="zh-CN" altLang="en-US" sz="2800" b="1" i="1"/>
              <a:t>传统习惯</a:t>
            </a:r>
            <a:r>
              <a:rPr lang="zh-CN" altLang="en-US" sz="2800"/>
              <a:t>来评价人的行为，调整人与人之间以及个人与社会之间相互关系的行为规范的总和。</a:t>
            </a:r>
          </a:p>
        </p:txBody>
      </p:sp>
      <p:sp>
        <p:nvSpPr>
          <p:cNvPr id="7" name="文本框 6"/>
          <p:cNvSpPr txBox="1"/>
          <p:nvPr/>
        </p:nvSpPr>
        <p:spPr>
          <a:xfrm>
            <a:off x="762000" y="373380"/>
            <a:ext cx="6918960" cy="579120"/>
          </a:xfrm>
          <a:prstGeom prst="rect">
            <a:avLst/>
          </a:prstGeom>
          <a:noFill/>
        </p:spPr>
        <p:txBody>
          <a:bodyPr wrap="square" rtlCol="0">
            <a:spAutoFit/>
          </a:bodyPr>
          <a:lstStyle/>
          <a:p>
            <a:r>
              <a:rPr lang="zh-CN" altLang="en-US" sz="3200">
                <a:latin typeface="黑体" charset="0"/>
                <a:ea typeface="黑体" charset="0"/>
              </a:rPr>
              <a:t>一、含义</a:t>
            </a:r>
          </a:p>
        </p:txBody>
      </p:sp>
      <p:sp>
        <p:nvSpPr>
          <p:cNvPr id="8" name="副标题 5"/>
          <p:cNvSpPr/>
          <p:nvPr/>
        </p:nvSpPr>
        <p:spPr>
          <a:xfrm>
            <a:off x="2032000" y="301275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9pPr>
          </a:lstStyle>
          <a:p>
            <a:pPr algn="l"/>
            <a:r>
              <a:rPr lang="zh-CN" altLang="en-US" sz="2800"/>
              <a:t>是由</a:t>
            </a:r>
            <a:r>
              <a:rPr lang="zh-CN" altLang="en-US" sz="2800" b="1">
                <a:solidFill>
                  <a:srgbClr val="FF0000"/>
                </a:solidFill>
              </a:rPr>
              <a:t>国家制定或认可</a:t>
            </a:r>
            <a:r>
              <a:rPr lang="zh-CN" altLang="en-US" sz="2800"/>
              <a:t>的，由</a:t>
            </a:r>
            <a:r>
              <a:rPr lang="zh-CN" altLang="en-US" sz="2800" b="1">
                <a:solidFill>
                  <a:srgbClr val="FF0000"/>
                </a:solidFill>
              </a:rPr>
              <a:t>国家强制力保证实施</a:t>
            </a:r>
            <a:r>
              <a:rPr lang="zh-CN" altLang="en-US" sz="2800"/>
              <a:t>的，以权利和义务为内容的具有</a:t>
            </a:r>
            <a:r>
              <a:rPr lang="zh-CN" altLang="en-US" sz="2800" b="1">
                <a:solidFill>
                  <a:srgbClr val="FF0000"/>
                </a:solidFill>
              </a:rPr>
              <a:t>普遍约束力</a:t>
            </a:r>
            <a:r>
              <a:rPr lang="zh-CN" altLang="en-US" sz="2800"/>
              <a:t>的社会规范。</a:t>
            </a:r>
          </a:p>
        </p:txBody>
      </p:sp>
      <p:grpSp>
        <p:nvGrpSpPr>
          <p:cNvPr id="11" name="组合 10"/>
          <p:cNvGrpSpPr/>
          <p:nvPr/>
        </p:nvGrpSpPr>
        <p:grpSpPr>
          <a:xfrm>
            <a:off x="656589" y="1198246"/>
            <a:ext cx="1355091" cy="1127125"/>
            <a:chOff x="578" y="1959"/>
            <a:chExt cx="2134" cy="1775"/>
          </a:xfrm>
        </p:grpSpPr>
        <p:sp>
          <p:nvSpPr>
            <p:cNvPr id="9" name="椭圆 8"/>
            <p:cNvSpPr/>
            <p:nvPr/>
          </p:nvSpPr>
          <p:spPr>
            <a:xfrm>
              <a:off x="578" y="1959"/>
              <a:ext cx="1846" cy="1775"/>
            </a:xfrm>
            <a:prstGeom prst="ellips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12700" cmpd="sng">
              <a:solidFill>
                <a:schemeClr val="accent5"/>
              </a:solidFill>
              <a:prstDash val="solid"/>
            </a:ln>
            <a:effectLst>
              <a:outerShdw blurRad="50800" dist="50800" dir="5400000" sx="3000" sy="3000" algn="ctr" rotWithShape="0">
                <a:srgbClr val="000000">
                  <a:alpha val="0"/>
                </a:srgbClr>
              </a:outerShdw>
            </a:effectLst>
            <a:scene3d>
              <a:camera prst="orthographicFront">
                <a:rot lat="600000" lon="0" rev="1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69" y="2310"/>
              <a:ext cx="1943" cy="1260"/>
            </a:xfrm>
            <a:prstGeom prst="rect">
              <a:avLst/>
            </a:prstGeom>
            <a:noFill/>
          </p:spPr>
          <p:txBody>
            <a:bodyPr wrap="square" rtlCol="0">
              <a:spAutoFit/>
            </a:bodyPr>
            <a:lstStyle/>
            <a:p>
              <a:r>
                <a:rPr lang="zh-CN" altLang="en-US" sz="2800">
                  <a:latin typeface="微软雅黑" charset="0"/>
                  <a:ea typeface="微软雅黑" charset="0"/>
                </a:rPr>
                <a:t>道 德</a:t>
              </a:r>
            </a:p>
            <a:p>
              <a:endParaRPr lang="zh-CN" altLang="en-US"/>
            </a:p>
          </p:txBody>
        </p:sp>
      </p:grpSp>
      <p:sp>
        <p:nvSpPr>
          <p:cNvPr id="16" name="矩形 15"/>
          <p:cNvSpPr/>
          <p:nvPr/>
        </p:nvSpPr>
        <p:spPr>
          <a:xfrm>
            <a:off x="701040" y="2900047"/>
            <a:ext cx="1158240" cy="10509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82956" y="3026410"/>
            <a:ext cx="1233805" cy="800219"/>
          </a:xfrm>
          <a:prstGeom prst="rect">
            <a:avLst/>
          </a:prstGeom>
          <a:noFill/>
        </p:spPr>
        <p:txBody>
          <a:bodyPr wrap="square" rtlCol="0">
            <a:spAutoFit/>
          </a:bodyPr>
          <a:lstStyle/>
          <a:p>
            <a:r>
              <a:rPr lang="zh-CN" altLang="en-US" sz="2800">
                <a:latin typeface="微软雅黑" charset="0"/>
                <a:ea typeface="微软雅黑" charset="0"/>
                <a:sym typeface="+mn-ea"/>
              </a:rPr>
              <a:t>法 律</a:t>
            </a:r>
            <a:endParaRPr lang="zh-CN" altLang="en-US" sz="2800">
              <a:latin typeface="微软雅黑" charset="0"/>
              <a:ea typeface="微软雅黑" charset="0"/>
            </a:endParaRPr>
          </a:p>
          <a:p>
            <a:endParaRPr lang="zh-CN" altLang="en-US"/>
          </a:p>
        </p:txBody>
      </p:sp>
      <p:cxnSp>
        <p:nvCxnSpPr>
          <p:cNvPr id="20" name="肘形连接符 19"/>
          <p:cNvCxnSpPr/>
          <p:nvPr/>
        </p:nvCxnSpPr>
        <p:spPr>
          <a:xfrm rot="10800000" flipV="1">
            <a:off x="5151120" y="3422652"/>
            <a:ext cx="2956560" cy="954405"/>
          </a:xfrm>
          <a:prstGeom prst="bentConnector3">
            <a:avLst>
              <a:gd name="adj1" fmla="val 49979"/>
            </a:avLst>
          </a:prstGeom>
          <a:ln w="69850">
            <a:tailEnd type="arrow"/>
          </a:ln>
        </p:spPr>
        <p:style>
          <a:lnRef idx="1">
            <a:schemeClr val="accent1"/>
          </a:lnRef>
          <a:fillRef idx="0">
            <a:schemeClr val="accent1"/>
          </a:fillRef>
          <a:effectRef idx="0">
            <a:schemeClr val="accent1"/>
          </a:effectRef>
          <a:fontRef idx="minor">
            <a:schemeClr val="tx1"/>
          </a:fontRef>
        </p:style>
      </p:cxnSp>
      <p:sp>
        <p:nvSpPr>
          <p:cNvPr id="21" name="折角形 20"/>
          <p:cNvSpPr/>
          <p:nvPr/>
        </p:nvSpPr>
        <p:spPr>
          <a:xfrm>
            <a:off x="3474720" y="4170045"/>
            <a:ext cx="1691640" cy="1203960"/>
          </a:xfrm>
          <a:prstGeom prst="foldedCorner">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latin typeface="黑体" charset="0"/>
                <a:ea typeface="黑体" charset="0"/>
              </a:rPr>
              <a:t>军队</a:t>
            </a:r>
            <a:r>
              <a:rPr lang="en-US" altLang="zh-CN" sz="2000">
                <a:solidFill>
                  <a:schemeClr val="tx1"/>
                </a:solidFill>
                <a:latin typeface="黑体" charset="0"/>
                <a:ea typeface="黑体" charset="0"/>
              </a:rPr>
              <a:t>/</a:t>
            </a:r>
            <a:r>
              <a:rPr lang="zh-CN" altLang="en-US" sz="2000">
                <a:solidFill>
                  <a:schemeClr val="tx1"/>
                </a:solidFill>
                <a:latin typeface="黑体" charset="0"/>
                <a:ea typeface="黑体" charset="0"/>
              </a:rPr>
              <a:t>警察</a:t>
            </a:r>
            <a:r>
              <a:rPr lang="en-US" altLang="zh-CN" sz="2000">
                <a:solidFill>
                  <a:schemeClr val="tx1"/>
                </a:solidFill>
                <a:latin typeface="黑体" charset="0"/>
                <a:ea typeface="黑体" charset="0"/>
              </a:rPr>
              <a:t>/</a:t>
            </a:r>
            <a:r>
              <a:rPr lang="zh-CN" altLang="en-US" sz="2000">
                <a:solidFill>
                  <a:schemeClr val="tx1"/>
                </a:solidFill>
                <a:latin typeface="黑体" charset="0"/>
                <a:ea typeface="黑体" charset="0"/>
              </a:rPr>
              <a:t>监狱</a:t>
            </a:r>
            <a:r>
              <a:rPr lang="en-US" altLang="zh-CN" sz="2000">
                <a:solidFill>
                  <a:schemeClr val="tx1"/>
                </a:solidFill>
                <a:latin typeface="黑体" charset="0"/>
                <a:ea typeface="黑体" charset="0"/>
              </a:rPr>
              <a:t>/</a:t>
            </a:r>
            <a:r>
              <a:rPr lang="zh-CN" altLang="en-US" sz="2000">
                <a:solidFill>
                  <a:schemeClr val="tx1"/>
                </a:solidFill>
                <a:latin typeface="黑体" charset="0"/>
                <a:ea typeface="黑体" charset="0"/>
              </a:rPr>
              <a:t>法庭等</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checkerboard(across)">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ox(in)">
                                      <p:cBhvr>
                                        <p:cTn id="2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777875" y="373381"/>
            <a:ext cx="1836103" cy="584775"/>
          </a:xfrm>
          <a:prstGeom prst="rect">
            <a:avLst/>
          </a:prstGeom>
          <a:noFill/>
        </p:spPr>
        <p:txBody>
          <a:bodyPr wrap="square" rtlCol="0">
            <a:spAutoFit/>
          </a:bodyPr>
          <a:lstStyle/>
          <a:p>
            <a:r>
              <a:rPr lang="zh-CN" altLang="en-US" sz="3200" dirty="0">
                <a:latin typeface="黑体" charset="0"/>
                <a:ea typeface="黑体" charset="0"/>
              </a:rPr>
              <a:t>二</a:t>
            </a:r>
            <a:r>
              <a:rPr lang="zh-CN" altLang="en-US" sz="3200" dirty="0" smtClean="0">
                <a:latin typeface="黑体" charset="0"/>
                <a:ea typeface="黑体" charset="0"/>
              </a:rPr>
              <a:t>、关系</a:t>
            </a:r>
            <a:endParaRPr lang="zh-CN" altLang="en-US" sz="3200" dirty="0">
              <a:latin typeface="黑体" charset="0"/>
              <a:ea typeface="黑体" charset="0"/>
            </a:endParaRPr>
          </a:p>
        </p:txBody>
      </p:sp>
      <p:graphicFrame>
        <p:nvGraphicFramePr>
          <p:cNvPr id="11266" name="表格占位符 11265"/>
          <p:cNvGraphicFramePr>
            <a:graphicFrameLocks noGrp="1"/>
          </p:cNvGraphicFramePr>
          <p:nvPr>
            <p:ph type="tbl" idx="4294967295"/>
          </p:nvPr>
        </p:nvGraphicFramePr>
        <p:xfrm>
          <a:off x="1784350" y="1433513"/>
          <a:ext cx="10408285" cy="4966970"/>
        </p:xfrm>
        <a:graphic>
          <a:graphicData uri="http://schemas.openxmlformats.org/drawingml/2006/table">
            <a:tbl>
              <a:tblPr/>
              <a:tblGrid>
                <a:gridCol w="2860040"/>
                <a:gridCol w="4078605"/>
                <a:gridCol w="3469640"/>
              </a:tblGrid>
              <a:tr h="951230">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r>
                        <a:rPr lang="en-US" altLang="x-none" sz="2000" dirty="0"/>
                        <a:t>               </a:t>
                      </a:r>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ctr" eaLnBrk="1" fontAlgn="auto" hangingPunct="1">
                        <a:spcBef>
                          <a:spcPct val="20000"/>
                        </a:spcBef>
                        <a:buNone/>
                      </a:pPr>
                      <a:r>
                        <a:rPr lang="zh-CN" altLang="en-US" sz="2800" b="1" dirty="0">
                          <a:solidFill>
                            <a:schemeClr val="tx1"/>
                          </a:solidFill>
                          <a:ea typeface="宋体" charset="-122"/>
                        </a:rPr>
                        <a:t>道德</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ctr" eaLnBrk="1" fontAlgn="auto" hangingPunct="1">
                        <a:spcBef>
                          <a:spcPct val="20000"/>
                        </a:spcBef>
                        <a:buNone/>
                      </a:pPr>
                      <a:r>
                        <a:rPr lang="zh-CN" altLang="en-US" sz="2800" b="1" dirty="0">
                          <a:ea typeface="宋体" charset="-122"/>
                        </a:rPr>
                        <a:t>法律</a:t>
                      </a: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r h="1457960">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lang="en-US" altLang="x-none" sz="2000" dirty="0"/>
                    </a:p>
                    <a:p>
                      <a:pPr marL="0" lvl="0" indent="0" eaLnBrk="1" hangingPunct="1">
                        <a:spcBef>
                          <a:spcPct val="20000"/>
                        </a:spcBef>
                        <a:buNone/>
                      </a:pPr>
                      <a:endParaRPr lang="en-US" altLang="x-none" sz="2000" dirty="0"/>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sz="2000" b="1">
                        <a:solidFill>
                          <a:srgbClr val="FF0000"/>
                        </a:solidFill>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sz="2000"/>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r h="1252855">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lang="en-US" altLang="x-none" sz="2000" dirty="0"/>
                    </a:p>
                    <a:p>
                      <a:pPr marL="0" lvl="0" indent="0" eaLnBrk="1" hangingPunct="1">
                        <a:spcBef>
                          <a:spcPct val="20000"/>
                        </a:spcBef>
                        <a:buNone/>
                      </a:pPr>
                      <a:endParaRPr lang="en-US" altLang="x-none" sz="2000" dirty="0"/>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r>
                        <a:rPr lang="en-US" sz="2000" b="1">
                          <a:solidFill>
                            <a:srgbClr val="FF0000"/>
                          </a:solidFill>
                        </a:rPr>
                        <a:t>                    </a:t>
                      </a:r>
                    </a:p>
                    <a:p>
                      <a:pPr marL="0" lvl="0" indent="0" eaLnBrk="1" hangingPunct="1">
                        <a:spcBef>
                          <a:spcPct val="20000"/>
                        </a:spcBef>
                        <a:buNone/>
                      </a:pPr>
                      <a:r>
                        <a:rPr lang="en-US" sz="2000" b="1">
                          <a:solidFill>
                            <a:srgbClr val="FF0000"/>
                          </a:solidFill>
                        </a:rPr>
                        <a:t>                    </a:t>
                      </a:r>
                      <a:endParaRPr lang="zh-CN" altLang="en-US" sz="2400" b="1">
                        <a:solidFill>
                          <a:schemeClr val="accent5"/>
                        </a:solidFill>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lang="en-US" altLang="x-none" sz="2000" dirty="0"/>
                    </a:p>
                    <a:p>
                      <a:pPr marL="0" lvl="0" indent="0" eaLnBrk="1" hangingPunct="1">
                        <a:spcBef>
                          <a:spcPct val="20000"/>
                        </a:spcBef>
                        <a:buNone/>
                      </a:pPr>
                      <a:r>
                        <a:rPr lang="en-US" altLang="x-none" sz="2000" dirty="0"/>
                        <a:t>              </a:t>
                      </a:r>
                      <a:r>
                        <a:rPr lang="zh-CN" altLang="en-US" sz="2400" b="1" dirty="0">
                          <a:solidFill>
                            <a:srgbClr val="FF0000"/>
                          </a:solidFill>
                          <a:latin typeface="微软雅黑" charset="0"/>
                          <a:ea typeface="微软雅黑" charset="0"/>
                        </a:rPr>
                        <a:t> </a:t>
                      </a: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r h="1304925">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sz="2000"/>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endParaRPr sz="2000"/>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en-US" altLang="zh-CN" sz="2000" dirty="0"/>
                        <a:t>     </a:t>
                      </a:r>
                      <a:endParaRPr lang="zh-CN" altLang="en-US" sz="2400" b="1" dirty="0">
                        <a:solidFill>
                          <a:srgbClr val="FF0000"/>
                        </a:solidFill>
                        <a:latin typeface="微软雅黑" charset="0"/>
                        <a:ea typeface="微软雅黑" charset="0"/>
                      </a:endParaRP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bl>
          </a:graphicData>
        </a:graphic>
      </p:graphicFrame>
      <p:sp>
        <p:nvSpPr>
          <p:cNvPr id="11290" name="Line 24"/>
          <p:cNvSpPr/>
          <p:nvPr/>
        </p:nvSpPr>
        <p:spPr>
          <a:xfrm>
            <a:off x="1155701" y="1445895"/>
            <a:ext cx="2734945" cy="838200"/>
          </a:xfrm>
          <a:prstGeom prst="line">
            <a:avLst/>
          </a:prstGeom>
          <a:ln w="9525" cap="flat" cmpd="sng">
            <a:solidFill>
              <a:schemeClr val="tx1"/>
            </a:solidFill>
            <a:prstDash val="solid"/>
            <a:miter/>
            <a:headEnd type="none" w="med" len="med"/>
            <a:tailEnd type="none" w="med" len="med"/>
          </a:ln>
        </p:spPr>
        <p:txBody>
          <a:bodyPr/>
          <a:lstStyle/>
          <a:p>
            <a:endParaRPr lang="zh-CN" altLang="en-US"/>
          </a:p>
        </p:txBody>
      </p:sp>
      <p:sp>
        <p:nvSpPr>
          <p:cNvPr id="11289" name="Text Box 30"/>
          <p:cNvSpPr txBox="1"/>
          <p:nvPr/>
        </p:nvSpPr>
        <p:spPr>
          <a:xfrm>
            <a:off x="2706371" y="1445895"/>
            <a:ext cx="1223963" cy="518160"/>
          </a:xfrm>
          <a:prstGeom prst="rect">
            <a:avLst/>
          </a:prstGeom>
          <a:noFill/>
          <a:ln w="9525">
            <a:noFill/>
            <a:miter/>
          </a:ln>
        </p:spPr>
        <p:txBody>
          <a:bodyPr vert="horz" wrap="square" anchor="t">
            <a:spAutoFit/>
          </a:bodyPr>
          <a:lstStyle/>
          <a:p>
            <a:pPr lvl="0" eaLnBrk="1" hangingPunct="1">
              <a:spcBef>
                <a:spcPct val="20000"/>
              </a:spcBef>
            </a:pPr>
            <a:r>
              <a:rPr lang="zh-CN" altLang="en-US" sz="2800" b="1" dirty="0">
                <a:latin typeface="Arial" charset="0"/>
                <a:ea typeface="宋体" charset="-122"/>
              </a:rPr>
              <a:t>内容</a:t>
            </a:r>
          </a:p>
        </p:txBody>
      </p:sp>
      <p:sp>
        <p:nvSpPr>
          <p:cNvPr id="11291" name="Rectangle 46"/>
          <p:cNvSpPr/>
          <p:nvPr/>
        </p:nvSpPr>
        <p:spPr>
          <a:xfrm>
            <a:off x="1304291" y="1821498"/>
            <a:ext cx="906017" cy="523220"/>
          </a:xfrm>
          <a:prstGeom prst="rect">
            <a:avLst/>
          </a:prstGeom>
          <a:noFill/>
          <a:ln w="9525">
            <a:noFill/>
            <a:miter/>
          </a:ln>
        </p:spPr>
        <p:txBody>
          <a:bodyPr vert="horz" wrap="none" anchor="t">
            <a:spAutoFit/>
          </a:bodyPr>
          <a:lstStyle/>
          <a:p>
            <a:pPr lvl="0" eaLnBrk="1" hangingPunct="1"/>
            <a:r>
              <a:rPr lang="zh-CN" altLang="en-US" sz="2800" b="1" dirty="0">
                <a:latin typeface="Arial" charset="0"/>
                <a:ea typeface="宋体" charset="-122"/>
              </a:rPr>
              <a:t>区别</a:t>
            </a:r>
          </a:p>
        </p:txBody>
      </p:sp>
      <p:sp>
        <p:nvSpPr>
          <p:cNvPr id="11292" name="Text Box 29"/>
          <p:cNvSpPr txBox="1"/>
          <p:nvPr/>
        </p:nvSpPr>
        <p:spPr>
          <a:xfrm>
            <a:off x="1799273" y="2802255"/>
            <a:ext cx="2087563" cy="984885"/>
          </a:xfrm>
          <a:prstGeom prst="rect">
            <a:avLst/>
          </a:prstGeom>
          <a:noFill/>
          <a:ln w="9525">
            <a:noFill/>
            <a:miter/>
          </a:ln>
        </p:spPr>
        <p:txBody>
          <a:bodyPr vert="horz" wrap="square" anchor="t">
            <a:spAutoFit/>
          </a:bodyPr>
          <a:lstStyle/>
          <a:p>
            <a:pPr lvl="0" eaLnBrk="1" hangingPunct="1">
              <a:spcBef>
                <a:spcPct val="50000"/>
              </a:spcBef>
            </a:pPr>
            <a:r>
              <a:rPr lang="zh-CN" altLang="en-US" sz="2800" b="1" dirty="0">
                <a:latin typeface="Arial" charset="0"/>
                <a:ea typeface="宋体" charset="-122"/>
              </a:rPr>
              <a:t>表现形式</a:t>
            </a:r>
          </a:p>
          <a:p>
            <a:pPr lvl="0" eaLnBrk="1" hangingPunct="1">
              <a:spcBef>
                <a:spcPct val="50000"/>
              </a:spcBef>
            </a:pPr>
            <a:r>
              <a:rPr lang="zh-CN" altLang="en-US" sz="2000" b="1" dirty="0">
                <a:latin typeface="Arial" charset="0"/>
                <a:ea typeface="宋体" charset="-122"/>
              </a:rPr>
              <a:t>     不同</a:t>
            </a:r>
          </a:p>
        </p:txBody>
      </p:sp>
      <p:sp>
        <p:nvSpPr>
          <p:cNvPr id="11295" name="Text Box 33"/>
          <p:cNvSpPr txBox="1"/>
          <p:nvPr/>
        </p:nvSpPr>
        <p:spPr>
          <a:xfrm>
            <a:off x="4540884" y="2684147"/>
            <a:ext cx="3275331" cy="830997"/>
          </a:xfrm>
          <a:prstGeom prst="rect">
            <a:avLst/>
          </a:prstGeom>
          <a:noFill/>
          <a:ln w="9525">
            <a:noFill/>
            <a:miter/>
          </a:ln>
        </p:spPr>
        <p:txBody>
          <a:bodyPr vert="horz" wrap="square" anchor="t">
            <a:spAutoFit/>
          </a:bodyPr>
          <a:lstStyle/>
          <a:p>
            <a:pPr lvl="0" algn="l" eaLnBrk="1" fontAlgn="base" hangingPunct="1">
              <a:spcBef>
                <a:spcPct val="20000"/>
              </a:spcBef>
            </a:pPr>
            <a:r>
              <a:rPr lang="zh-CN" altLang="en-US" sz="2400" b="1">
                <a:solidFill>
                  <a:schemeClr val="accent5"/>
                </a:solidFill>
                <a:latin typeface="Arial" charset="0"/>
                <a:ea typeface="Microsoft YaHei" charset="0"/>
              </a:rPr>
              <a:t>存在于认识和舆论中，大多不成文。</a:t>
            </a:r>
          </a:p>
        </p:txBody>
      </p:sp>
      <p:sp>
        <p:nvSpPr>
          <p:cNvPr id="2" name="Text Box 33"/>
          <p:cNvSpPr txBox="1"/>
          <p:nvPr/>
        </p:nvSpPr>
        <p:spPr>
          <a:xfrm>
            <a:off x="8369935" y="2659382"/>
            <a:ext cx="2985771" cy="830997"/>
          </a:xfrm>
          <a:prstGeom prst="rect">
            <a:avLst/>
          </a:prstGeom>
          <a:noFill/>
          <a:ln w="9525">
            <a:noFill/>
            <a:miter/>
          </a:ln>
        </p:spPr>
        <p:txBody>
          <a:bodyPr vert="horz" wrap="square" anchor="t">
            <a:spAutoFit/>
          </a:bodyPr>
          <a:lstStyle/>
          <a:p>
            <a:pPr lvl="0" eaLnBrk="1" hangingPunct="1">
              <a:spcBef>
                <a:spcPct val="50000"/>
              </a:spcBef>
            </a:pPr>
            <a:r>
              <a:rPr lang="zh-CN" altLang="en-US" sz="2400" b="1" dirty="0">
                <a:solidFill>
                  <a:srgbClr val="FF0000"/>
                </a:solidFill>
                <a:latin typeface="微软雅黑" charset="0"/>
                <a:ea typeface="微软雅黑" charset="0"/>
              </a:rPr>
              <a:t>明确、严格和具体的，规范性文件。</a:t>
            </a:r>
          </a:p>
        </p:txBody>
      </p:sp>
      <p:sp>
        <p:nvSpPr>
          <p:cNvPr id="11294" name="Text Box 32"/>
          <p:cNvSpPr txBox="1"/>
          <p:nvPr/>
        </p:nvSpPr>
        <p:spPr>
          <a:xfrm>
            <a:off x="1197610" y="4052571"/>
            <a:ext cx="2922271" cy="892552"/>
          </a:xfrm>
          <a:prstGeom prst="rect">
            <a:avLst/>
          </a:prstGeom>
          <a:noFill/>
          <a:ln w="9525">
            <a:noFill/>
            <a:miter/>
          </a:ln>
        </p:spPr>
        <p:txBody>
          <a:bodyPr vert="horz" wrap="square" anchor="t">
            <a:spAutoFit/>
          </a:bodyPr>
          <a:lstStyle/>
          <a:p>
            <a:pPr lvl="0" eaLnBrk="1" hangingPunct="1">
              <a:spcBef>
                <a:spcPct val="20000"/>
              </a:spcBef>
            </a:pPr>
            <a:r>
              <a:rPr lang="zh-CN" altLang="en-US" sz="2800" b="1" dirty="0">
                <a:latin typeface="Arial" charset="0"/>
                <a:ea typeface="宋体" charset="-122"/>
              </a:rPr>
              <a:t>调整对象和范围</a:t>
            </a:r>
            <a:endParaRPr lang="zh-CN" altLang="en-US" sz="2000" b="1" dirty="0">
              <a:latin typeface="Arial" charset="0"/>
              <a:ea typeface="宋体" charset="-122"/>
            </a:endParaRPr>
          </a:p>
          <a:p>
            <a:pPr lvl="0" eaLnBrk="1" hangingPunct="1">
              <a:spcBef>
                <a:spcPct val="20000"/>
              </a:spcBef>
            </a:pPr>
            <a:r>
              <a:rPr lang="zh-CN" altLang="en-US" sz="2000" b="1" dirty="0">
                <a:latin typeface="Arial" charset="0"/>
                <a:ea typeface="宋体" charset="-122"/>
              </a:rPr>
              <a:t>             不同</a:t>
            </a:r>
          </a:p>
        </p:txBody>
      </p:sp>
      <p:sp>
        <p:nvSpPr>
          <p:cNvPr id="11293" name="Text Box 31"/>
          <p:cNvSpPr txBox="1"/>
          <p:nvPr/>
        </p:nvSpPr>
        <p:spPr>
          <a:xfrm>
            <a:off x="1748791" y="5363528"/>
            <a:ext cx="1730375" cy="984885"/>
          </a:xfrm>
          <a:prstGeom prst="rect">
            <a:avLst/>
          </a:prstGeom>
          <a:noFill/>
          <a:ln w="9525">
            <a:noFill/>
            <a:miter/>
          </a:ln>
        </p:spPr>
        <p:txBody>
          <a:bodyPr vert="horz" wrap="square" anchor="t">
            <a:spAutoFit/>
          </a:bodyPr>
          <a:lstStyle/>
          <a:p>
            <a:pPr lvl="0" algn="l" eaLnBrk="1" hangingPunct="1">
              <a:spcBef>
                <a:spcPct val="50000"/>
              </a:spcBef>
            </a:pPr>
            <a:r>
              <a:rPr lang="zh-CN" altLang="en-US" sz="2800" b="1" dirty="0">
                <a:latin typeface="Arial" charset="0"/>
                <a:ea typeface="宋体" charset="-122"/>
              </a:rPr>
              <a:t>实现方式</a:t>
            </a:r>
          </a:p>
          <a:p>
            <a:pPr lvl="0" eaLnBrk="1" hangingPunct="1">
              <a:spcBef>
                <a:spcPct val="50000"/>
              </a:spcBef>
            </a:pPr>
            <a:r>
              <a:rPr lang="zh-CN" altLang="en-US" sz="2000" b="1" dirty="0">
                <a:latin typeface="Arial" charset="0"/>
                <a:ea typeface="宋体" charset="-122"/>
              </a:rPr>
              <a:t>     不同</a:t>
            </a:r>
          </a:p>
        </p:txBody>
      </p:sp>
      <p:sp>
        <p:nvSpPr>
          <p:cNvPr id="11296" name="Text Box 35"/>
          <p:cNvSpPr txBox="1"/>
          <p:nvPr/>
        </p:nvSpPr>
        <p:spPr>
          <a:xfrm>
            <a:off x="4465320" y="5295267"/>
            <a:ext cx="3453765" cy="830997"/>
          </a:xfrm>
          <a:prstGeom prst="rect">
            <a:avLst/>
          </a:prstGeom>
          <a:noFill/>
          <a:ln w="9525">
            <a:noFill/>
            <a:miter/>
          </a:ln>
        </p:spPr>
        <p:txBody>
          <a:bodyPr vert="horz" wrap="square" anchor="t">
            <a:spAutoFit/>
          </a:bodyPr>
          <a:lstStyle/>
          <a:p>
            <a:pPr lvl="0" eaLnBrk="1" hangingPunct="1">
              <a:spcBef>
                <a:spcPct val="50000"/>
              </a:spcBef>
            </a:pPr>
            <a:r>
              <a:rPr lang="zh-CN" altLang="en-US" sz="2400" b="1">
                <a:solidFill>
                  <a:schemeClr val="accent5"/>
                </a:solidFill>
                <a:latin typeface="Arial" charset="0"/>
                <a:ea typeface="Microsoft YaHei" charset="0"/>
              </a:rPr>
              <a:t>依靠社会舆论和教育的力量，依靠人们的觉悟。</a:t>
            </a:r>
          </a:p>
        </p:txBody>
      </p:sp>
      <p:sp>
        <p:nvSpPr>
          <p:cNvPr id="4" name="文本框 3"/>
          <p:cNvSpPr txBox="1"/>
          <p:nvPr/>
        </p:nvSpPr>
        <p:spPr>
          <a:xfrm>
            <a:off x="2792731" y="383069"/>
            <a:ext cx="686435" cy="579120"/>
          </a:xfrm>
          <a:prstGeom prst="rect">
            <a:avLst/>
          </a:prstGeom>
          <a:noFill/>
        </p:spPr>
        <p:txBody>
          <a:bodyPr wrap="square" rtlCol="0">
            <a:spAutoFit/>
          </a:bodyPr>
          <a:lstStyle/>
          <a:p>
            <a:r>
              <a:rPr lang="zh-CN" altLang="en-US" sz="3200" dirty="0">
                <a:solidFill>
                  <a:srgbClr val="FF0000"/>
                </a:solidFill>
                <a:latin typeface="黑体" charset="0"/>
                <a:ea typeface="黑体" charset="0"/>
                <a:sym typeface="+mn-ea"/>
              </a:rPr>
              <a:t>异</a:t>
            </a:r>
          </a:p>
        </p:txBody>
      </p:sp>
      <p:sp>
        <p:nvSpPr>
          <p:cNvPr id="8" name="文本框 7"/>
          <p:cNvSpPr txBox="1"/>
          <p:nvPr/>
        </p:nvSpPr>
        <p:spPr>
          <a:xfrm>
            <a:off x="4617085" y="4030982"/>
            <a:ext cx="2392680" cy="461665"/>
          </a:xfrm>
          <a:prstGeom prst="rect">
            <a:avLst/>
          </a:prstGeom>
          <a:noFill/>
        </p:spPr>
        <p:txBody>
          <a:bodyPr wrap="square" rtlCol="0">
            <a:spAutoFit/>
          </a:bodyPr>
          <a:lstStyle/>
          <a:p>
            <a:pPr marL="0" lvl="0" indent="0" eaLnBrk="1" hangingPunct="1">
              <a:spcBef>
                <a:spcPct val="20000"/>
              </a:spcBef>
              <a:buNone/>
            </a:pPr>
            <a:r>
              <a:rPr lang="zh-CN" altLang="en-US" sz="2400" b="1">
                <a:solidFill>
                  <a:schemeClr val="accent5"/>
                </a:solidFill>
                <a:latin typeface="Arial" charset="0"/>
                <a:ea typeface="Microsoft YaHei" charset="0"/>
                <a:sym typeface="+mn-ea"/>
              </a:rPr>
              <a:t>思想、言行</a:t>
            </a:r>
            <a:endParaRPr lang="zh-CN" altLang="en-US" sz="2400" b="1">
              <a:solidFill>
                <a:schemeClr val="accent5"/>
              </a:solidFill>
              <a:latin typeface="Arial" charset="0"/>
              <a:ea typeface="Microsoft YaHei" charset="0"/>
            </a:endParaRPr>
          </a:p>
        </p:txBody>
      </p:sp>
      <p:sp>
        <p:nvSpPr>
          <p:cNvPr id="9" name="文本框 8"/>
          <p:cNvSpPr txBox="1"/>
          <p:nvPr/>
        </p:nvSpPr>
        <p:spPr>
          <a:xfrm>
            <a:off x="8549005" y="4091942"/>
            <a:ext cx="2103120" cy="757555"/>
          </a:xfrm>
          <a:prstGeom prst="rect">
            <a:avLst/>
          </a:prstGeom>
          <a:noFill/>
        </p:spPr>
        <p:txBody>
          <a:bodyPr wrap="square" rtlCol="0">
            <a:spAutoFit/>
          </a:bodyPr>
          <a:lstStyle/>
          <a:p>
            <a:r>
              <a:rPr lang="zh-CN" altLang="en-US" sz="2400" b="1" dirty="0" smtClean="0">
                <a:solidFill>
                  <a:srgbClr val="FF0000"/>
                </a:solidFill>
                <a:latin typeface="微软雅黑" charset="0"/>
                <a:ea typeface="微软雅黑" charset="0"/>
                <a:sym typeface="+mn-ea"/>
              </a:rPr>
              <a:t>行</a:t>
            </a:r>
            <a:r>
              <a:rPr lang="zh-CN" altLang="en-US" sz="2400" b="1" dirty="0">
                <a:solidFill>
                  <a:srgbClr val="FF0000"/>
                </a:solidFill>
                <a:latin typeface="微软雅黑" charset="0"/>
                <a:ea typeface="微软雅黑" charset="0"/>
                <a:sym typeface="+mn-ea"/>
              </a:rPr>
              <a:t>为</a:t>
            </a:r>
            <a:endParaRPr lang="zh-CN" altLang="en-US" sz="2400" b="1" dirty="0">
              <a:solidFill>
                <a:srgbClr val="FF0000"/>
              </a:solidFill>
              <a:latin typeface="微软雅黑" charset="0"/>
              <a:ea typeface="微软雅黑" charset="0"/>
            </a:endParaRPr>
          </a:p>
          <a:p>
            <a:endParaRPr lang="zh-CN" altLang="en-US" dirty="0"/>
          </a:p>
        </p:txBody>
      </p:sp>
      <p:sp>
        <p:nvSpPr>
          <p:cNvPr id="10" name="文本框 9"/>
          <p:cNvSpPr txBox="1"/>
          <p:nvPr/>
        </p:nvSpPr>
        <p:spPr>
          <a:xfrm>
            <a:off x="8154036" y="5144771"/>
            <a:ext cx="3352165" cy="1200329"/>
          </a:xfrm>
          <a:prstGeom prst="rect">
            <a:avLst/>
          </a:prstGeom>
          <a:noFill/>
        </p:spPr>
        <p:txBody>
          <a:bodyPr wrap="square" rtlCol="0">
            <a:spAutoFit/>
          </a:bodyPr>
          <a:lstStyle/>
          <a:p>
            <a:r>
              <a:rPr lang="zh-CN" altLang="en-US" sz="2400" b="1" dirty="0">
                <a:solidFill>
                  <a:srgbClr val="FF0000"/>
                </a:solidFill>
                <a:latin typeface="微软雅黑" charset="0"/>
                <a:ea typeface="微软雅黑" charset="0"/>
                <a:sym typeface="+mn-ea"/>
              </a:rPr>
              <a:t>也依靠公民的自觉维护和遵守，但</a:t>
            </a:r>
            <a:r>
              <a:rPr lang="zh-CN" altLang="en-US" sz="2400" b="1" dirty="0">
                <a:latin typeface="微软雅黑" charset="0"/>
                <a:ea typeface="微软雅黑" charset="0"/>
                <a:sym typeface="+mn-ea"/>
              </a:rPr>
              <a:t>主要</a:t>
            </a:r>
            <a:r>
              <a:rPr lang="zh-CN" altLang="en-US" sz="2400" b="1" dirty="0">
                <a:solidFill>
                  <a:srgbClr val="FF0000"/>
                </a:solidFill>
                <a:latin typeface="微软雅黑" charset="0"/>
                <a:ea typeface="微软雅黑" charset="0"/>
                <a:sym typeface="+mn-ea"/>
              </a:rPr>
              <a:t>依靠国家强制力保证实施。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2"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11292"/>
                                        </p:tgtEl>
                                        <p:attrNameLst>
                                          <p:attrName>style.visibility</p:attrName>
                                        </p:attrNameLst>
                                      </p:cBhvr>
                                      <p:to>
                                        <p:strVal val="visible"/>
                                      </p:to>
                                    </p:set>
                                    <p:animEffect transition="in" filter="dissolve">
                                      <p:cBhvr>
                                        <p:cTn id="11" dur="500"/>
                                        <p:tgtEl>
                                          <p:spTgt spid="11292"/>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1295"/>
                                        </p:tgtEl>
                                        <p:attrNameLst>
                                          <p:attrName>style.visibility</p:attrName>
                                        </p:attrNameLst>
                                      </p:cBhvr>
                                      <p:to>
                                        <p:strVal val="visible"/>
                                      </p:to>
                                    </p:set>
                                    <p:animEffect transition="in" filter="diamond(in)">
                                      <p:cBhvr>
                                        <p:cTn id="16" dur="2000"/>
                                        <p:tgtEl>
                                          <p:spTgt spid="11295"/>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amond(in)">
                                      <p:cBhvr>
                                        <p:cTn id="21" dur="2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1294"/>
                                        </p:tgtEl>
                                        <p:attrNameLst>
                                          <p:attrName>style.visibility</p:attrName>
                                        </p:attrNameLst>
                                      </p:cBhvr>
                                      <p:to>
                                        <p:strVal val="visible"/>
                                      </p:to>
                                    </p:set>
                                    <p:animEffect transition="in" filter="dissolve">
                                      <p:cBhvr>
                                        <p:cTn id="26" dur="500"/>
                                        <p:tgtEl>
                                          <p:spTgt spid="11294"/>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amond(in)">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amond(in)">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11293"/>
                                        </p:tgtEl>
                                        <p:attrNameLst>
                                          <p:attrName>style.visibility</p:attrName>
                                        </p:attrNameLst>
                                      </p:cBhvr>
                                      <p:to>
                                        <p:strVal val="visible"/>
                                      </p:to>
                                    </p:set>
                                    <p:animEffect transition="in" filter="dissolve">
                                      <p:cBhvr>
                                        <p:cTn id="41" dur="500"/>
                                        <p:tgtEl>
                                          <p:spTgt spid="11293"/>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1296"/>
                                        </p:tgtEl>
                                        <p:attrNameLst>
                                          <p:attrName>style.visibility</p:attrName>
                                        </p:attrNameLst>
                                      </p:cBhvr>
                                      <p:to>
                                        <p:strVal val="visible"/>
                                      </p:to>
                                    </p:set>
                                    <p:animEffect transition="in" filter="diamond(in)">
                                      <p:cBhvr>
                                        <p:cTn id="46" dur="2000"/>
                                        <p:tgtEl>
                                          <p:spTgt spid="11296"/>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checkerboard(across)">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2" grpId="0"/>
      <p:bldP spid="11295" grpId="0"/>
      <p:bldP spid="2" grpId="0"/>
      <p:bldP spid="11294" grpId="0"/>
      <p:bldP spid="11293" grpId="0"/>
      <p:bldP spid="11296" grpId="0"/>
      <p:bldP spid="4" grpId="0"/>
      <p:bldP spid="4" grpId="1"/>
      <p:bldP spid="4" grpId="2"/>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66" name="表格 11265"/>
          <p:cNvGraphicFramePr/>
          <p:nvPr>
            <p:extLst>
              <p:ext uri="{D42A27DB-BD31-4B8C-83A1-F6EECF244321}">
                <p14:modId xmlns:p14="http://schemas.microsoft.com/office/powerpoint/2010/main" xmlns="" val="662638916"/>
              </p:ext>
            </p:extLst>
          </p:nvPr>
        </p:nvGraphicFramePr>
        <p:xfrm>
          <a:off x="1021715" y="1022352"/>
          <a:ext cx="10408285" cy="4557843"/>
        </p:xfrm>
        <a:graphic>
          <a:graphicData uri="http://schemas.openxmlformats.org/drawingml/2006/table">
            <a:tbl>
              <a:tblPr/>
              <a:tblGrid>
                <a:gridCol w="1930400"/>
                <a:gridCol w="8477885"/>
              </a:tblGrid>
              <a:tr h="2323278">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20000"/>
                        </a:spcBef>
                        <a:buNone/>
                      </a:pPr>
                      <a:r>
                        <a:rPr lang="zh-CN" altLang="en-US" sz="2800" dirty="0"/>
                        <a:t> </a:t>
                      </a:r>
                      <a:endParaRPr lang="en-US" altLang="zh-CN" sz="2800" dirty="0" smtClean="0"/>
                    </a:p>
                    <a:p>
                      <a:pPr marL="0" lvl="0" indent="0" algn="ctr" eaLnBrk="1" hangingPunct="1">
                        <a:spcBef>
                          <a:spcPct val="20000"/>
                        </a:spcBef>
                        <a:buNone/>
                      </a:pPr>
                      <a:endParaRPr lang="en-US" altLang="zh-CN" sz="2800" dirty="0" smtClean="0"/>
                    </a:p>
                    <a:p>
                      <a:pPr marL="0" lvl="0" indent="0" algn="ctr" eaLnBrk="1" hangingPunct="1">
                        <a:spcBef>
                          <a:spcPct val="20000"/>
                        </a:spcBef>
                        <a:buNone/>
                      </a:pPr>
                      <a:r>
                        <a:rPr lang="zh-CN" altLang="en-US" sz="2800" dirty="0" smtClean="0"/>
                        <a:t>联系</a:t>
                      </a:r>
                      <a:endParaRPr lang="zh-CN" altLang="en-US" sz="2000" dirty="0"/>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en-US" altLang="zh-CN" sz="2800" dirty="0"/>
                        <a:t>    </a:t>
                      </a:r>
                      <a:endParaRPr lang="zh-CN" altLang="en-US" sz="2800" dirty="0"/>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r h="685800">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20000"/>
                        </a:spcBef>
                        <a:buNone/>
                      </a:pPr>
                      <a:r>
                        <a:rPr lang="zh-CN" altLang="en-US" sz="2800" dirty="0"/>
                        <a:t>具体表现</a:t>
                      </a:r>
                      <a:r>
                        <a:rPr lang="en-US" altLang="x-none" sz="2800" dirty="0"/>
                        <a:t>1</a:t>
                      </a:r>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en-US" altLang="zh-CN" sz="2800" dirty="0"/>
                        <a:t>      </a:t>
                      </a:r>
                      <a:endParaRPr lang="zh-CN" altLang="en-US" sz="2800" dirty="0"/>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r h="640080">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zh-CN" altLang="en-US" sz="2800" dirty="0">
                          <a:sym typeface="+mn-ea"/>
                        </a:rPr>
                        <a:t>具体表现2</a:t>
                      </a:r>
                      <a:endParaRPr lang="zh-CN" altLang="en-US" sz="2800" dirty="0"/>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en-US" altLang="zh-CN" sz="2800" dirty="0"/>
                        <a:t>     </a:t>
                      </a:r>
                      <a:endParaRPr lang="zh-CN" altLang="en-US" sz="2800" dirty="0"/>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r h="908685">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zh-CN" altLang="en-US" sz="2800" dirty="0">
                          <a:sym typeface="+mn-ea"/>
                        </a:rPr>
                        <a:t>具体表现3</a:t>
                      </a:r>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Arial" charset="0"/>
                          <a:ea typeface="Microsoft YaHei" charset="0"/>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algn="l" eaLnBrk="1" hangingPunct="1">
                        <a:spcBef>
                          <a:spcPct val="20000"/>
                        </a:spcBef>
                        <a:buNone/>
                      </a:pPr>
                      <a:r>
                        <a:rPr lang="en-US" altLang="zh-CN" sz="2800" b="0" i="0" u="none" baseline="0" dirty="0">
                          <a:solidFill>
                            <a:schemeClr val="tx1"/>
                          </a:solidFill>
                          <a:latin typeface="Arial" charset="0"/>
                        </a:rPr>
                        <a:t>  </a:t>
                      </a:r>
                      <a:endParaRPr lang="zh-CN" altLang="en-US" sz="2800" b="0" i="0" u="none" baseline="0" dirty="0">
                        <a:solidFill>
                          <a:schemeClr val="tx1"/>
                        </a:solidFill>
                        <a:latin typeface="Arial" charset="0"/>
                      </a:endParaRP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chemeClr val="bg1">
                        <a:alpha val="100000"/>
                      </a:schemeClr>
                    </a:solidFill>
                  </a:tcPr>
                </a:tc>
              </a:tr>
            </a:tbl>
          </a:graphicData>
        </a:graphic>
      </p:graphicFrame>
      <p:sp>
        <p:nvSpPr>
          <p:cNvPr id="2" name="文本框 1"/>
          <p:cNvSpPr txBox="1"/>
          <p:nvPr/>
        </p:nvSpPr>
        <p:spPr>
          <a:xfrm>
            <a:off x="2880360" y="982981"/>
            <a:ext cx="8641080" cy="1557349"/>
          </a:xfrm>
          <a:prstGeom prst="rect">
            <a:avLst/>
          </a:prstGeom>
          <a:noFill/>
        </p:spPr>
        <p:txBody>
          <a:bodyPr wrap="square" rtlCol="0">
            <a:spAutoFit/>
          </a:bodyPr>
          <a:lstStyle/>
          <a:p>
            <a:pPr marL="0" lvl="0" algn="l" eaLnBrk="1" hangingPunct="1">
              <a:spcBef>
                <a:spcPct val="20000"/>
              </a:spcBef>
              <a:buNone/>
            </a:pPr>
            <a:r>
              <a:rPr lang="en-US" altLang="zh-CN" dirty="0">
                <a:sym typeface="+mn-ea"/>
              </a:rPr>
              <a:t>          </a:t>
            </a:r>
            <a:r>
              <a:rPr lang="en-US" altLang="zh-CN" sz="2800" dirty="0">
                <a:latin typeface="Arial" charset="0"/>
                <a:ea typeface="Microsoft YaHei" charset="0"/>
                <a:sym typeface="+mn-ea"/>
              </a:rPr>
              <a:t>1.</a:t>
            </a:r>
            <a:r>
              <a:rPr lang="zh-CN" altLang="en-US" sz="2800" dirty="0">
                <a:latin typeface="Arial" charset="0"/>
                <a:ea typeface="Microsoft YaHei" charset="0"/>
                <a:sym typeface="+mn-ea"/>
              </a:rPr>
              <a:t>道</a:t>
            </a:r>
            <a:r>
              <a:rPr lang="zh-CN" altLang="en-US" sz="2800" dirty="0" smtClean="0">
                <a:latin typeface="Arial" charset="0"/>
                <a:ea typeface="Microsoft YaHei" charset="0"/>
                <a:sym typeface="+mn-ea"/>
              </a:rPr>
              <a:t>德</a:t>
            </a:r>
            <a:r>
              <a:rPr lang="zh-CN" altLang="en-US" sz="2800" dirty="0">
                <a:latin typeface="Arial" charset="0"/>
                <a:ea typeface="Microsoft YaHei" charset="0"/>
                <a:sym typeface="+mn-ea"/>
              </a:rPr>
              <a:t>与法律都是人类特定社会关系下的产物，</a:t>
            </a:r>
          </a:p>
          <a:p>
            <a:pPr marL="0" lvl="0" algn="l" eaLnBrk="1" hangingPunct="1">
              <a:spcBef>
                <a:spcPct val="20000"/>
              </a:spcBef>
              <a:buNone/>
            </a:pPr>
            <a:r>
              <a:rPr lang="zh-CN" altLang="en-US" sz="2800" dirty="0">
                <a:latin typeface="Arial" charset="0"/>
                <a:ea typeface="Microsoft YaHei" charset="0"/>
                <a:sym typeface="+mn-ea"/>
              </a:rPr>
              <a:t>     都是规范行为的手段，二者相互联系，相辅相成</a:t>
            </a:r>
            <a:r>
              <a:rPr lang="zh-CN" altLang="en-US" sz="2800" dirty="0" smtClean="0">
                <a:latin typeface="Arial" charset="0"/>
                <a:ea typeface="Microsoft YaHei" charset="0"/>
                <a:sym typeface="+mn-ea"/>
              </a:rPr>
              <a:t>。</a:t>
            </a:r>
            <a:endParaRPr lang="en-US" altLang="zh-CN" sz="2800" dirty="0" smtClean="0">
              <a:latin typeface="Arial" charset="0"/>
              <a:ea typeface="Microsoft YaHei" charset="0"/>
              <a:sym typeface="+mn-ea"/>
            </a:endParaRPr>
          </a:p>
          <a:p>
            <a:pPr marL="0" lvl="0" algn="l" eaLnBrk="1" hangingPunct="1">
              <a:spcBef>
                <a:spcPct val="20000"/>
              </a:spcBef>
              <a:buNone/>
            </a:pPr>
            <a:endParaRPr lang="zh-CN" altLang="en-US" sz="2800" dirty="0">
              <a:latin typeface="Arial" charset="0"/>
              <a:ea typeface="Microsoft YaHei" charset="0"/>
            </a:endParaRPr>
          </a:p>
        </p:txBody>
      </p:sp>
      <p:sp>
        <p:nvSpPr>
          <p:cNvPr id="3" name="文本框 2"/>
          <p:cNvSpPr txBox="1"/>
          <p:nvPr/>
        </p:nvSpPr>
        <p:spPr>
          <a:xfrm>
            <a:off x="3205629" y="3403451"/>
            <a:ext cx="6309360" cy="523220"/>
          </a:xfrm>
          <a:prstGeom prst="rect">
            <a:avLst/>
          </a:prstGeom>
          <a:noFill/>
        </p:spPr>
        <p:txBody>
          <a:bodyPr wrap="square" rtlCol="0">
            <a:spAutoFit/>
          </a:bodyPr>
          <a:lstStyle/>
          <a:p>
            <a:pPr marL="0" lvl="0" algn="l" eaLnBrk="1" hangingPunct="1">
              <a:spcBef>
                <a:spcPct val="20000"/>
              </a:spcBef>
              <a:buNone/>
            </a:pPr>
            <a:r>
              <a:rPr lang="zh-CN" altLang="en-US" sz="2800" dirty="0">
                <a:latin typeface="Arial" charset="0"/>
                <a:ea typeface="Microsoft YaHei" charset="0"/>
                <a:sym typeface="+mn-ea"/>
              </a:rPr>
              <a:t>法律体现道德的精神，促进道德的发展。</a:t>
            </a:r>
            <a:endParaRPr lang="zh-CN" altLang="en-US" sz="2800" dirty="0">
              <a:latin typeface="Arial" charset="0"/>
              <a:ea typeface="Microsoft YaHei" charset="0"/>
            </a:endParaRPr>
          </a:p>
        </p:txBody>
      </p:sp>
      <p:sp>
        <p:nvSpPr>
          <p:cNvPr id="4" name="文本框 3"/>
          <p:cNvSpPr txBox="1"/>
          <p:nvPr/>
        </p:nvSpPr>
        <p:spPr>
          <a:xfrm>
            <a:off x="3009583" y="4043531"/>
            <a:ext cx="8335645" cy="594360"/>
          </a:xfrm>
          <a:prstGeom prst="rect">
            <a:avLst/>
          </a:prstGeom>
          <a:noFill/>
        </p:spPr>
        <p:txBody>
          <a:bodyPr wrap="square" rtlCol="0">
            <a:noAutofit/>
          </a:bodyPr>
          <a:lstStyle/>
          <a:p>
            <a:r>
              <a:rPr lang="en-US" altLang="zh-CN" dirty="0">
                <a:sym typeface="+mn-ea"/>
              </a:rPr>
              <a:t> </a:t>
            </a:r>
            <a:r>
              <a:rPr lang="zh-CN" altLang="en-US" sz="2800" dirty="0">
                <a:latin typeface="Arial" charset="0"/>
                <a:ea typeface="Microsoft YaHei" charset="0"/>
                <a:sym typeface="+mn-ea"/>
              </a:rPr>
              <a:t>道德补充法律的不足，并支持法律的实施。</a:t>
            </a:r>
            <a:endParaRPr lang="zh-CN" altLang="en-US" sz="2800" dirty="0">
              <a:latin typeface="Arial" charset="0"/>
              <a:ea typeface="Microsoft YaHei" charset="0"/>
            </a:endParaRPr>
          </a:p>
          <a:p>
            <a:endParaRPr lang="zh-CN" altLang="en-US" sz="2800" dirty="0">
              <a:latin typeface="Arial" charset="0"/>
              <a:ea typeface="Microsoft YaHei" charset="0"/>
            </a:endParaRPr>
          </a:p>
        </p:txBody>
      </p:sp>
      <p:sp>
        <p:nvSpPr>
          <p:cNvPr id="7" name="文本框 6"/>
          <p:cNvSpPr txBox="1"/>
          <p:nvPr/>
        </p:nvSpPr>
        <p:spPr>
          <a:xfrm>
            <a:off x="3023384" y="4765189"/>
            <a:ext cx="6491605" cy="800219"/>
          </a:xfrm>
          <a:prstGeom prst="rect">
            <a:avLst/>
          </a:prstGeom>
          <a:noFill/>
        </p:spPr>
        <p:txBody>
          <a:bodyPr wrap="square" rtlCol="0">
            <a:spAutoFit/>
          </a:bodyPr>
          <a:lstStyle/>
          <a:p>
            <a:r>
              <a:rPr lang="zh-CN" altLang="en-US" sz="2800" dirty="0">
                <a:latin typeface="Arial" charset="0"/>
                <a:ea typeface="Microsoft YaHei" charset="0"/>
                <a:sym typeface="+mn-ea"/>
              </a:rPr>
              <a:t>道德和法律在某些情况下会相互转化。</a:t>
            </a:r>
            <a:endParaRPr lang="zh-CN" altLang="en-US" sz="2800" b="0" i="0" u="none" baseline="0" dirty="0">
              <a:solidFill>
                <a:schemeClr val="tx1"/>
              </a:solidFill>
              <a:latin typeface="Arial" charset="0"/>
              <a:ea typeface="Microsoft YaHei" charset="0"/>
            </a:endParaRPr>
          </a:p>
          <a:p>
            <a:endParaRPr lang="en-US" altLang="zh-CN" dirty="0"/>
          </a:p>
        </p:txBody>
      </p:sp>
      <p:sp>
        <p:nvSpPr>
          <p:cNvPr id="8" name="文本框 7"/>
          <p:cNvSpPr txBox="1"/>
          <p:nvPr/>
        </p:nvSpPr>
        <p:spPr>
          <a:xfrm>
            <a:off x="777876" y="373381"/>
            <a:ext cx="2041525" cy="584775"/>
          </a:xfrm>
          <a:prstGeom prst="rect">
            <a:avLst/>
          </a:prstGeom>
          <a:noFill/>
        </p:spPr>
        <p:txBody>
          <a:bodyPr wrap="square" rtlCol="0">
            <a:spAutoFit/>
          </a:bodyPr>
          <a:lstStyle/>
          <a:p>
            <a:r>
              <a:rPr lang="zh-CN" altLang="en-US" sz="3200" dirty="0">
                <a:latin typeface="黑体" charset="0"/>
                <a:ea typeface="黑体" charset="0"/>
              </a:rPr>
              <a:t>二</a:t>
            </a:r>
            <a:r>
              <a:rPr lang="zh-CN" altLang="en-US" sz="3200" dirty="0" smtClean="0">
                <a:latin typeface="黑体" charset="0"/>
                <a:ea typeface="黑体" charset="0"/>
              </a:rPr>
              <a:t>、关系</a:t>
            </a:r>
            <a:endParaRPr lang="zh-CN" altLang="en-US" sz="3200" dirty="0">
              <a:solidFill>
                <a:srgbClr val="FF0000"/>
              </a:solidFill>
              <a:latin typeface="黑体" charset="0"/>
              <a:ea typeface="黑体" charset="0"/>
            </a:endParaRPr>
          </a:p>
        </p:txBody>
      </p:sp>
      <p:sp>
        <p:nvSpPr>
          <p:cNvPr id="9" name="文本框 8"/>
          <p:cNvSpPr txBox="1"/>
          <p:nvPr/>
        </p:nvSpPr>
        <p:spPr>
          <a:xfrm>
            <a:off x="2666365" y="251460"/>
            <a:ext cx="686435" cy="579120"/>
          </a:xfrm>
          <a:prstGeom prst="rect">
            <a:avLst/>
          </a:prstGeom>
          <a:noFill/>
        </p:spPr>
        <p:txBody>
          <a:bodyPr wrap="square" rtlCol="0">
            <a:spAutoFit/>
          </a:bodyPr>
          <a:lstStyle/>
          <a:p>
            <a:r>
              <a:rPr lang="zh-CN" altLang="en-US" sz="3200" dirty="0">
                <a:solidFill>
                  <a:srgbClr val="FF0000"/>
                </a:solidFill>
                <a:latin typeface="黑体" charset="0"/>
                <a:ea typeface="黑体" charset="0"/>
                <a:sym typeface="+mn-ea"/>
              </a:rPr>
              <a:t>同</a:t>
            </a:r>
          </a:p>
        </p:txBody>
      </p:sp>
      <p:sp>
        <p:nvSpPr>
          <p:cNvPr id="6" name="TextBox 5"/>
          <p:cNvSpPr txBox="1"/>
          <p:nvPr/>
        </p:nvSpPr>
        <p:spPr>
          <a:xfrm>
            <a:off x="3352802" y="2292905"/>
            <a:ext cx="7114391" cy="954107"/>
          </a:xfrm>
          <a:prstGeom prst="rect">
            <a:avLst/>
          </a:prstGeom>
          <a:noFill/>
        </p:spPr>
        <p:txBody>
          <a:bodyPr wrap="square" rtlCol="0">
            <a:spAutoFit/>
          </a:bodyPr>
          <a:lstStyle/>
          <a:p>
            <a:r>
              <a:rPr lang="en-US" altLang="zh-CN" sz="2800" dirty="0">
                <a:latin typeface="Arial" charset="0"/>
                <a:ea typeface="Microsoft YaHei" charset="0"/>
              </a:rPr>
              <a:t>2.</a:t>
            </a:r>
            <a:r>
              <a:rPr lang="zh-CN" altLang="zh-CN" sz="2800" dirty="0">
                <a:latin typeface="Arial" charset="0"/>
                <a:ea typeface="Microsoft YaHei" charset="0"/>
              </a:rPr>
              <a:t>法律和道德都具有</a:t>
            </a:r>
            <a:r>
              <a:rPr lang="zh-CN" altLang="zh-CN" sz="2800">
                <a:latin typeface="Arial" charset="0"/>
                <a:ea typeface="Microsoft YaHei" charset="0"/>
              </a:rPr>
              <a:t>规范</a:t>
            </a:r>
            <a:r>
              <a:rPr lang="zh-CN" altLang="zh-CN" sz="2800" smtClean="0">
                <a:latin typeface="Arial" charset="0"/>
                <a:ea typeface="Microsoft YaHei" charset="0"/>
              </a:rPr>
              <a:t>社会行为</a:t>
            </a:r>
            <a:r>
              <a:rPr lang="zh-CN" altLang="zh-CN" sz="2800" dirty="0">
                <a:latin typeface="Arial" charset="0"/>
                <a:ea typeface="Microsoft YaHei" charset="0"/>
              </a:rPr>
              <a:t>、调节社会关系、维护社会秩序的作用。</a:t>
            </a:r>
            <a:endParaRPr lang="zh-CN" altLang="en-US" sz="2800" dirty="0">
              <a:latin typeface="Arial" charset="0"/>
              <a:ea typeface="Microsoft YaHei"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2" nodeType="clickEffect">
                                  <p:stCondLst>
                                    <p:cond delay="0"/>
                                  </p:stCondLst>
                                  <p:childTnLst>
                                    <p:animScale>
                                      <p:cBhvr>
                                        <p:cTn id="6" dur="2000" fill="hold"/>
                                        <p:tgtEl>
                                          <p:spTgt spid="9"/>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9" grpId="0"/>
      <p:bldP spid="9" grpId="1"/>
      <p:bldP spid="9" grpId="2"/>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1234440" y="2840355"/>
            <a:ext cx="9296400" cy="939800"/>
          </a:xfrm>
        </p:spPr>
        <p:txBody>
          <a:bodyPr wrap="none"/>
          <a:lstStyle/>
          <a:p>
            <a:pPr algn="l"/>
            <a:r>
              <a:rPr lang="en-US" altLang="zh-CN">
                <a:latin typeface="微软雅黑" charset="0"/>
                <a:ea typeface="微软雅黑" charset="0"/>
              </a:rPr>
              <a:t>1.</a:t>
            </a:r>
            <a:r>
              <a:rPr lang="zh-CN" altLang="en-US">
                <a:latin typeface="微软雅黑" charset="0"/>
                <a:ea typeface="微软雅黑" charset="0"/>
              </a:rPr>
              <a:t>道德是人们追求的较高境界，法律是人们行为的底线；</a:t>
            </a:r>
          </a:p>
          <a:p>
            <a:pPr algn="l"/>
            <a:r>
              <a:rPr lang="zh-CN" altLang="en-US">
                <a:latin typeface="微软雅黑" charset="0"/>
                <a:ea typeface="微软雅黑" charset="0"/>
              </a:rPr>
              <a:t>  道德可以唤醒人们心中的良善，法律能震慑人们心中的恶念。</a:t>
            </a:r>
          </a:p>
        </p:txBody>
      </p:sp>
      <p:sp>
        <p:nvSpPr>
          <p:cNvPr id="2" name="文本框 1"/>
          <p:cNvSpPr txBox="1"/>
          <p:nvPr/>
        </p:nvSpPr>
        <p:spPr>
          <a:xfrm>
            <a:off x="1264920" y="1333500"/>
            <a:ext cx="9113520" cy="944880"/>
          </a:xfrm>
          <a:prstGeom prst="rect">
            <a:avLst/>
          </a:prstGeom>
          <a:noFill/>
        </p:spPr>
        <p:txBody>
          <a:bodyPr wrap="square" rtlCol="0">
            <a:spAutoFit/>
          </a:bodyPr>
          <a:lstStyle/>
          <a:p>
            <a:r>
              <a:rPr lang="zh-CN" altLang="en-US" sz="2800">
                <a:latin typeface="黑体" charset="0"/>
                <a:ea typeface="黑体" charset="0"/>
              </a:rPr>
              <a:t>作为现代公民，我们为什么既要遵守法律，又要追求高尚的道德情操？</a:t>
            </a:r>
          </a:p>
        </p:txBody>
      </p:sp>
      <p:sp>
        <p:nvSpPr>
          <p:cNvPr id="3" name="副标题 5"/>
          <p:cNvSpPr/>
          <p:nvPr/>
        </p:nvSpPr>
        <p:spPr>
          <a:xfrm>
            <a:off x="1219200" y="3769995"/>
            <a:ext cx="10271760" cy="1214120"/>
          </a:xfrm>
          <a:prstGeom prst="rect">
            <a:avLst/>
          </a:prstGeom>
        </p:spPr>
        <p:txBody>
          <a:bodyPr vert="horz" wrap="none" lIns="91440" tIns="45720" rIns="91440" bIns="45720" rtlCol="0">
            <a:noAutofit/>
          </a:bodyPr>
          <a:lstStyle>
            <a:lvl1pPr marL="0" indent="0" algn="ctr" defTabSz="914400" rtl="0" eaLnBrk="1" latinLnBrk="0" hangingPunct="1">
              <a:lnSpc>
                <a:spcPct val="90000"/>
              </a:lnSpc>
              <a:spcBef>
                <a:spcPts val="1000"/>
              </a:spcBef>
              <a:buFont typeface="Arial"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9pPr>
          </a:lstStyle>
          <a:p>
            <a:pPr algn="l"/>
            <a:endParaRPr lang="zh-CN" altLang="en-US" sz="1600">
              <a:latin typeface="微软雅黑" charset="0"/>
              <a:ea typeface="微软雅黑" charset="0"/>
            </a:endParaRPr>
          </a:p>
          <a:p>
            <a:pPr algn="l"/>
            <a:r>
              <a:rPr lang="zh-CN" altLang="en-US">
                <a:latin typeface="微软雅黑" charset="0"/>
                <a:ea typeface="微软雅黑" charset="0"/>
              </a:rPr>
              <a:t>2.法律和道德紧密结合，才能共同维护社会的和谐稳定，</a:t>
            </a:r>
          </a:p>
          <a:p>
            <a:pPr algn="l"/>
            <a:r>
              <a:rPr lang="zh-CN" altLang="en-US">
                <a:latin typeface="微软雅黑" charset="0"/>
                <a:ea typeface="微软雅黑" charset="0"/>
              </a:rPr>
              <a:t>   促进我国法治社会的进程。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2529840" y="1605915"/>
            <a:ext cx="9144000" cy="1214120"/>
          </a:xfrm>
        </p:spPr>
        <p:txBody>
          <a:bodyPr/>
          <a:lstStyle/>
          <a:p>
            <a:pPr algn="l"/>
            <a:r>
              <a:rPr lang="zh-CN" altLang="en-US" sz="3200">
                <a:latin typeface="微软雅黑" charset="0"/>
                <a:ea typeface="微软雅黑" charset="0"/>
              </a:rPr>
              <a:t>每个公民既要提高自身的</a:t>
            </a:r>
            <a:r>
              <a:rPr lang="zh-CN" altLang="en-US" sz="3200">
                <a:solidFill>
                  <a:srgbClr val="FF0000"/>
                </a:solidFill>
                <a:latin typeface="微软雅黑" charset="0"/>
                <a:ea typeface="微软雅黑" charset="0"/>
              </a:rPr>
              <a:t>道德情操</a:t>
            </a:r>
            <a:r>
              <a:rPr lang="zh-CN" altLang="en-US" sz="3200">
                <a:latin typeface="微软雅黑" charset="0"/>
                <a:ea typeface="微软雅黑" charset="0"/>
              </a:rPr>
              <a:t>，又要不断提升自己的</a:t>
            </a:r>
            <a:r>
              <a:rPr lang="zh-CN" altLang="en-US" sz="3200">
                <a:solidFill>
                  <a:srgbClr val="FF0000"/>
                </a:solidFill>
                <a:latin typeface="微软雅黑" charset="0"/>
                <a:ea typeface="微软雅黑" charset="0"/>
              </a:rPr>
              <a:t>法律素养</a:t>
            </a:r>
            <a:r>
              <a:rPr lang="zh-CN" altLang="en-US" sz="3200">
                <a:latin typeface="微软雅黑" charset="0"/>
                <a:ea typeface="微软雅黑" charset="0"/>
              </a:rPr>
              <a:t>。</a:t>
            </a:r>
          </a:p>
        </p:txBody>
      </p:sp>
      <p:sp>
        <p:nvSpPr>
          <p:cNvPr id="7" name="文本框 6"/>
          <p:cNvSpPr txBox="1"/>
          <p:nvPr/>
        </p:nvSpPr>
        <p:spPr>
          <a:xfrm>
            <a:off x="762000" y="373380"/>
            <a:ext cx="6918960" cy="579120"/>
          </a:xfrm>
          <a:prstGeom prst="rect">
            <a:avLst/>
          </a:prstGeom>
          <a:noFill/>
        </p:spPr>
        <p:txBody>
          <a:bodyPr wrap="square" rtlCol="0">
            <a:spAutoFit/>
          </a:bodyPr>
          <a:lstStyle/>
          <a:p>
            <a:r>
              <a:rPr lang="zh-CN" altLang="en-US" sz="3200" smtClean="0">
                <a:latin typeface="黑体" charset="0"/>
                <a:ea typeface="黑体" charset="0"/>
              </a:rPr>
              <a:t>三、</a:t>
            </a:r>
            <a:r>
              <a:rPr lang="zh-CN" altLang="en-US" sz="3200">
                <a:latin typeface="黑体" charset="0"/>
                <a:ea typeface="黑体" charset="0"/>
              </a:rPr>
              <a:t>要求</a:t>
            </a:r>
            <a:r>
              <a:rPr lang="en-US" altLang="zh-CN" sz="3200" smtClean="0">
                <a:latin typeface="黑体" charset="0"/>
                <a:ea typeface="黑体" charset="0"/>
              </a:rPr>
              <a:t>(</a:t>
            </a:r>
            <a:r>
              <a:rPr lang="zh-CN" altLang="en-US" sz="3200" dirty="0" smtClean="0">
                <a:latin typeface="黑体" charset="0"/>
                <a:ea typeface="黑体" charset="0"/>
              </a:rPr>
              <a:t>启示</a:t>
            </a:r>
            <a:r>
              <a:rPr lang="en-US" altLang="zh-CN" sz="3200" dirty="0" smtClean="0">
                <a:latin typeface="黑体" charset="0"/>
                <a:ea typeface="黑体" charset="0"/>
              </a:rPr>
              <a:t>)</a:t>
            </a:r>
            <a:endParaRPr lang="zh-CN" altLang="en-US" sz="3200" dirty="0">
              <a:latin typeface="黑体" charset="0"/>
              <a:ea typeface="黑体" charset="0"/>
            </a:endParaRPr>
          </a:p>
        </p:txBody>
      </p:sp>
      <p:sp>
        <p:nvSpPr>
          <p:cNvPr id="16" name="矩形 15"/>
          <p:cNvSpPr/>
          <p:nvPr/>
        </p:nvSpPr>
        <p:spPr>
          <a:xfrm>
            <a:off x="1036320" y="1681482"/>
            <a:ext cx="1158240" cy="86804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solidFill>
                <a:latin typeface="黑体" charset="0"/>
                <a:ea typeface="黑体" charset="0"/>
              </a:rPr>
              <a:t>公民</a:t>
            </a:r>
          </a:p>
        </p:txBody>
      </p:sp>
      <p:sp>
        <p:nvSpPr>
          <p:cNvPr id="3" name="矩形 2"/>
          <p:cNvSpPr/>
          <p:nvPr/>
        </p:nvSpPr>
        <p:spPr>
          <a:xfrm>
            <a:off x="1071880" y="3484882"/>
            <a:ext cx="1158240" cy="86804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tx1"/>
                </a:solidFill>
                <a:latin typeface="黑体" charset="0"/>
                <a:ea typeface="黑体" charset="0"/>
              </a:rPr>
              <a:t>国家</a:t>
            </a:r>
          </a:p>
        </p:txBody>
      </p:sp>
      <p:sp>
        <p:nvSpPr>
          <p:cNvPr id="4" name="副标题 5"/>
          <p:cNvSpPr/>
          <p:nvPr/>
        </p:nvSpPr>
        <p:spPr>
          <a:xfrm>
            <a:off x="2656840" y="3439795"/>
            <a:ext cx="9144000" cy="12141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9pPr>
          </a:lstStyle>
          <a:p>
            <a:pPr algn="l"/>
            <a:r>
              <a:rPr lang="zh-CN" altLang="en-US" sz="3200">
                <a:latin typeface="微软雅黑" charset="0"/>
                <a:ea typeface="微软雅黑" charset="0"/>
              </a:rPr>
              <a:t>国家治理既要重视德治，坚持</a:t>
            </a:r>
            <a:r>
              <a:rPr lang="zh-CN" altLang="en-US" sz="3200">
                <a:solidFill>
                  <a:srgbClr val="FF0000"/>
                </a:solidFill>
                <a:latin typeface="微软雅黑" charset="0"/>
                <a:ea typeface="微软雅黑" charset="0"/>
              </a:rPr>
              <a:t>以德治国</a:t>
            </a:r>
            <a:r>
              <a:rPr lang="zh-CN" altLang="en-US" sz="3200">
                <a:latin typeface="微软雅黑" charset="0"/>
                <a:ea typeface="微软雅黑" charset="0"/>
              </a:rPr>
              <a:t>，又要重视法治，坚持</a:t>
            </a:r>
            <a:r>
              <a:rPr lang="zh-CN" altLang="en-US" sz="3200">
                <a:solidFill>
                  <a:srgbClr val="FF0000"/>
                </a:solidFill>
                <a:latin typeface="微软雅黑" charset="0"/>
                <a:ea typeface="微软雅黑" charset="0"/>
              </a:rPr>
              <a:t>依法治国</a:t>
            </a:r>
            <a:r>
              <a:rPr lang="zh-CN" altLang="en-US" sz="3200">
                <a:latin typeface="微软雅黑" charset="0"/>
                <a:ea typeface="微软雅黑" charset="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1"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p"/>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1630680" y="3419158"/>
            <a:ext cx="9144000" cy="1655762"/>
          </a:xfrm>
        </p:spPr>
        <p:txBody>
          <a:bodyPr/>
          <a:lstStyle/>
          <a:p>
            <a:r>
              <a:rPr lang="zh-CN" altLang="en-US" sz="3200">
                <a:latin typeface="黑体" charset="0"/>
                <a:ea typeface="黑体" charset="0"/>
              </a:rPr>
              <a:t>（</a:t>
            </a:r>
            <a:r>
              <a:rPr lang="en-US" altLang="zh-CN" sz="3200">
                <a:latin typeface="黑体" charset="0"/>
                <a:ea typeface="黑体" charset="0"/>
              </a:rPr>
              <a:t>1</a:t>
            </a:r>
            <a:r>
              <a:rPr lang="zh-CN" altLang="en-US" sz="3200">
                <a:latin typeface="黑体" charset="0"/>
                <a:ea typeface="黑体" charset="0"/>
              </a:rPr>
              <a:t>）材料一是如何体现法律与道德的区别的？</a:t>
            </a:r>
          </a:p>
        </p:txBody>
      </p:sp>
      <p:sp>
        <p:nvSpPr>
          <p:cNvPr id="2" name="文本框 1"/>
          <p:cNvSpPr txBox="1"/>
          <p:nvPr/>
        </p:nvSpPr>
        <p:spPr>
          <a:xfrm>
            <a:off x="1444626" y="139700"/>
            <a:ext cx="9624695" cy="3416320"/>
          </a:xfrm>
          <a:prstGeom prst="rect">
            <a:avLst/>
          </a:prstGeom>
          <a:noFill/>
        </p:spPr>
        <p:txBody>
          <a:bodyPr wrap="square" rtlCol="0" anchor="t">
            <a:spAutoFit/>
          </a:bodyPr>
          <a:lstStyle/>
          <a:p>
            <a:r>
              <a:rPr lang="en-US" altLang="zh-CN" sz="2400">
                <a:latin typeface="微软雅黑" charset="0"/>
                <a:ea typeface="微软雅黑" charset="0"/>
              </a:rPr>
              <a:t>    </a:t>
            </a:r>
            <a:r>
              <a:rPr lang="zh-CN" altLang="en-US" sz="2400">
                <a:latin typeface="微软雅黑" charset="0"/>
                <a:ea typeface="微软雅黑" charset="0"/>
              </a:rPr>
              <a:t>材料一：【悲剧发生】重庆乘客</a:t>
            </a:r>
            <a:r>
              <a:rPr lang="zh-CN" altLang="en-US" sz="2400">
                <a:latin typeface="微软雅黑" charset="0"/>
                <a:ea typeface="微软雅黑" charset="0"/>
                <a:sym typeface="+mn-ea"/>
              </a:rPr>
              <a:t>刘某</a:t>
            </a:r>
            <a:r>
              <a:rPr lang="zh-CN" altLang="en-US" sz="2400">
                <a:latin typeface="微软雅黑" charset="0"/>
                <a:ea typeface="微软雅黑" charset="0"/>
              </a:rPr>
              <a:t>坐过站与司机互殴，最终导致车辆失控坠入江中，15条鲜活的生命葬送……  警方表示，刘某和驾驶员冉某之间的互殴行为，造成车辆失控，造成重大人员伤亡。因此，乘客刘某和驾驶员冉某的互殴行为与危害后果具有刑法意义上的因果关系，两人的行为严重危害公共安全，已触犯《刑法》第一百一十五条之规定，涉嫌犯罪。</a:t>
            </a:r>
          </a:p>
          <a:p>
            <a:r>
              <a:rPr lang="zh-CN" altLang="en-US" sz="2400">
                <a:latin typeface="微软雅黑" charset="0"/>
                <a:ea typeface="微软雅黑" charset="0"/>
              </a:rPr>
              <a:t>         监控视频显示在他们互殴过程中，竟然没有其他乘客劝阻……重庆万州公交车坠江事件带来的阴影犹在，全国多地类似事件引发各界关注。</a:t>
            </a:r>
          </a:p>
        </p:txBody>
      </p:sp>
      <p:sp>
        <p:nvSpPr>
          <p:cNvPr id="3" name="文本框 2"/>
          <p:cNvSpPr txBox="1"/>
          <p:nvPr/>
        </p:nvSpPr>
        <p:spPr>
          <a:xfrm>
            <a:off x="2286636" y="3973831"/>
            <a:ext cx="8701405" cy="1384995"/>
          </a:xfrm>
          <a:prstGeom prst="rect">
            <a:avLst/>
          </a:prstGeom>
          <a:noFill/>
        </p:spPr>
        <p:txBody>
          <a:bodyPr wrap="square" rtlCol="0">
            <a:spAutoFit/>
          </a:bodyPr>
          <a:lstStyle/>
          <a:p>
            <a:r>
              <a:rPr lang="en-US" altLang="zh-CN" sz="2800" b="1">
                <a:latin typeface="+mj-ea"/>
                <a:ea typeface="+mj-ea"/>
              </a:rPr>
              <a:t>1.</a:t>
            </a:r>
            <a:r>
              <a:rPr lang="zh-CN" altLang="en-US" sz="2800" b="1">
                <a:latin typeface="+mj-ea"/>
                <a:ea typeface="+mj-ea"/>
              </a:rPr>
              <a:t>刘某和司机的言行造成了严重的后果，触犯了刑法；而其他乘客虽没有劝阻，是不正义的行为，但尚未触犯法律。这体现了</a:t>
            </a:r>
            <a:r>
              <a:rPr lang="zh-CN" altLang="en-US" sz="2800" b="1">
                <a:latin typeface="+mj-ea"/>
                <a:ea typeface="+mj-ea"/>
                <a:sym typeface="+mn-ea"/>
              </a:rPr>
              <a:t>道德与法律调整的对象和范围不同。</a:t>
            </a:r>
          </a:p>
        </p:txBody>
      </p:sp>
      <p:sp>
        <p:nvSpPr>
          <p:cNvPr id="4" name="文本框 3"/>
          <p:cNvSpPr txBox="1"/>
          <p:nvPr/>
        </p:nvSpPr>
        <p:spPr>
          <a:xfrm>
            <a:off x="2316480" y="5299711"/>
            <a:ext cx="9723120" cy="1384995"/>
          </a:xfrm>
          <a:prstGeom prst="rect">
            <a:avLst/>
          </a:prstGeom>
          <a:noFill/>
        </p:spPr>
        <p:txBody>
          <a:bodyPr wrap="square" rtlCol="0">
            <a:spAutoFit/>
          </a:bodyPr>
          <a:lstStyle/>
          <a:p>
            <a:pPr algn="l"/>
            <a:r>
              <a:rPr lang="en-US" altLang="zh-CN" sz="2800" b="1">
                <a:latin typeface="+mj-ea"/>
                <a:ea typeface="+mj-ea"/>
              </a:rPr>
              <a:t>2.“</a:t>
            </a:r>
            <a:r>
              <a:rPr lang="en-US" altLang="zh-CN" sz="2800" b="1">
                <a:latin typeface="+mj-ea"/>
                <a:ea typeface="+mj-ea"/>
                <a:sym typeface="+mn-ea"/>
              </a:rPr>
              <a:t>乘客没有劝阻</a:t>
            </a:r>
            <a:r>
              <a:rPr lang="en-US" altLang="zh-CN" sz="2800" b="1">
                <a:latin typeface="+mj-ea"/>
                <a:ea typeface="+mj-ea"/>
              </a:rPr>
              <a:t>”体现了道德与法律的</a:t>
            </a:r>
            <a:r>
              <a:rPr lang="en-US" altLang="zh-CN" sz="2800" b="1">
                <a:latin typeface="+mj-ea"/>
                <a:ea typeface="+mj-ea"/>
                <a:sym typeface="+mn-ea"/>
              </a:rPr>
              <a:t>实现方式不同。</a:t>
            </a:r>
          </a:p>
          <a:p>
            <a:pPr algn="l"/>
            <a:r>
              <a:rPr lang="en-US" altLang="zh-CN" sz="2800" b="1">
                <a:latin typeface="+mj-ea"/>
                <a:ea typeface="+mj-ea"/>
              </a:rPr>
              <a:t>道德主要依靠社会舆论的约束和教育的力量，依靠人</a:t>
            </a:r>
          </a:p>
          <a:p>
            <a:pPr algn="l"/>
            <a:r>
              <a:rPr lang="en-US" altLang="zh-CN" sz="2800" b="1">
                <a:latin typeface="+mj-ea"/>
                <a:ea typeface="+mj-ea"/>
              </a:rPr>
              <a:t>们的觉悟，来保证对它的遵守。</a:t>
            </a:r>
          </a:p>
        </p:txBody>
      </p:sp>
      <p:grpSp>
        <p:nvGrpSpPr>
          <p:cNvPr id="9" name="组合 8"/>
          <p:cNvGrpSpPr/>
          <p:nvPr/>
        </p:nvGrpSpPr>
        <p:grpSpPr>
          <a:xfrm>
            <a:off x="17145" y="-233045"/>
            <a:ext cx="1416051" cy="2286000"/>
            <a:chOff x="27" y="-367"/>
            <a:chExt cx="2230" cy="3600"/>
          </a:xfrm>
        </p:grpSpPr>
        <p:sp>
          <p:nvSpPr>
            <p:cNvPr id="7" name="斜纹 6"/>
            <p:cNvSpPr/>
            <p:nvPr/>
          </p:nvSpPr>
          <p:spPr>
            <a:xfrm>
              <a:off x="27" y="43"/>
              <a:ext cx="2231" cy="3023"/>
            </a:xfrm>
            <a:prstGeom prst="diagStrip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rot="2280000">
              <a:off x="456" y="-367"/>
              <a:ext cx="648" cy="3600"/>
            </a:xfrm>
            <a:prstGeom prst="rect">
              <a:avLst/>
            </a:prstGeom>
            <a:noFill/>
          </p:spPr>
          <p:txBody>
            <a:bodyPr wrap="square" rtlCol="0">
              <a:spAutoFit/>
            </a:bodyPr>
            <a:lstStyle/>
            <a:p>
              <a:pPr algn="ctr"/>
              <a:r>
                <a:rPr lang="zh-CN" altLang="en-US" sz="2400" b="1">
                  <a:solidFill>
                    <a:schemeClr val="bg1"/>
                  </a:solidFill>
                  <a:latin typeface="+mj-ea"/>
                  <a:ea typeface="+mj-ea"/>
                  <a:sym typeface="+mn-ea"/>
                </a:rPr>
                <a:t>分</a:t>
              </a:r>
            </a:p>
            <a:p>
              <a:pPr algn="ctr"/>
              <a:r>
                <a:rPr lang="zh-CN" altLang="en-US" sz="2400" b="1">
                  <a:solidFill>
                    <a:schemeClr val="bg1"/>
                  </a:solidFill>
                  <a:latin typeface="+mj-ea"/>
                  <a:ea typeface="+mj-ea"/>
                  <a:sym typeface="+mn-ea"/>
                </a:rPr>
                <a:t>析</a:t>
              </a:r>
            </a:p>
            <a:p>
              <a:pPr algn="ctr"/>
              <a:r>
                <a:rPr lang="zh-CN" altLang="en-US" sz="2400" b="1">
                  <a:solidFill>
                    <a:schemeClr val="bg1"/>
                  </a:solidFill>
                  <a:latin typeface="+mj-ea"/>
                  <a:ea typeface="+mj-ea"/>
                  <a:sym typeface="+mn-ea"/>
                </a:rPr>
                <a:t>说</a:t>
              </a:r>
            </a:p>
            <a:p>
              <a:pPr algn="ctr"/>
              <a:r>
                <a:rPr lang="zh-CN" altLang="en-US" sz="2400" b="1">
                  <a:solidFill>
                    <a:schemeClr val="bg1"/>
                  </a:solidFill>
                  <a:latin typeface="+mj-ea"/>
                  <a:ea typeface="+mj-ea"/>
                  <a:sym typeface="+mn-ea"/>
                </a:rPr>
                <a:t>明</a:t>
              </a:r>
            </a:p>
            <a:p>
              <a:pPr algn="ctr"/>
              <a:r>
                <a:rPr lang="zh-CN" altLang="en-US" sz="2400" b="1">
                  <a:solidFill>
                    <a:schemeClr val="bg1"/>
                  </a:solidFill>
                  <a:latin typeface="+mj-ea"/>
                  <a:ea typeface="+mj-ea"/>
                  <a:sym typeface="+mn-ea"/>
                </a:rPr>
                <a:t>题</a:t>
              </a:r>
            </a:p>
            <a:p>
              <a:endParaRPr lang="zh-CN" altLang="en-US" sz="2400" b="1">
                <a:solidFill>
                  <a:schemeClr val="tx1"/>
                </a:solidFill>
                <a:latin typeface="+mj-ea"/>
                <a:ea typeface="+mj-ea"/>
                <a:sym typeface="+mn-ea"/>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1768476" y="3815715"/>
            <a:ext cx="9813925" cy="787400"/>
          </a:xfrm>
        </p:spPr>
        <p:txBody>
          <a:bodyPr>
            <a:noAutofit/>
          </a:bodyPr>
          <a:lstStyle/>
          <a:p>
            <a:pPr algn="l"/>
            <a:r>
              <a:rPr lang="zh-CN" altLang="en-US" sz="3200">
                <a:latin typeface="黑体" charset="0"/>
                <a:ea typeface="黑体" charset="0"/>
              </a:rPr>
              <a:t>（2）请你运用法律与道德关系的知识谈谈东莞举      措的积极意义。</a:t>
            </a:r>
          </a:p>
        </p:txBody>
      </p:sp>
      <p:sp>
        <p:nvSpPr>
          <p:cNvPr id="2" name="文本框 1"/>
          <p:cNvSpPr txBox="1"/>
          <p:nvPr/>
        </p:nvSpPr>
        <p:spPr>
          <a:xfrm>
            <a:off x="1169669" y="260352"/>
            <a:ext cx="10158731" cy="3785652"/>
          </a:xfrm>
          <a:prstGeom prst="rect">
            <a:avLst/>
          </a:prstGeom>
          <a:noFill/>
        </p:spPr>
        <p:txBody>
          <a:bodyPr wrap="square" rtlCol="0" anchor="t">
            <a:spAutoFit/>
          </a:bodyPr>
          <a:lstStyle/>
          <a:p>
            <a:pPr algn="l"/>
            <a:r>
              <a:rPr lang="en-US" altLang="zh-CN"/>
              <a:t>     </a:t>
            </a:r>
            <a:r>
              <a:rPr lang="zh-CN" altLang="en-US" sz="2400">
                <a:latin typeface="微软雅黑" charset="0"/>
                <a:ea typeface="微软雅黑" charset="0"/>
              </a:rPr>
              <a:t> 材料二：</a:t>
            </a:r>
            <a:r>
              <a:rPr lang="zh-CN" altLang="en-US" sz="2400">
                <a:latin typeface="微软雅黑" charset="0"/>
                <a:ea typeface="微软雅黑" charset="0"/>
                <a:sym typeface="+mn-ea"/>
              </a:rPr>
              <a:t>【 东莞举措】</a:t>
            </a:r>
            <a:r>
              <a:rPr lang="zh-CN" altLang="en-US" sz="2400">
                <a:latin typeface="微软雅黑" charset="0"/>
                <a:ea typeface="微软雅黑" charset="0"/>
              </a:rPr>
              <a:t>   重庆公交坠江引发安全关注，东莞市见义勇为评定委员会有关负责人昨日表示，根据《广东省见义勇为人员奖励和保障条例》第九条，鼓励公民采取适当、有效方式实施见义勇为的行为就包括“制止正在危害国家安全、公共安全或者扰乱社会秩序的违法犯罪行为”。</a:t>
            </a:r>
          </a:p>
          <a:p>
            <a:pPr algn="l"/>
            <a:r>
              <a:rPr lang="zh-CN" altLang="en-US" sz="2400">
                <a:latin typeface="微软雅黑" charset="0"/>
                <a:ea typeface="微软雅黑" charset="0"/>
              </a:rPr>
              <a:t>         该负责人表示，市民如果及时制止他人使用暴力干扰司机，可以由自己或家属向行为发生地的公安分局提出见义勇为申请。市见义勇为评定委员会将进行调查核实，一旦确认属于见义勇为，将进行相关奖励。见义勇为评定委员会鼓励更多的人挺身而出，及时制止各类正在危害国家安全、公共安全、他人人身安全或者扰乱社会秩序的违法犯罪行为。” 该负责人说。</a:t>
            </a:r>
          </a:p>
        </p:txBody>
      </p:sp>
      <p:sp>
        <p:nvSpPr>
          <p:cNvPr id="4" name="文本框 3"/>
          <p:cNvSpPr txBox="1"/>
          <p:nvPr/>
        </p:nvSpPr>
        <p:spPr>
          <a:xfrm>
            <a:off x="2468880" y="4930140"/>
            <a:ext cx="7955280" cy="1384995"/>
          </a:xfrm>
          <a:prstGeom prst="rect">
            <a:avLst/>
          </a:prstGeom>
          <a:noFill/>
        </p:spPr>
        <p:txBody>
          <a:bodyPr wrap="square" rtlCol="0">
            <a:spAutoFit/>
          </a:bodyPr>
          <a:lstStyle/>
          <a:p>
            <a:r>
              <a:rPr lang="en-US" altLang="zh-CN" sz="2400">
                <a:latin typeface="+mj-ea"/>
                <a:ea typeface="+mj-ea"/>
              </a:rPr>
              <a:t>   </a:t>
            </a:r>
            <a:r>
              <a:rPr lang="zh-CN" altLang="en-US" sz="2800" b="1">
                <a:latin typeface="+mj-ea"/>
                <a:ea typeface="+mj-ea"/>
              </a:rPr>
              <a:t>法律体现道德的精神，促进道德的发展。</a:t>
            </a:r>
            <a:r>
              <a:rPr lang="zh-CN" altLang="en-US" sz="2800" b="1">
                <a:latin typeface="+mj-ea"/>
                <a:ea typeface="+mj-ea"/>
                <a:sym typeface="+mn-ea"/>
              </a:rPr>
              <a:t>东莞举措的实施，有利于提高人们的道德修养，营造良好的社会道德风尚。</a:t>
            </a:r>
          </a:p>
        </p:txBody>
      </p:sp>
      <p:grpSp>
        <p:nvGrpSpPr>
          <p:cNvPr id="9" name="组合 8"/>
          <p:cNvGrpSpPr/>
          <p:nvPr/>
        </p:nvGrpSpPr>
        <p:grpSpPr>
          <a:xfrm>
            <a:off x="17145" y="-233045"/>
            <a:ext cx="1416051" cy="2286000"/>
            <a:chOff x="27" y="-367"/>
            <a:chExt cx="2230" cy="3600"/>
          </a:xfrm>
        </p:grpSpPr>
        <p:sp>
          <p:nvSpPr>
            <p:cNvPr id="7" name="斜纹 6"/>
            <p:cNvSpPr/>
            <p:nvPr/>
          </p:nvSpPr>
          <p:spPr>
            <a:xfrm>
              <a:off x="27" y="43"/>
              <a:ext cx="2231" cy="3023"/>
            </a:xfrm>
            <a:prstGeom prst="diagStrip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rot="2280000">
              <a:off x="456" y="-367"/>
              <a:ext cx="648" cy="3600"/>
            </a:xfrm>
            <a:prstGeom prst="rect">
              <a:avLst/>
            </a:prstGeom>
            <a:noFill/>
          </p:spPr>
          <p:txBody>
            <a:bodyPr wrap="square" rtlCol="0">
              <a:spAutoFit/>
            </a:bodyPr>
            <a:lstStyle/>
            <a:p>
              <a:pPr algn="ctr"/>
              <a:r>
                <a:rPr lang="zh-CN" altLang="en-US" sz="2400" b="1">
                  <a:solidFill>
                    <a:schemeClr val="bg1"/>
                  </a:solidFill>
                  <a:latin typeface="+mj-ea"/>
                  <a:ea typeface="+mj-ea"/>
                  <a:sym typeface="+mn-ea"/>
                </a:rPr>
                <a:t>分</a:t>
              </a:r>
            </a:p>
            <a:p>
              <a:pPr algn="ctr"/>
              <a:r>
                <a:rPr lang="zh-CN" altLang="en-US" sz="2400" b="1">
                  <a:solidFill>
                    <a:schemeClr val="bg1"/>
                  </a:solidFill>
                  <a:latin typeface="+mj-ea"/>
                  <a:ea typeface="+mj-ea"/>
                  <a:sym typeface="+mn-ea"/>
                </a:rPr>
                <a:t>析</a:t>
              </a:r>
            </a:p>
            <a:p>
              <a:pPr algn="ctr"/>
              <a:r>
                <a:rPr lang="zh-CN" altLang="en-US" sz="2400" b="1">
                  <a:solidFill>
                    <a:schemeClr val="bg1"/>
                  </a:solidFill>
                  <a:latin typeface="+mj-ea"/>
                  <a:ea typeface="+mj-ea"/>
                  <a:sym typeface="+mn-ea"/>
                </a:rPr>
                <a:t>说</a:t>
              </a:r>
            </a:p>
            <a:p>
              <a:pPr algn="ctr"/>
              <a:r>
                <a:rPr lang="zh-CN" altLang="en-US" sz="2400" b="1">
                  <a:solidFill>
                    <a:schemeClr val="bg1"/>
                  </a:solidFill>
                  <a:latin typeface="+mj-ea"/>
                  <a:ea typeface="+mj-ea"/>
                  <a:sym typeface="+mn-ea"/>
                </a:rPr>
                <a:t>明</a:t>
              </a:r>
            </a:p>
            <a:p>
              <a:pPr algn="ctr"/>
              <a:r>
                <a:rPr lang="zh-CN" altLang="en-US" sz="2400" b="1">
                  <a:solidFill>
                    <a:schemeClr val="bg1"/>
                  </a:solidFill>
                  <a:latin typeface="+mj-ea"/>
                  <a:ea typeface="+mj-ea"/>
                  <a:sym typeface="+mn-ea"/>
                </a:rPr>
                <a:t>题</a:t>
              </a:r>
            </a:p>
            <a:p>
              <a:endParaRPr lang="zh-CN" altLang="en-US" sz="2400" b="1">
                <a:solidFill>
                  <a:schemeClr val="tx1"/>
                </a:solidFill>
                <a:latin typeface="+mj-ea"/>
                <a:ea typeface="+mj-ea"/>
                <a:sym typeface="+mn-ea"/>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13511" y="198122"/>
            <a:ext cx="9946005" cy="5262979"/>
          </a:xfrm>
          <a:prstGeom prst="rect">
            <a:avLst/>
          </a:prstGeom>
          <a:noFill/>
        </p:spPr>
        <p:txBody>
          <a:bodyPr wrap="square" rtlCol="0" anchor="t">
            <a:spAutoFit/>
          </a:bodyPr>
          <a:lstStyle/>
          <a:p>
            <a:r>
              <a:rPr lang="zh-CN" altLang="en-US" sz="2400">
                <a:latin typeface="微软雅黑" charset="0"/>
                <a:ea typeface="微软雅黑" charset="0"/>
              </a:rPr>
              <a:t>材料三：【警钟长鸣】</a:t>
            </a:r>
            <a:endParaRPr lang="zh-CN" altLang="en-US"/>
          </a:p>
          <a:p>
            <a:r>
              <a:rPr lang="zh-CN" altLang="en-US" sz="2400">
                <a:latin typeface="微软雅黑" charset="0"/>
                <a:ea typeface="微软雅黑" charset="0"/>
              </a:rPr>
              <a:t>镜头（一）</a:t>
            </a:r>
          </a:p>
          <a:p>
            <a:r>
              <a:rPr lang="zh-CN" altLang="en-US" sz="2400">
                <a:latin typeface="微软雅黑" charset="0"/>
                <a:ea typeface="微软雅黑" charset="0"/>
              </a:rPr>
              <a:t>         当了解“东莞鼓励市民上前制止”的政策后，周小姐对此举也大表赞同。她说，使用暴力干扰司机，抢夺正在行驶中车辆的方向盘等行为十分危险，鼓励更多人挺身而出，采取适当、有效方式见义勇为，可以防止再出现这样的事故。此外，她表示，巴士公司也应出台相关的政策更好地保障司机的安全驾驶。</a:t>
            </a:r>
          </a:p>
          <a:p>
            <a:r>
              <a:rPr lang="zh-CN" altLang="en-US" sz="2400">
                <a:latin typeface="微软雅黑" charset="0"/>
                <a:ea typeface="微软雅黑" charset="0"/>
                <a:sym typeface="+mn-ea"/>
              </a:rPr>
              <a:t>镜头（二）</a:t>
            </a:r>
          </a:p>
          <a:p>
            <a:r>
              <a:rPr lang="zh-CN" altLang="en-US" sz="2400">
                <a:latin typeface="微软雅黑" charset="0"/>
                <a:ea typeface="微软雅黑" charset="0"/>
                <a:sym typeface="+mn-ea"/>
              </a:rPr>
              <a:t>         公交坠江反思“车闹”该如何定罪？因为《刑法》中并没有专门针对“车闹”行为进行定罪，针对这类案件，法院在定罪量刑方面也存在“模糊地带”与难度。</a:t>
            </a:r>
          </a:p>
          <a:p>
            <a:r>
              <a:rPr lang="zh-CN" altLang="en-US" sz="2400">
                <a:latin typeface="微软雅黑" charset="0"/>
                <a:ea typeface="微软雅黑" charset="0"/>
                <a:sym typeface="+mn-ea"/>
              </a:rPr>
              <a:t>　　对此，最高人民法院大法官胡云腾建议，今后有必要完善制度、健全法律。针对类似事件，按照现有的“危害公共安全罪”等罪名，乘客此类行为定罪量刑难以做到罪刑相适应。</a:t>
            </a:r>
          </a:p>
        </p:txBody>
      </p:sp>
      <p:sp>
        <p:nvSpPr>
          <p:cNvPr id="8" name="文本框 7"/>
          <p:cNvSpPr txBox="1"/>
          <p:nvPr/>
        </p:nvSpPr>
        <p:spPr>
          <a:xfrm>
            <a:off x="1905636" y="5429250"/>
            <a:ext cx="10073005" cy="1066800"/>
          </a:xfrm>
          <a:prstGeom prst="rect">
            <a:avLst/>
          </a:prstGeom>
          <a:noFill/>
        </p:spPr>
        <p:txBody>
          <a:bodyPr wrap="square" rtlCol="0">
            <a:spAutoFit/>
          </a:bodyPr>
          <a:lstStyle/>
          <a:p>
            <a:r>
              <a:rPr lang="en-US" altLang="zh-CN" sz="3200">
                <a:latin typeface="黑体" charset="0"/>
                <a:ea typeface="黑体" charset="0"/>
              </a:rPr>
              <a:t>（3）运用本课知识，结合上述材料谈谈重庆大巴车的惨痛教训给予我们的启示。</a:t>
            </a:r>
          </a:p>
        </p:txBody>
      </p:sp>
      <p:grpSp>
        <p:nvGrpSpPr>
          <p:cNvPr id="9" name="组合 8"/>
          <p:cNvGrpSpPr/>
          <p:nvPr/>
        </p:nvGrpSpPr>
        <p:grpSpPr>
          <a:xfrm>
            <a:off x="17145" y="-233045"/>
            <a:ext cx="1416051" cy="2286000"/>
            <a:chOff x="27" y="-367"/>
            <a:chExt cx="2230" cy="3600"/>
          </a:xfrm>
        </p:grpSpPr>
        <p:sp>
          <p:nvSpPr>
            <p:cNvPr id="10" name="斜纹 9"/>
            <p:cNvSpPr/>
            <p:nvPr/>
          </p:nvSpPr>
          <p:spPr>
            <a:xfrm>
              <a:off x="27" y="43"/>
              <a:ext cx="2231" cy="3023"/>
            </a:xfrm>
            <a:prstGeom prst="diagStrip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文本框 10"/>
            <p:cNvSpPr txBox="1"/>
            <p:nvPr/>
          </p:nvSpPr>
          <p:spPr>
            <a:xfrm rot="2280000">
              <a:off x="456" y="-367"/>
              <a:ext cx="648" cy="3600"/>
            </a:xfrm>
            <a:prstGeom prst="rect">
              <a:avLst/>
            </a:prstGeom>
            <a:noFill/>
          </p:spPr>
          <p:txBody>
            <a:bodyPr wrap="square" rtlCol="0">
              <a:spAutoFit/>
            </a:bodyPr>
            <a:lstStyle/>
            <a:p>
              <a:pPr algn="ctr"/>
              <a:r>
                <a:rPr lang="zh-CN" altLang="en-US" sz="2400" b="1">
                  <a:solidFill>
                    <a:schemeClr val="bg1"/>
                  </a:solidFill>
                  <a:latin typeface="+mj-ea"/>
                  <a:ea typeface="+mj-ea"/>
                  <a:sym typeface="+mn-ea"/>
                </a:rPr>
                <a:t>分</a:t>
              </a:r>
            </a:p>
            <a:p>
              <a:pPr algn="ctr"/>
              <a:r>
                <a:rPr lang="zh-CN" altLang="en-US" sz="2400" b="1">
                  <a:solidFill>
                    <a:schemeClr val="bg1"/>
                  </a:solidFill>
                  <a:latin typeface="+mj-ea"/>
                  <a:ea typeface="+mj-ea"/>
                  <a:sym typeface="+mn-ea"/>
                </a:rPr>
                <a:t>析</a:t>
              </a:r>
            </a:p>
            <a:p>
              <a:pPr algn="ctr"/>
              <a:r>
                <a:rPr lang="zh-CN" altLang="en-US" sz="2400" b="1">
                  <a:solidFill>
                    <a:schemeClr val="bg1"/>
                  </a:solidFill>
                  <a:latin typeface="+mj-ea"/>
                  <a:ea typeface="+mj-ea"/>
                  <a:sym typeface="+mn-ea"/>
                </a:rPr>
                <a:t>说</a:t>
              </a:r>
            </a:p>
            <a:p>
              <a:pPr algn="ctr"/>
              <a:r>
                <a:rPr lang="zh-CN" altLang="en-US" sz="2400" b="1">
                  <a:solidFill>
                    <a:schemeClr val="bg1"/>
                  </a:solidFill>
                  <a:latin typeface="+mj-ea"/>
                  <a:ea typeface="+mj-ea"/>
                  <a:sym typeface="+mn-ea"/>
                </a:rPr>
                <a:t>明</a:t>
              </a:r>
            </a:p>
            <a:p>
              <a:pPr algn="ctr"/>
              <a:r>
                <a:rPr lang="zh-CN" altLang="en-US" sz="2400" b="1">
                  <a:solidFill>
                    <a:schemeClr val="bg1"/>
                  </a:solidFill>
                  <a:latin typeface="+mj-ea"/>
                  <a:ea typeface="+mj-ea"/>
                  <a:sym typeface="+mn-ea"/>
                </a:rPr>
                <a:t>题</a:t>
              </a:r>
            </a:p>
            <a:p>
              <a:endParaRPr lang="zh-CN" altLang="en-US" sz="2400" b="1">
                <a:solidFill>
                  <a:schemeClr val="tx1"/>
                </a:solidFill>
                <a:latin typeface="+mj-ea"/>
                <a:ea typeface="+mj-ea"/>
                <a:sym typeface="+mn-ea"/>
              </a:endParaRPr>
            </a:p>
          </p:txBody>
        </p:sp>
      </p:gr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11</TotalTime>
  <Words>1769</Words>
  <Application>Microsoft Office PowerPoint</Application>
  <PresentationFormat>自定义</PresentationFormat>
  <Paragraphs>99</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主题1</vt:lpstr>
      <vt:lpstr>第11课建设法治国家</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2018-11-11T05:46:58Z</dcterms:created>
  <dcterms:modified xsi:type="dcterms:W3CDTF">2019-02-21T03:15:18Z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