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  <p:sldMasterId id="2147483672" r:id="rId2"/>
    <p:sldMasterId id="2147483684" r:id="rId3"/>
  </p:sldMasterIdLst>
  <p:notesMasterIdLst>
    <p:notesMasterId r:id="rId15"/>
  </p:notesMasterIdLst>
  <p:sldIdLst>
    <p:sldId id="283" r:id="rId4"/>
    <p:sldId id="270" r:id="rId5"/>
    <p:sldId id="271" r:id="rId6"/>
    <p:sldId id="273" r:id="rId7"/>
    <p:sldId id="280" r:id="rId8"/>
    <p:sldId id="279" r:id="rId9"/>
    <p:sldId id="272" r:id="rId10"/>
    <p:sldId id="276" r:id="rId11"/>
    <p:sldId id="277" r:id="rId12"/>
    <p:sldId id="281" r:id="rId13"/>
    <p:sldId id="282" r:id="rId14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FF"/>
    <a:srgbClr val="000099"/>
    <a:srgbClr val="003300"/>
    <a:srgbClr val="00FF99"/>
    <a:srgbClr val="66FF99"/>
    <a:srgbClr val="FF9900"/>
    <a:srgbClr val="660033"/>
    <a:srgbClr val="006600"/>
    <a:srgbClr val="33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89270" autoAdjust="0"/>
  </p:normalViewPr>
  <p:slideViewPr>
    <p:cSldViewPr>
      <p:cViewPr>
        <p:scale>
          <a:sx n="100" d="100"/>
          <a:sy n="100" d="100"/>
        </p:scale>
        <p:origin x="-984" y="-174"/>
      </p:cViewPr>
      <p:guideLst>
        <p:guide orient="horz" pos="1618"/>
        <p:guide pos="28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4376CA-12E3-4489-A18E-7062C90CBB71}" type="datetimeFigureOut">
              <a:rPr lang="zh-CN" altLang="en-US" smtClean="0"/>
              <a:pPr/>
              <a:t>2019/2/21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873D4F-C347-4FD6-9DEE-8990B0056D4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1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20" y="-142891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1025" name="Picture 1" descr="d:\我的文档\Tencent Files\409939466\Image\C2C\3455247D56C9BD955D73F0B24E1C01B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643438" cy="5143500"/>
          </a:xfrm>
          <a:prstGeom prst="rect">
            <a:avLst/>
          </a:prstGeom>
          <a:noFill/>
        </p:spPr>
      </p:pic>
      <p:pic>
        <p:nvPicPr>
          <p:cNvPr id="1026" name="Picture 2" descr="d:\我的文档\Tencent Files\409939466\Image\C2C\B5512831B37B258F547ADDC7DC081435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81500" y="0"/>
            <a:ext cx="47625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-1428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34" y="3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巩固提升</a:t>
            </a:r>
            <a:endParaRPr lang="zh-CN" altLang="en-US" sz="3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20" y="584616"/>
            <a:ext cx="8429684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5. 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在未来相当长时期内计划生育基本国策必须毫不动摇地坚持。其依据是我国（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    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） </a:t>
            </a:r>
          </a:p>
          <a:p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①人口基数大的基本国情不会得以根本改变</a:t>
            </a:r>
          </a:p>
          <a:p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②人口对经济社会发展的压力不会发生根本改变</a:t>
            </a:r>
          </a:p>
          <a:p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③公民的人口忧患意识不会发生根本的改变</a:t>
            </a:r>
          </a:p>
          <a:p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④人口与资源环境的紧张关系不会发生根本改变</a:t>
            </a:r>
          </a:p>
          <a:p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A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．①②③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    B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．①②④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    C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．①③④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    D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．②③④</a:t>
            </a:r>
          </a:p>
          <a:p>
            <a:endParaRPr lang="en-US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6. 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漫画中提到的“全面二孩”政策（　　）</a:t>
            </a:r>
          </a:p>
          <a:p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①有利于优化人口结构，减缓人口老龄化压力</a:t>
            </a:r>
          </a:p>
          <a:p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②有利于促进人口均衡发展</a:t>
            </a:r>
          </a:p>
          <a:p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③有利于减轻人口对资源环境所造成的沉重负担</a:t>
            </a:r>
          </a:p>
          <a:p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④有利于更好地落实计划生育基本国策</a:t>
            </a:r>
          </a:p>
          <a:p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A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．①③④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	B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．①②③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	C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．②③④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	D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．①②④</a:t>
            </a:r>
            <a:endParaRPr lang="zh-CN" altLang="zh-CN" sz="1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9592" y="79977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14178" y="270828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D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9322" y="2143123"/>
            <a:ext cx="2714644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-1428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34" y="285737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巩固提升</a:t>
            </a:r>
            <a:endParaRPr lang="zh-CN" altLang="en-US" sz="3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20" y="1071552"/>
            <a:ext cx="8429684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ctr"/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 7.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（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2017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•徐州）对如图《中国人口政策演变历程》理解正确的是（　　）</a:t>
            </a:r>
          </a:p>
          <a:p>
            <a:pPr fontAlgn="ctr"/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①计划生育已不再是我国的基本国策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  </a:t>
            </a:r>
            <a:endParaRPr lang="zh-CN" altLang="zh-CN" sz="18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fontAlgn="ctr"/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②人口政策要与经济社会发展相适应</a:t>
            </a:r>
          </a:p>
          <a:p>
            <a:pPr fontAlgn="ctr"/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③我国依据国情制定科学合理的人口政策</a:t>
            </a:r>
          </a:p>
          <a:p>
            <a:pPr fontAlgn="ctr"/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④调整生育政策是为了促进人口的长期均衡发展</a:t>
            </a:r>
          </a:p>
          <a:p>
            <a:pPr fontAlgn="ctr"/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A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．①②③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	B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．②③④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	C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．①②④</a:t>
            </a:r>
            <a:r>
              <a:rPr lang="en-US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	D</a:t>
            </a:r>
            <a:r>
              <a:rPr lang="zh-CN" altLang="zh-CN" sz="1800" dirty="0" smtClean="0">
                <a:solidFill>
                  <a:srgbClr val="000000"/>
                </a:solidFill>
                <a:latin typeface="+mn-ea"/>
                <a:ea typeface="+mn-ea"/>
              </a:rPr>
              <a:t>．①③④</a:t>
            </a:r>
            <a:endParaRPr lang="zh-CN" altLang="zh-CN" sz="18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96571" y="1071148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B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928662" y="3000378"/>
            <a:ext cx="5143536" cy="171451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1571604" y="1928809"/>
            <a:ext cx="5178152" cy="795536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0" b="1" dirty="0" smtClean="0">
                <a:solidFill>
                  <a:srgbClr val="000000"/>
                </a:solidFill>
              </a:rPr>
              <a:t>第</a:t>
            </a:r>
            <a:r>
              <a:rPr lang="en-US" altLang="zh-CN" sz="4000" b="1" dirty="0" smtClean="0">
                <a:solidFill>
                  <a:srgbClr val="000000"/>
                </a:solidFill>
              </a:rPr>
              <a:t>13</a:t>
            </a:r>
            <a:r>
              <a:rPr lang="zh-CN" altLang="zh-CN" sz="4000" b="1" dirty="0" smtClean="0">
                <a:solidFill>
                  <a:srgbClr val="000000"/>
                </a:solidFill>
              </a:rPr>
              <a:t>课</a:t>
            </a:r>
            <a:r>
              <a:rPr lang="en-US" altLang="zh-CN" sz="4000" b="1" dirty="0" smtClean="0">
                <a:solidFill>
                  <a:srgbClr val="000000"/>
                </a:solidFill>
              </a:rPr>
              <a:t>  </a:t>
            </a:r>
            <a:r>
              <a:rPr lang="zh-CN" altLang="zh-CN" sz="4000" b="1" dirty="0" smtClean="0">
                <a:solidFill>
                  <a:srgbClr val="000000"/>
                </a:solidFill>
              </a:rPr>
              <a:t>建设生态文明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4000" b="1" dirty="0" smtClean="0">
                <a:solidFill>
                  <a:srgbClr val="000000"/>
                </a:solidFill>
              </a:rPr>
              <a:t>           </a:t>
            </a:r>
            <a:r>
              <a:rPr lang="zh-CN" altLang="zh-CN" sz="4000" b="1" dirty="0" smtClean="0">
                <a:solidFill>
                  <a:srgbClr val="000000"/>
                </a:solidFill>
              </a:rPr>
              <a:t>人口均衡发展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1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20" y="-16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自主学习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105697" y="382567"/>
            <a:ext cx="8715436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人口均衡发展的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重要性：</a:t>
            </a:r>
          </a:p>
          <a:p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（1）人是大自然中最富有灵气的生命，也是人类社会持续发展的重要资源。（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）人口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是否适度，人口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是否合理，人口与经济、社会、资源、环境是否相互协调，事关经济社会能否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，事关国家和民族能否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我国的人口国情：</a:t>
            </a:r>
          </a:p>
          <a:p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是我国长期面临的基本国情之一。人口众多给经济、社会、资源、环境带来了巨大压力。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我国面临日益突出的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问题；严重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化、人口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zh-CN" altLang="en-US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化已成为我国新的人口问题和挑战等等。 </a:t>
            </a:r>
          </a:p>
          <a:p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计划生育基本国策：</a:t>
            </a:r>
          </a:p>
          <a:p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）我国实行计划生育的目的在于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   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  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）计划生育作为基本国策，在未来相当长的时期内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）为了实现人口与经济、社会、资源、环境的协调发展，维护公民的合法权益，促进家庭幸福、民族繁荣与社会进步，我国将</a:t>
            </a:r>
            <a:r>
              <a:rPr lang="en-US" altLang="zh-CN" sz="2000" u="sng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  </a:t>
            </a:r>
            <a:r>
              <a:rPr lang="zh-CN" altLang="zh-CN" sz="2000" dirty="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计划生育政策，以适应不断变化发展的人口与经济社会发展形势。</a:t>
            </a:r>
            <a:endParaRPr lang="en-US" altLang="zh-CN" sz="2000" dirty="0" smtClean="0">
              <a:solidFill>
                <a:srgbClr val="000000"/>
              </a:solidFill>
            </a:endParaRPr>
          </a:p>
          <a:p>
            <a:endParaRPr lang="en-US" altLang="zh-CN" sz="20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-1428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49221" y="-14602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主题探究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20" y="388605"/>
            <a:ext cx="8429684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2000" dirty="0" smtClean="0">
                <a:solidFill>
                  <a:srgbClr val="000000"/>
                </a:solidFill>
              </a:rPr>
              <a:t>人口问题，是由于人口在数量、结构、分布等方面快速变化，造成人口与经济、社会以及资源、环境之间的矛盾冲突。当前人口问题已经成为人类社会面临的重大挑战之一的全球性问题。我国在未来相当长的时期内，仍面临严峻的人口问题。</a:t>
            </a:r>
            <a:endParaRPr lang="en-US" altLang="zh-CN" sz="2000" dirty="0" smtClean="0">
              <a:solidFill>
                <a:srgbClr val="000000"/>
              </a:solidFill>
            </a:endParaRPr>
          </a:p>
          <a:p>
            <a:r>
              <a:rPr lang="zh-CN" altLang="zh-CN" sz="2000" dirty="0" smtClean="0">
                <a:solidFill>
                  <a:srgbClr val="000000"/>
                </a:solidFill>
              </a:rPr>
              <a:t>材料一：我国人口结构变化图表</a:t>
            </a:r>
            <a:endParaRPr lang="en-US" altLang="zh-CN" sz="2000" dirty="0" smtClean="0">
              <a:solidFill>
                <a:srgbClr val="000000"/>
              </a:solidFill>
            </a:endParaRPr>
          </a:p>
          <a:p>
            <a:endParaRPr lang="zh-CN" altLang="zh-CN" sz="2000" dirty="0" smtClean="0">
              <a:solidFill>
                <a:srgbClr val="000000"/>
              </a:solidFill>
            </a:endParaRPr>
          </a:p>
          <a:p>
            <a:endParaRPr lang="en-US" altLang="zh-CN" sz="2000" dirty="0" smtClean="0">
              <a:solidFill>
                <a:srgbClr val="000000"/>
              </a:solidFill>
            </a:endParaRPr>
          </a:p>
          <a:p>
            <a:endParaRPr lang="en-US" altLang="zh-CN" sz="2000" dirty="0" smtClean="0">
              <a:solidFill>
                <a:srgbClr val="000000"/>
              </a:solidFill>
            </a:endParaRPr>
          </a:p>
          <a:p>
            <a:endParaRPr lang="en-US" altLang="zh-CN" sz="2000" dirty="0" smtClean="0">
              <a:solidFill>
                <a:srgbClr val="000000"/>
              </a:solidFill>
            </a:endParaRPr>
          </a:p>
          <a:p>
            <a:endParaRPr lang="en-US" altLang="zh-CN" sz="2000" dirty="0" smtClean="0">
              <a:solidFill>
                <a:srgbClr val="000000"/>
              </a:solidFill>
            </a:endParaRPr>
          </a:p>
          <a:p>
            <a:r>
              <a:rPr lang="en-US" altLang="zh-CN" sz="2000" dirty="0" smtClean="0">
                <a:solidFill>
                  <a:srgbClr val="000000"/>
                </a:solidFill>
              </a:rPr>
              <a:t>   </a:t>
            </a:r>
            <a:r>
              <a:rPr lang="en-US" altLang="zh-CN" sz="2000" b="1" dirty="0" smtClean="0">
                <a:solidFill>
                  <a:srgbClr val="000000"/>
                </a:solidFill>
              </a:rPr>
              <a:t> </a:t>
            </a:r>
            <a:r>
              <a:rPr lang="zh-CN" altLang="zh-CN" sz="2000" b="1" dirty="0" smtClean="0">
                <a:solidFill>
                  <a:srgbClr val="000000"/>
                </a:solidFill>
              </a:rPr>
              <a:t>注</a:t>
            </a:r>
            <a:r>
              <a:rPr lang="zh-CN" altLang="zh-CN" sz="2000" dirty="0" smtClean="0">
                <a:solidFill>
                  <a:srgbClr val="000000"/>
                </a:solidFill>
              </a:rPr>
              <a:t>：</a:t>
            </a:r>
            <a:r>
              <a:rPr lang="en-US" altLang="zh-CN" sz="2000" dirty="0" smtClean="0">
                <a:solidFill>
                  <a:srgbClr val="000000"/>
                </a:solidFill>
              </a:rPr>
              <a:t>2010</a:t>
            </a:r>
            <a:r>
              <a:rPr lang="zh-CN" altLang="zh-CN" sz="2000" dirty="0" smtClean="0">
                <a:solidFill>
                  <a:srgbClr val="000000"/>
                </a:solidFill>
              </a:rPr>
              <a:t>年我国</a:t>
            </a:r>
            <a:r>
              <a:rPr lang="en-US" altLang="zh-CN" sz="2000" dirty="0" smtClean="0">
                <a:solidFill>
                  <a:srgbClr val="000000"/>
                </a:solidFill>
              </a:rPr>
              <a:t>0</a:t>
            </a:r>
            <a:r>
              <a:rPr lang="zh-CN" altLang="zh-CN" sz="2000" dirty="0" smtClean="0">
                <a:solidFill>
                  <a:srgbClr val="000000"/>
                </a:solidFill>
              </a:rPr>
              <a:t>—</a:t>
            </a:r>
            <a:r>
              <a:rPr lang="en-US" altLang="zh-CN" sz="2000" dirty="0" smtClean="0">
                <a:solidFill>
                  <a:srgbClr val="000000"/>
                </a:solidFill>
              </a:rPr>
              <a:t>14</a:t>
            </a:r>
            <a:r>
              <a:rPr lang="zh-CN" altLang="zh-CN" sz="2000" dirty="0" smtClean="0">
                <a:solidFill>
                  <a:srgbClr val="000000"/>
                </a:solidFill>
              </a:rPr>
              <a:t>岁人口达到近</a:t>
            </a:r>
            <a:r>
              <a:rPr lang="en-US" altLang="zh-CN" sz="2000" dirty="0" smtClean="0">
                <a:solidFill>
                  <a:srgbClr val="000000"/>
                </a:solidFill>
              </a:rPr>
              <a:t>10</a:t>
            </a:r>
            <a:r>
              <a:rPr lang="zh-CN" altLang="zh-CN" sz="2000" dirty="0" smtClean="0">
                <a:solidFill>
                  <a:srgbClr val="000000"/>
                </a:solidFill>
              </a:rPr>
              <a:t>年最低值，为</a:t>
            </a:r>
            <a:r>
              <a:rPr lang="en-US" altLang="zh-CN" sz="2000" dirty="0" smtClean="0">
                <a:solidFill>
                  <a:srgbClr val="000000"/>
                </a:solidFill>
              </a:rPr>
              <a:t>22259</a:t>
            </a:r>
            <a:r>
              <a:rPr lang="zh-CN" altLang="zh-CN" sz="2000" dirty="0" smtClean="0">
                <a:solidFill>
                  <a:srgbClr val="000000"/>
                </a:solidFill>
              </a:rPr>
              <a:t>万人；</a:t>
            </a:r>
            <a:r>
              <a:rPr lang="en-US" altLang="zh-CN" sz="2000" dirty="0" smtClean="0">
                <a:solidFill>
                  <a:srgbClr val="000000"/>
                </a:solidFill>
              </a:rPr>
              <a:t>2015</a:t>
            </a:r>
            <a:r>
              <a:rPr lang="zh-CN" altLang="zh-CN" sz="2000" dirty="0" smtClean="0">
                <a:solidFill>
                  <a:srgbClr val="000000"/>
                </a:solidFill>
              </a:rPr>
              <a:t>年中国</a:t>
            </a:r>
            <a:r>
              <a:rPr lang="en-US" altLang="zh-CN" sz="2000" dirty="0" smtClean="0">
                <a:solidFill>
                  <a:srgbClr val="000000"/>
                </a:solidFill>
              </a:rPr>
              <a:t>65</a:t>
            </a:r>
            <a:r>
              <a:rPr lang="zh-CN" altLang="zh-CN" sz="2000" dirty="0" smtClean="0">
                <a:solidFill>
                  <a:srgbClr val="000000"/>
                </a:solidFill>
              </a:rPr>
              <a:t>岁以上人口为</a:t>
            </a:r>
            <a:r>
              <a:rPr lang="en-US" altLang="zh-CN" sz="2000" dirty="0" smtClean="0">
                <a:solidFill>
                  <a:srgbClr val="000000"/>
                </a:solidFill>
              </a:rPr>
              <a:t>14434</a:t>
            </a:r>
            <a:r>
              <a:rPr lang="zh-CN" altLang="zh-CN" sz="2000" dirty="0" smtClean="0">
                <a:solidFill>
                  <a:srgbClr val="000000"/>
                </a:solidFill>
              </a:rPr>
              <a:t>万人，近十年</a:t>
            </a:r>
            <a:r>
              <a:rPr lang="en-US" altLang="zh-CN" sz="2000" dirty="0" smtClean="0">
                <a:solidFill>
                  <a:srgbClr val="000000"/>
                </a:solidFill>
              </a:rPr>
              <a:t>65</a:t>
            </a:r>
            <a:r>
              <a:rPr lang="zh-CN" altLang="zh-CN" sz="2000" dirty="0" smtClean="0">
                <a:solidFill>
                  <a:srgbClr val="000000"/>
                </a:solidFill>
              </a:rPr>
              <a:t>岁以上人口逐年增加；到</a:t>
            </a:r>
            <a:r>
              <a:rPr lang="en-US" altLang="zh-CN" sz="2000" dirty="0" smtClean="0">
                <a:solidFill>
                  <a:srgbClr val="000000"/>
                </a:solidFill>
              </a:rPr>
              <a:t>2014</a:t>
            </a:r>
            <a:r>
              <a:rPr lang="zh-CN" altLang="zh-CN" sz="2000" dirty="0" smtClean="0">
                <a:solidFill>
                  <a:srgbClr val="000000"/>
                </a:solidFill>
              </a:rPr>
              <a:t>年，在我国总人口中，男性比女性多</a:t>
            </a:r>
            <a:r>
              <a:rPr lang="en-US" altLang="zh-CN" sz="2000" dirty="0" smtClean="0">
                <a:solidFill>
                  <a:srgbClr val="000000"/>
                </a:solidFill>
              </a:rPr>
              <a:t>3376</a:t>
            </a:r>
            <a:r>
              <a:rPr lang="zh-CN" altLang="zh-CN" sz="2000" dirty="0" smtClean="0">
                <a:solidFill>
                  <a:srgbClr val="000000"/>
                </a:solidFill>
              </a:rPr>
              <a:t>万人，总人口性别比为</a:t>
            </a:r>
            <a:r>
              <a:rPr lang="en-US" altLang="zh-CN" sz="2000" dirty="0" smtClean="0">
                <a:solidFill>
                  <a:srgbClr val="000000"/>
                </a:solidFill>
              </a:rPr>
              <a:t>105.06</a:t>
            </a:r>
            <a:r>
              <a:rPr lang="zh-CN" altLang="zh-CN" sz="2000" dirty="0" smtClean="0">
                <a:solidFill>
                  <a:srgbClr val="000000"/>
                </a:solidFill>
              </a:rPr>
              <a:t>，出生人口性别比为</a:t>
            </a:r>
            <a:r>
              <a:rPr lang="en-US" altLang="zh-CN" sz="2000" dirty="0" smtClean="0">
                <a:solidFill>
                  <a:srgbClr val="000000"/>
                </a:solidFill>
              </a:rPr>
              <a:t>115.88.</a:t>
            </a:r>
            <a:endParaRPr lang="zh-CN" altLang="zh-CN" sz="2000" dirty="0" smtClean="0">
              <a:solidFill>
                <a:srgbClr val="000000"/>
              </a:solidFill>
            </a:endParaRPr>
          </a:p>
          <a:p>
            <a:r>
              <a:rPr lang="en-US" altLang="zh-CN" sz="2000" dirty="0" smtClean="0">
                <a:solidFill>
                  <a:srgbClr val="000000"/>
                </a:solidFill>
              </a:rPr>
              <a:t>    </a:t>
            </a:r>
            <a:r>
              <a:rPr lang="zh-CN" altLang="zh-CN" sz="2000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dirty="0" smtClean="0">
                <a:solidFill>
                  <a:srgbClr val="000000"/>
                </a:solidFill>
              </a:rPr>
              <a:t>1</a:t>
            </a:r>
            <a:r>
              <a:rPr lang="zh-CN" altLang="zh-CN" sz="2000" dirty="0" smtClean="0">
                <a:solidFill>
                  <a:srgbClr val="000000"/>
                </a:solidFill>
              </a:rPr>
              <a:t>）依据材料一，上述图表反映了哪些信息？</a:t>
            </a:r>
          </a:p>
          <a:p>
            <a:r>
              <a:rPr lang="en-US" altLang="zh-CN" sz="2000" dirty="0" smtClean="0">
                <a:solidFill>
                  <a:srgbClr val="000000"/>
                </a:solidFill>
              </a:rPr>
              <a:t> </a:t>
            </a:r>
            <a:endParaRPr lang="zh-CN" altLang="zh-CN" sz="2000" dirty="0">
              <a:solidFill>
                <a:srgbClr val="000000"/>
              </a:solidFill>
            </a:endParaRPr>
          </a:p>
        </p:txBody>
      </p:sp>
      <p:pic>
        <p:nvPicPr>
          <p:cNvPr id="5" name="图片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75640" y="1972311"/>
            <a:ext cx="6537960" cy="1502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-1428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74351" y="1261110"/>
            <a:ext cx="76574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8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人口众多是我国长期面临的基本国情之一；我国面临日益突出的人口结构性问题，人口老龄化速度加快，男女性别比失衡等。</a:t>
            </a:r>
            <a:endParaRPr lang="en-US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zh-CN" sz="28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1676" y="578488"/>
            <a:ext cx="7409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 smtClean="0">
                <a:solidFill>
                  <a:srgbClr val="000000"/>
                </a:solidFill>
                <a:sym typeface="+mn-ea"/>
              </a:rPr>
              <a:t>（</a:t>
            </a:r>
            <a:r>
              <a:rPr lang="en-US" altLang="zh-CN" dirty="0" smtClean="0">
                <a:solidFill>
                  <a:srgbClr val="000000"/>
                </a:solidFill>
                <a:sym typeface="+mn-ea"/>
              </a:rPr>
              <a:t>1</a:t>
            </a:r>
            <a:r>
              <a:rPr lang="zh-CN" altLang="zh-CN" dirty="0" smtClean="0">
                <a:solidFill>
                  <a:srgbClr val="000000"/>
                </a:solidFill>
                <a:sym typeface="+mn-ea"/>
              </a:rPr>
              <a:t>）依据材料一，上述图表反映了哪些信息？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" y="-1428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42859" y="88252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主题探究</a:t>
            </a: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42542" y="606841"/>
            <a:ext cx="8143932" cy="19389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zh-CN" altLang="zh-CN" sz="2000" dirty="0" smtClean="0">
                <a:solidFill>
                  <a:srgbClr val="000000"/>
                </a:solidFill>
              </a:rPr>
              <a:t>材料二：中国人口政策演变历程：</a:t>
            </a:r>
            <a:r>
              <a:rPr lang="en-US" altLang="zh-CN" sz="2000" dirty="0" smtClean="0">
                <a:solidFill>
                  <a:srgbClr val="000000"/>
                </a:solidFill>
              </a:rPr>
              <a:t>1973</a:t>
            </a:r>
            <a:r>
              <a:rPr lang="zh-CN" altLang="zh-CN" sz="2000" dirty="0" smtClean="0">
                <a:solidFill>
                  <a:srgbClr val="000000"/>
                </a:solidFill>
              </a:rPr>
              <a:t>年，第一次全国计划生育汇报会</a:t>
            </a:r>
            <a:r>
              <a:rPr lang="en-US" altLang="zh-CN" sz="2000" dirty="0" smtClean="0">
                <a:solidFill>
                  <a:srgbClr val="000000"/>
                </a:solidFill>
              </a:rPr>
              <a:t> </a:t>
            </a:r>
            <a:r>
              <a:rPr lang="zh-CN" altLang="zh-CN" sz="2000" dirty="0" smtClean="0">
                <a:solidFill>
                  <a:srgbClr val="000000"/>
                </a:solidFill>
              </a:rPr>
              <a:t>“晚、稀、少”；</a:t>
            </a:r>
            <a:r>
              <a:rPr lang="en-US" altLang="zh-CN" sz="2000" dirty="0" smtClean="0">
                <a:solidFill>
                  <a:srgbClr val="000000"/>
                </a:solidFill>
              </a:rPr>
              <a:t>1979</a:t>
            </a:r>
            <a:r>
              <a:rPr lang="zh-CN" altLang="zh-CN" sz="2000" dirty="0" smtClean="0">
                <a:solidFill>
                  <a:srgbClr val="000000"/>
                </a:solidFill>
              </a:rPr>
              <a:t>年—</a:t>
            </a:r>
            <a:r>
              <a:rPr lang="en-US" altLang="zh-CN" sz="2000" dirty="0" smtClean="0">
                <a:solidFill>
                  <a:srgbClr val="000000"/>
                </a:solidFill>
              </a:rPr>
              <a:t>1984</a:t>
            </a:r>
            <a:r>
              <a:rPr lang="zh-CN" altLang="zh-CN" sz="2000" dirty="0" smtClean="0">
                <a:solidFill>
                  <a:srgbClr val="000000"/>
                </a:solidFill>
              </a:rPr>
              <a:t>年，“一胎化”“一孩化”被严格执行，尤其是城镇地区；</a:t>
            </a:r>
            <a:r>
              <a:rPr lang="en-US" altLang="zh-CN" sz="2000" dirty="0" smtClean="0">
                <a:solidFill>
                  <a:srgbClr val="000000"/>
                </a:solidFill>
              </a:rPr>
              <a:t>80</a:t>
            </a:r>
            <a:r>
              <a:rPr lang="zh-CN" altLang="zh-CN" sz="2000" dirty="0" smtClean="0">
                <a:solidFill>
                  <a:srgbClr val="000000"/>
                </a:solidFill>
              </a:rPr>
              <a:t>年代中后期，农村一胎为女孩可生二胎；</a:t>
            </a:r>
            <a:r>
              <a:rPr lang="en-US" altLang="zh-CN" sz="2000" dirty="0" smtClean="0">
                <a:solidFill>
                  <a:srgbClr val="000000"/>
                </a:solidFill>
              </a:rPr>
              <a:t>2013</a:t>
            </a:r>
            <a:r>
              <a:rPr lang="zh-CN" altLang="zh-CN" sz="2000" dirty="0" smtClean="0">
                <a:solidFill>
                  <a:srgbClr val="000000"/>
                </a:solidFill>
              </a:rPr>
              <a:t>年</a:t>
            </a:r>
            <a:r>
              <a:rPr lang="en-US" altLang="zh-CN" sz="2000" dirty="0" smtClean="0">
                <a:solidFill>
                  <a:srgbClr val="000000"/>
                </a:solidFill>
              </a:rPr>
              <a:t>12</a:t>
            </a:r>
            <a:r>
              <a:rPr lang="zh-CN" altLang="zh-CN" sz="2000" dirty="0" smtClean="0">
                <a:solidFill>
                  <a:srgbClr val="000000"/>
                </a:solidFill>
              </a:rPr>
              <a:t>月，“单独二孩”；</a:t>
            </a:r>
            <a:r>
              <a:rPr lang="en-US" altLang="zh-CN" sz="2000" dirty="0" smtClean="0">
                <a:solidFill>
                  <a:srgbClr val="000000"/>
                </a:solidFill>
              </a:rPr>
              <a:t>2015</a:t>
            </a:r>
            <a:r>
              <a:rPr lang="zh-CN" altLang="zh-CN" sz="2000" dirty="0" smtClean="0">
                <a:solidFill>
                  <a:srgbClr val="000000"/>
                </a:solidFill>
              </a:rPr>
              <a:t>年</a:t>
            </a:r>
            <a:r>
              <a:rPr lang="en-US" altLang="zh-CN" sz="2000" dirty="0" smtClean="0">
                <a:solidFill>
                  <a:srgbClr val="000000"/>
                </a:solidFill>
              </a:rPr>
              <a:t>10</a:t>
            </a:r>
            <a:r>
              <a:rPr lang="zh-CN" altLang="zh-CN" sz="2000" dirty="0" smtClean="0">
                <a:solidFill>
                  <a:srgbClr val="000000"/>
                </a:solidFill>
              </a:rPr>
              <a:t>月，十八届五中全会“全面二孩”。</a:t>
            </a:r>
          </a:p>
          <a:p>
            <a:r>
              <a:rPr lang="zh-CN" altLang="zh-CN" sz="2000" dirty="0" smtClean="0">
                <a:solidFill>
                  <a:srgbClr val="000000"/>
                </a:solidFill>
              </a:rPr>
              <a:t>（</a:t>
            </a:r>
            <a:r>
              <a:rPr lang="en-US" altLang="zh-CN" sz="2000" dirty="0" smtClean="0">
                <a:solidFill>
                  <a:srgbClr val="000000"/>
                </a:solidFill>
              </a:rPr>
              <a:t>2</a:t>
            </a:r>
            <a:r>
              <a:rPr lang="zh-CN" altLang="zh-CN" sz="2000" dirty="0" smtClean="0">
                <a:solidFill>
                  <a:srgbClr val="000000"/>
                </a:solidFill>
              </a:rPr>
              <a:t>）探究材料一与材料二之间的关系，说明我国制定现行人口政策的理论依据。</a:t>
            </a:r>
            <a:endParaRPr lang="zh-CN" altLang="zh-CN" sz="2000" dirty="0">
              <a:solidFill>
                <a:srgbClr val="0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5285" y="2545082"/>
            <a:ext cx="80111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人口规模是否适度，人口结构是否合理，人口与经济、社会、资源、环境是否相互协调，事关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经济社会能否持续健康发展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，事关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国家和民族能否生存与延续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；每个国家都应依据国情和各自的人口状况制定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科学合理的人口政策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；我国人口发展的主要矛盾已经表现为</a:t>
            </a:r>
            <a:r>
              <a:rPr lang="zh-CN" altLang="en-US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从控制人口数量转向改善人口结构</a:t>
            </a:r>
            <a:r>
              <a: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-1428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0801" y="584578"/>
            <a:ext cx="80724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 smtClean="0">
                <a:solidFill>
                  <a:srgbClr val="000000"/>
                </a:solidFill>
                <a:sym typeface="+mn-ea"/>
              </a:rPr>
              <a:t>（</a:t>
            </a:r>
            <a:r>
              <a:rPr lang="en-US" altLang="zh-CN" sz="2000" dirty="0" smtClean="0">
                <a:solidFill>
                  <a:srgbClr val="000000"/>
                </a:solidFill>
                <a:sym typeface="+mn-ea"/>
              </a:rPr>
              <a:t>3</a:t>
            </a:r>
            <a:r>
              <a:rPr lang="zh-CN" altLang="zh-CN" sz="2000" dirty="0" smtClean="0">
                <a:solidFill>
                  <a:srgbClr val="000000"/>
                </a:solidFill>
                <a:sym typeface="+mn-ea"/>
              </a:rPr>
              <a:t>）有的同学认为我国启动“二孩政策”，说明我国已不再坚持计划生育的基本国策。请对以上观点进行辨析。</a:t>
            </a:r>
            <a:endParaRPr lang="zh-CN" altLang="zh-CN" sz="2000" dirty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3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参考答案：</a:t>
            </a:r>
            <a:endParaRPr lang="zh-CN" altLang="en-US" sz="3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0830" y="1291593"/>
            <a:ext cx="856234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①这种观点是</a:t>
            </a:r>
            <a:r>
              <a:rPr lang="zh-CN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错误的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  <a:p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②中华人民共和国成立后，人口与经济、社会、资源、环境之间的矛盾逐渐显露出来。针对这种情况，我国开始推行</a:t>
            </a:r>
            <a:r>
              <a:rPr lang="zh-CN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计划生育政策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</a:p>
          <a:p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③计划生育</a:t>
            </a:r>
            <a:r>
              <a:rPr lang="en-US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40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余年来，取得巨大成就，但短期内，我国人口众多的基本国情</a:t>
            </a:r>
            <a:r>
              <a:rPr lang="zh-CN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不会根本改变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，人口对经济社会发展的沉重压力</a:t>
            </a:r>
            <a:r>
              <a:rPr lang="zh-CN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不会根本改变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，人口与资源环境关系持续紧张的状况也</a:t>
            </a:r>
            <a:r>
              <a:rPr lang="zh-CN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不会根本改变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。计划生育作为基本国策，在未来相当长的时期内还将继续实行。</a:t>
            </a:r>
          </a:p>
          <a:p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④为了实现人口与经济、社会、资源、环境的协调发展，维护公民的合法权益，促进家庭幸福、民族繁荣与社会进步，我国将</a:t>
            </a:r>
            <a:r>
              <a:rPr lang="zh-CN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不断调整完善计划生育政策</a:t>
            </a:r>
            <a:r>
              <a:rPr lang="zh-CN" altLang="zh-CN" sz="2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，以适应不断变化发展的人口与经济社会发展形势。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-1428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34" y="285737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巩固提升</a:t>
            </a:r>
            <a:endParaRPr lang="zh-CN" altLang="en-US" sz="3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56" y="800735"/>
            <a:ext cx="8582025" cy="409342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 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“经济搞上去，人口降下来”这副对联形象反映了人口和经济之间的关系是 （</a:t>
            </a:r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  <a:p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．经济发展了，人口就能降下来</a:t>
            </a:r>
          </a:p>
          <a:p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．要发展经济，首先就要减少人口</a:t>
            </a:r>
          </a:p>
          <a:p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．经济发展要和人口的发展相协调，以达到社会的可持续发展</a:t>
            </a:r>
          </a:p>
          <a:p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．人口越少，对经济的发展越有利，因此要千方百计地减少人口</a:t>
            </a:r>
          </a:p>
          <a:p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 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2018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· 镇江）据统计，自</a:t>
            </a:r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2012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年开始，中国劳动年龄人口呈逐年下降趋势；</a:t>
            </a:r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2017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年出生人口比</a:t>
            </a:r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2016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年减少</a:t>
            </a:r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63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万，比预测少</a:t>
            </a:r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300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万。对此有人表示担忧，因为这一趋势会（　　）</a:t>
            </a:r>
          </a:p>
          <a:p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．影响我国人口素质不断提高 </a:t>
            </a:r>
          </a:p>
          <a:p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．导致我国人口的不断增加 </a:t>
            </a:r>
          </a:p>
          <a:p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．影响我国人口年龄结构优化 </a:t>
            </a:r>
          </a:p>
          <a:p>
            <a:r>
              <a:rPr lang="en-US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</a:t>
            </a:r>
            <a:r>
              <a:rPr lang="zh-CN" altLang="zh-CN" sz="2000" smtClean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．导致我国人口性别比失衡 </a:t>
            </a:r>
            <a:endParaRPr lang="zh-CN" altLang="zh-CN" sz="2000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7442" y="1087116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C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188942" y="324168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C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" y="-14288"/>
            <a:ext cx="9153525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00034" y="285737"/>
            <a:ext cx="25717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巩固提升</a:t>
            </a:r>
            <a:endParaRPr lang="zh-CN" altLang="en-US" sz="3200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20" y="1139119"/>
            <a:ext cx="8429684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3. 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观察图表，你得到的结论是</a:t>
            </a:r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(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　　</a:t>
            </a:r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)</a:t>
            </a:r>
            <a:endParaRPr lang="zh-CN" altLang="zh-CN" sz="20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A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．我国的人口发展面临新的问题</a:t>
            </a:r>
          </a:p>
          <a:p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B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．我国是世界上人口最多的国家</a:t>
            </a:r>
          </a:p>
          <a:p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C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．控制人口增长已成为当务之急</a:t>
            </a:r>
          </a:p>
          <a:p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D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．我国加快向人力资源强国转变</a:t>
            </a:r>
            <a:endParaRPr lang="en-US" altLang="zh-CN" sz="20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endParaRPr lang="zh-CN" altLang="zh-CN" sz="2000" dirty="0" smtClean="0">
              <a:solidFill>
                <a:srgbClr val="000000"/>
              </a:solidFill>
              <a:latin typeface="+mn-ea"/>
              <a:ea typeface="+mn-ea"/>
            </a:endParaRPr>
          </a:p>
          <a:p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4. 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实行计划生育的目的是（　　）</a:t>
            </a:r>
          </a:p>
          <a:p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A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．解决严重少子化、人口老龄化问题</a:t>
            </a:r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   B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．晚婚、晚育、少生、优生</a:t>
            </a:r>
          </a:p>
          <a:p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C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．调节男女性别比例失衡</a:t>
            </a:r>
            <a:r>
              <a:rPr lang="en-US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         D</a:t>
            </a:r>
            <a:r>
              <a:rPr lang="zh-CN" altLang="zh-CN" sz="2000" dirty="0" smtClean="0">
                <a:solidFill>
                  <a:srgbClr val="000000"/>
                </a:solidFill>
                <a:latin typeface="+mn-ea"/>
                <a:ea typeface="+mn-ea"/>
              </a:rPr>
              <a:t>．控制人口数量，提高人口素质</a:t>
            </a:r>
            <a:endParaRPr lang="zh-CN" altLang="zh-CN" sz="20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35092" y="1044251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A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78543" y="2919104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D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2" name="图片 1" descr="K$1R)1@`06HS5ZUHQK}6`K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3921" y="530861"/>
            <a:ext cx="3875405" cy="260032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1659</Words>
  <Application>WPS 演示</Application>
  <PresentationFormat>全屏显示(16:9)</PresentationFormat>
  <Paragraphs>83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主题1</vt:lpstr>
      <vt:lpstr>1_主题1</vt:lpstr>
      <vt:lpstr>2_主题1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2113-01-01T00:00:00Z</cp:lastPrinted>
  <dcterms:created xsi:type="dcterms:W3CDTF">2005-11-03T09:37:00Z</dcterms:created>
  <dcterms:modified xsi:type="dcterms:W3CDTF">2019-02-21T03:11:16Z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2052-10.1.0.7671</vt:lpwstr>
  </property>
</Properties>
</file>