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4"/>
  </p:notesMasterIdLst>
  <p:sldIdLst>
    <p:sldId id="270" r:id="rId2"/>
    <p:sldId id="316" r:id="rId3"/>
    <p:sldId id="271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7" r:id="rId15"/>
    <p:sldId id="308" r:id="rId16"/>
    <p:sldId id="312" r:id="rId17"/>
    <p:sldId id="273" r:id="rId18"/>
    <p:sldId id="314" r:id="rId19"/>
    <p:sldId id="315" r:id="rId20"/>
    <p:sldId id="276" r:id="rId21"/>
    <p:sldId id="277" r:id="rId22"/>
    <p:sldId id="281" r:id="rId23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徐小明" initials="徐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2167D"/>
    <a:srgbClr val="FFFFFF"/>
    <a:srgbClr val="000099"/>
    <a:srgbClr val="003300"/>
    <a:srgbClr val="00FF99"/>
    <a:srgbClr val="66FF99"/>
    <a:srgbClr val="FF9900"/>
    <a:srgbClr val="660033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87034" autoAdjust="0"/>
  </p:normalViewPr>
  <p:slideViewPr>
    <p:cSldViewPr>
      <p:cViewPr>
        <p:scale>
          <a:sx n="75" d="100"/>
          <a:sy n="75" d="100"/>
        </p:scale>
        <p:origin x="-1704" y="-540"/>
      </p:cViewPr>
      <p:guideLst>
        <p:guide orient="horz" pos="1618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376CA-12E3-4489-A18E-7062C90CBB7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73D4F-C347-4FD6-9DEE-8990B0056D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73D4F-C347-4FD6-9DEE-8990B0056D4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jpp.cn/UpLoad/00000/NewsSenter/HtmlFile/2006101383745.ht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.fengniao.com/pic_3904190.htm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eilongjiang.northeast.cn/system/2007/05/21/050819541.s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758929" y="1465258"/>
            <a:ext cx="5178152" cy="795536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 dirty="0" smtClean="0">
                <a:solidFill>
                  <a:srgbClr val="000000"/>
                </a:solidFill>
              </a:rPr>
              <a:t>第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13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课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建设生态文明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</a:rPr>
              <a:t>         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合理利用资源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682115" y="1137285"/>
            <a:ext cx="457200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然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资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源</a:t>
            </a:r>
          </a:p>
        </p:txBody>
      </p:sp>
      <p:sp>
        <p:nvSpPr>
          <p:cNvPr id="12291" name="左大括号 12290"/>
          <p:cNvSpPr/>
          <p:nvPr/>
        </p:nvSpPr>
        <p:spPr>
          <a:xfrm>
            <a:off x="2514600" y="628650"/>
            <a:ext cx="342900" cy="3200400"/>
          </a:xfrm>
          <a:prstGeom prst="leftBrace">
            <a:avLst>
              <a:gd name="adj1" fmla="val 77777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800"/>
          </a:p>
        </p:txBody>
      </p:sp>
      <p:sp>
        <p:nvSpPr>
          <p:cNvPr id="12292" name="文本框 12291"/>
          <p:cNvSpPr txBox="1"/>
          <p:nvPr/>
        </p:nvSpPr>
        <p:spPr>
          <a:xfrm>
            <a:off x="3068320" y="386715"/>
            <a:ext cx="3512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不可再生资源</a:t>
            </a:r>
          </a:p>
        </p:txBody>
      </p:sp>
      <p:sp>
        <p:nvSpPr>
          <p:cNvPr id="12293" name="文本框 12292"/>
          <p:cNvSpPr txBox="1"/>
          <p:nvPr/>
        </p:nvSpPr>
        <p:spPr>
          <a:xfrm>
            <a:off x="3068320" y="1765300"/>
            <a:ext cx="3106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可再生资源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2971800" y="3143250"/>
            <a:ext cx="3079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可永续利用的资源</a:t>
            </a:r>
          </a:p>
        </p:txBody>
      </p:sp>
      <p:sp>
        <p:nvSpPr>
          <p:cNvPr id="12295" name="文本框 12294"/>
          <p:cNvSpPr txBox="1"/>
          <p:nvPr/>
        </p:nvSpPr>
        <p:spPr>
          <a:xfrm>
            <a:off x="3943350" y="97155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石油、煤、矿藏等</a:t>
            </a:r>
          </a:p>
        </p:txBody>
      </p:sp>
      <p:sp>
        <p:nvSpPr>
          <p:cNvPr id="12296" name="文本框 12295"/>
          <p:cNvSpPr txBox="1"/>
          <p:nvPr/>
        </p:nvSpPr>
        <p:spPr>
          <a:xfrm>
            <a:off x="3811905" y="2395855"/>
            <a:ext cx="4193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生物资源、土地资源</a:t>
            </a:r>
          </a:p>
        </p:txBody>
      </p:sp>
      <p:sp>
        <p:nvSpPr>
          <p:cNvPr id="12297" name="文本框 12296"/>
          <p:cNvSpPr txBox="1"/>
          <p:nvPr/>
        </p:nvSpPr>
        <p:spPr>
          <a:xfrm>
            <a:off x="3943350" y="3769360"/>
            <a:ext cx="3114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太阳、风等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zswu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410" y="120650"/>
            <a:ext cx="2839085" cy="2927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1828800" y="2914650"/>
            <a:ext cx="25146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5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地</a:t>
            </a:r>
            <a:r>
              <a:rPr lang="zh-CN" altLang="en-US" sz="540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大</a:t>
            </a:r>
            <a:r>
              <a:rPr lang="zh-CN" altLang="en-US" sz="405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物博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1885950" y="3943350"/>
            <a:ext cx="30289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5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人口众</a:t>
            </a:r>
            <a:r>
              <a:rPr lang="zh-CN" altLang="en-US" sz="540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多</a:t>
            </a:r>
          </a:p>
        </p:txBody>
      </p:sp>
      <p:sp>
        <p:nvSpPr>
          <p:cNvPr id="13317" name="文本框 13316"/>
          <p:cNvSpPr txBox="1"/>
          <p:nvPr/>
        </p:nvSpPr>
        <p:spPr>
          <a:xfrm>
            <a:off x="4457700" y="3429000"/>
            <a:ext cx="571500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50">
                <a:solidFill>
                  <a:schemeClr val="folHlink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13318" name="直接连接符 13317"/>
          <p:cNvSpPr/>
          <p:nvPr/>
        </p:nvSpPr>
        <p:spPr>
          <a:xfrm>
            <a:off x="1657350" y="3886200"/>
            <a:ext cx="2686050" cy="0"/>
          </a:xfrm>
          <a:prstGeom prst="line">
            <a:avLst/>
          </a:prstGeom>
          <a:ln w="5715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9" name="文本框 13318"/>
          <p:cNvSpPr txBox="1"/>
          <p:nvPr/>
        </p:nvSpPr>
        <p:spPr>
          <a:xfrm>
            <a:off x="4743450" y="3486150"/>
            <a:ext cx="3257550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5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人均地</a:t>
            </a:r>
            <a:r>
              <a:rPr lang="zh-CN" altLang="en-US" sz="330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少</a:t>
            </a:r>
            <a:r>
              <a:rPr lang="zh-CN" altLang="en-US" sz="405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物</a:t>
            </a:r>
            <a:r>
              <a:rPr lang="zh-CN" altLang="en-US" sz="3300" b="1">
                <a:solidFill>
                  <a:schemeClr val="bg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缺</a:t>
            </a:r>
          </a:p>
        </p:txBody>
      </p:sp>
      <p:grpSp>
        <p:nvGrpSpPr>
          <p:cNvPr id="13320" name="组合 13319"/>
          <p:cNvGrpSpPr/>
          <p:nvPr/>
        </p:nvGrpSpPr>
        <p:grpSpPr>
          <a:xfrm>
            <a:off x="599440" y="224155"/>
            <a:ext cx="4429125" cy="2794000"/>
            <a:chOff x="0" y="0"/>
            <a:chExt cx="1920" cy="1920"/>
          </a:xfrm>
        </p:grpSpPr>
        <p:pic>
          <p:nvPicPr>
            <p:cNvPr id="13321" name="图片 13320" descr="china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" y="0"/>
              <a:ext cx="181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2" name="文本框 13321"/>
            <p:cNvSpPr txBox="1"/>
            <p:nvPr/>
          </p:nvSpPr>
          <p:spPr>
            <a:xfrm>
              <a:off x="0" y="816"/>
              <a:ext cx="1920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bg2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960</a:t>
              </a:r>
              <a:r>
                <a:rPr lang="zh-CN" altLang="en-US" sz="2800" b="1">
                  <a:solidFill>
                    <a:schemeClr val="bg2"/>
                  </a:solidFill>
                  <a:latin typeface="Tahoma" panose="020B0604030504040204" pitchFamily="2" charset="0"/>
                  <a:ea typeface="宋体" panose="02010600030101010101" pitchFamily="2" charset="-122"/>
                </a:rPr>
                <a:t>万平方公里</a:t>
              </a:r>
            </a:p>
          </p:txBody>
        </p:sp>
      </p:grpSp>
      <p:sp>
        <p:nvSpPr>
          <p:cNvPr id="13323" name="文本框 13322"/>
          <p:cNvSpPr txBox="1"/>
          <p:nvPr/>
        </p:nvSpPr>
        <p:spPr>
          <a:xfrm>
            <a:off x="6325870" y="3048635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13</a:t>
            </a:r>
            <a:r>
              <a:rPr lang="zh-CN" altLang="en-US" sz="2800" b="1">
                <a:solidFill>
                  <a:srgbClr val="FF0000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亿人口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9" grpId="0"/>
      <p:bldP spid="13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1026160" y="78105"/>
            <a:ext cx="7188835" cy="857250"/>
          </a:xfrm>
        </p:spPr>
        <p:txBody>
          <a:bodyPr anchor="ctr"/>
          <a:lstStyle/>
          <a:p>
            <a:pPr algn="l"/>
            <a:r>
              <a:rPr lang="zh-CN" altLang="en-US" sz="3600" dirty="0">
                <a:solidFill>
                  <a:schemeClr val="bg1"/>
                </a:solidFill>
                <a:ea typeface="华文隶书" pitchFamily="2" charset="-122"/>
              </a:rPr>
              <a:t>二、我国的资源形势非常严峻。</a:t>
            </a:r>
          </a:p>
        </p:txBody>
      </p:sp>
      <p:sp>
        <p:nvSpPr>
          <p:cNvPr id="18435" name="文本占位符 18434"/>
          <p:cNvSpPr>
            <a:spLocks noGrp="1"/>
          </p:cNvSpPr>
          <p:nvPr>
            <p:ph idx="1"/>
          </p:nvPr>
        </p:nvSpPr>
        <p:spPr>
          <a:xfrm>
            <a:off x="576580" y="935355"/>
            <a:ext cx="7989570" cy="3922395"/>
          </a:xfrm>
        </p:spPr>
        <p:txBody>
          <a:bodyPr/>
          <a:lstStyle/>
          <a:p>
            <a:pPr marL="0" indent="0" latinLnBrk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）从总量上看，我国资源丰富，自然资源总量大，资源类型齐全，是一个“资源大国”；但由于我国人口总量大，人均占有资源量很低，又是一个“资源小国”。</a:t>
            </a:r>
          </a:p>
          <a:p>
            <a:pPr marL="0" indent="0" latinLnBrk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）我国科学技术总体上还比较落后，长期依靠大量消耗资源来获得经济的发展，导致资源利用率低，浪费严重；</a:t>
            </a:r>
          </a:p>
          <a:p>
            <a:pPr marL="0" indent="0" latinLnBrk="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）部分重要资源对外依存度高。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亚洲严重缺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320" y="0"/>
            <a:ext cx="4149090" cy="2267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22529" descr="图表：我国364座县级以上城市缺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320" y="2267585"/>
            <a:ext cx="4149725" cy="2853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标题 23553"/>
          <p:cNvSpPr>
            <a:spLocks noGrp="1"/>
          </p:cNvSpPr>
          <p:nvPr/>
        </p:nvSpPr>
        <p:spPr>
          <a:xfrm>
            <a:off x="4128135" y="106680"/>
            <a:ext cx="4725035" cy="857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3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</a:rPr>
              <a:t>2/3</a:t>
            </a:r>
            <a:r>
              <a:rPr lang="zh-CN" altLang="en-US" sz="2800" b="1" dirty="0">
                <a:solidFill>
                  <a:srgbClr val="FF0000"/>
                </a:solidFill>
              </a:rPr>
              <a:t>城市存在供水不足问题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36720" y="869950"/>
            <a:ext cx="47847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我国是水资源紧缺的国家，人均水资源占有量只有2200立方米。我国600多个城市中，400多个城市存在供水不足问题，其中比较严重的缺水城市达110个，全国城市缺水总量为60亿立方米。水资源污染、地下水超采和用水效率低下，进一步加剧了有限水资源的供需矛盾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17145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24577"/>
          <p:cNvSpPr txBox="1"/>
          <p:nvPr/>
        </p:nvSpPr>
        <p:spPr>
          <a:xfrm>
            <a:off x="325755" y="980440"/>
            <a:ext cx="862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dirty="0">
                <a:solidFill>
                  <a:srgbClr val="A2263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（1）合理利用资源，必须加快转变经济发展方式。</a:t>
            </a:r>
          </a:p>
        </p:txBody>
      </p:sp>
      <p:sp>
        <p:nvSpPr>
          <p:cNvPr id="24580" name="标题 24579"/>
          <p:cNvSpPr>
            <a:spLocks noGrp="1"/>
          </p:cNvSpPr>
          <p:nvPr>
            <p:ph type="title"/>
          </p:nvPr>
        </p:nvSpPr>
        <p:spPr>
          <a:xfrm>
            <a:off x="512445" y="123190"/>
            <a:ext cx="7720330" cy="85725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华文隶书" pitchFamily="2" charset="-122"/>
              </a:rPr>
              <a:t>三、如何合理利用资源</a:t>
            </a:r>
          </a:p>
        </p:txBody>
      </p:sp>
      <p:pic>
        <p:nvPicPr>
          <p:cNvPr id="5" name="图片 4" descr="TNW{5CO(`}W6{PRLUD6R`J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15" y="2272665"/>
            <a:ext cx="2984500" cy="1329055"/>
          </a:xfrm>
          <a:prstGeom prst="rect">
            <a:avLst/>
          </a:prstGeom>
        </p:spPr>
      </p:pic>
      <p:pic>
        <p:nvPicPr>
          <p:cNvPr id="6" name="图片 5" descr="O$HPW%K8~J6@{8M7C4XP18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15" y="3601720"/>
            <a:ext cx="2983865" cy="1507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19145" y="1732280"/>
            <a:ext cx="56362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①实施创新驱动发展战略，通过科技创新和技术进步不断提高资源利用效率。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)8K%9))2[X([J}G(NYUN4Y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8880" y="3089910"/>
            <a:ext cx="2869565" cy="20193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19145" y="2562225"/>
            <a:ext cx="29597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②发展循环经济，是加快转变经济发展方式，建设资源节约型、环境友好型社会，实现可持续发展的必然选择。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7620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24577"/>
          <p:cNvSpPr txBox="1"/>
          <p:nvPr/>
        </p:nvSpPr>
        <p:spPr>
          <a:xfrm>
            <a:off x="327660" y="770255"/>
            <a:ext cx="78359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A2263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）合理利用资源，要倡导简约适度、绿色低碳的生活方式。</a:t>
            </a:r>
          </a:p>
        </p:txBody>
      </p:sp>
      <p:sp>
        <p:nvSpPr>
          <p:cNvPr id="24580" name="标题 24579"/>
          <p:cNvSpPr>
            <a:spLocks noGrp="1"/>
          </p:cNvSpPr>
          <p:nvPr>
            <p:ph type="title"/>
          </p:nvPr>
        </p:nvSpPr>
        <p:spPr>
          <a:xfrm>
            <a:off x="663575" y="-7620"/>
            <a:ext cx="6172200" cy="85725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ea typeface="华文隶书" pitchFamily="2" charset="-122"/>
              </a:rPr>
              <a:t>三、如何合理利用资源</a:t>
            </a:r>
          </a:p>
        </p:txBody>
      </p:sp>
      <p:pic>
        <p:nvPicPr>
          <p:cNvPr id="4" name="图片 3" descr="9~I3D_LZ27TV0[W@@K4PSJ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" y="1905635"/>
            <a:ext cx="3798570" cy="3062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30345" y="2009140"/>
            <a:ext cx="41332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①树立绿色生活理念，选择绿色生活方式，是现代公民的应有素养和义务。我们要参与创建绿色家庭、绿色学校、绿色社区等行动。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图片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" y="-9525"/>
            <a:ext cx="9116060" cy="522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RDLI%7X5X%CZSKL)912B{Z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" y="66675"/>
            <a:ext cx="2900045" cy="2287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3848" y="543560"/>
            <a:ext cx="56166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sz="2800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绿色生活，要反对过度消费</a:t>
            </a:r>
            <a:r>
              <a:rPr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3848" y="1401445"/>
            <a:ext cx="581823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dirty="0">
                <a:solidFill>
                  <a:srgbClr val="000000"/>
                </a:solidFill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sz="2800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绿色生活，要从身边点滴做起</a:t>
            </a:r>
            <a:r>
              <a:rPr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065" y="2354580"/>
            <a:ext cx="88417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环保穿衣，少买不必要的衣服；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外出就餐适量点菜，剩余打包；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绿色出行，少开私家车；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拒绝过度包装，崇尚简洁包装；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双面打印，重复使用纸张；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使用节能电器，及时关闭电源……</a:t>
            </a: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我们要通过一个个节俭习惯的养成，形成绿色文明的生活方式。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317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7626" y="0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主题探究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0" y="478790"/>
            <a:ext cx="90601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2018年3月22日至28日为“中国水周”。某校团委、学生会正在联合举办“关注水危机，践行绿色化”主题宣传教育实践活动，请你参与并完成如下任务：</a:t>
            </a:r>
          </a:p>
          <a:p>
            <a:r>
              <a:rPr lang="zh-CN" altLang="en-US" sz="2000">
                <a:solidFill>
                  <a:srgbClr val="000000"/>
                </a:solidFill>
              </a:rPr>
              <a:t>材料一：水是生命之源。地球上的水97%是海洋水，淡水仅占2.5%，其中可被人类直接利用的仅占0.3%。中国是严重缺水国，人均水资源仅为世界平均值的1/4。随着经济社会发展，水危机进一步凸显。</a:t>
            </a:r>
          </a:p>
          <a:p>
            <a:r>
              <a:rPr lang="zh-CN" altLang="en-US" sz="2000">
                <a:solidFill>
                  <a:srgbClr val="000000"/>
                </a:solidFill>
              </a:rPr>
              <a:t>（1）请谈谈水危机造成的严重后果。（两个方面即可）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7955" y="2334895"/>
            <a:ext cx="86004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①影响人们的正常生活；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②威胁人们的生命健康；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③影响正常的工农业生产；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④危害生态平衡，危及生态安全；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⑤严重制约我国经济社会的可持续发展；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⑥不利于中华民族的永续发展；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⑦影响社会的和谐稳定；等等。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" y="-666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31140" y="326390"/>
            <a:ext cx="868235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材料二：作为一个缺水的国家，循环用水也是被提上日程的。在人们的日常生活中，早就出现了利用淘米水洗菜、用洗菜水拖地、用拖地水浇花这样充满生活气息的循环用水方案。现在，用水大户，不管是农业生产也好，工业生产也好，同样走上了一条节水和循环用水道路。</a:t>
            </a:r>
          </a:p>
          <a:p>
            <a:r>
              <a:rPr lang="zh-CN" altLang="en-US" sz="2000">
                <a:solidFill>
                  <a:srgbClr val="000000"/>
                </a:solidFill>
              </a:rPr>
              <a:t>（2）循环用水有何意义？（两个方面即可）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3540" y="2097405"/>
            <a:ext cx="80835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①有利于合理利用资源，提高资源率；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②有利于发展循环经济，加快转变经济发展方式，建设资源节约型、环境友好型社会，实现可持续发展；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③有利于建成资源节约型社会；等等。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317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231140" y="326390"/>
            <a:ext cx="868235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</a:rPr>
              <a:t>材料三：中共中央关于制定“十三五”规划的建议指出，坚持绿色富国、绿色惠民，为人民提供更多优质生态产品，推动形成绿色发展方式和生活方式，全力打造美丽中国和绿色家园。 </a:t>
            </a:r>
          </a:p>
          <a:p>
            <a:r>
              <a:rPr lang="zh-CN" altLang="en-US" sz="2000">
                <a:solidFill>
                  <a:srgbClr val="000000"/>
                </a:solidFill>
              </a:rPr>
              <a:t>（3）为什么要倡导“绿色化”生活理念？“绿色化”理念重在践行，请你介绍几种绿色化生活方式。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1140" y="1956435"/>
            <a:ext cx="86004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①绿色生活方式是自然、环保、节俭、健康的生活方式，树立绿色生活理念，选择绿色生活方式，是现代公民的应有素养和义务。</a:t>
            </a:r>
          </a:p>
          <a:p>
            <a:r>
              <a:rPr lang="zh-CN" altLang="en-US">
                <a:solidFill>
                  <a:srgbClr val="B216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②环保穿衣，少买不必要的衣服；外出就餐适量点菜，剩余打包；绿色出行，少开私家车；拒绝过度包装，崇尚简洁包装；双面打印，重复使用纸张；使用节能电器，及时关闭电源……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831" y="1059582"/>
            <a:ext cx="8012812" cy="1800200"/>
          </a:xfrm>
        </p:spPr>
        <p:txBody>
          <a:bodyPr/>
          <a:lstStyle/>
          <a:p>
            <a:pPr algn="l"/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自然资源的重要性；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我国的资源国情；</a:t>
            </a: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合理利用资源的措施。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424180" y="339502"/>
            <a:ext cx="2053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自主预习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1449" y="11809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6975" y="870335"/>
            <a:ext cx="8429684" cy="409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1. 合理利用资源应建立资源节约型社会。之所以要建设资源节约型社会，是因为（    ）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①自然资源是人类赖以生存和发展的基础  ②我国环境问题严峻，制约了经济社会的发展  ③我国人均占有资源严重短缺  ④我国人口素质偏低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A．①②         B．①③        C．②④        D．③④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2．一棵50年树龄的大树的综合价值是l9．6万美元。如果将它砍伐，用作制成一次性筷子，价值不到40美元。森林覆盖率仅为16．55％的中国是一次性筷子的出口大国，每年因此减少森林蓄积量200万立方米。这表明（    ）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A．我国资源利用率低，浪费严重          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B．我国既是资源大国，又是资源小国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C．部分重要资源对外依存度高            </a:t>
            </a:r>
          </a:p>
          <a:p>
            <a:r>
              <a:rPr altLang="zh-CN" sz="2000" smtClean="0">
                <a:solidFill>
                  <a:srgbClr val="000000"/>
                </a:solidFill>
                <a:latin typeface="+mn-ea"/>
                <a:ea typeface="+mn-ea"/>
              </a:rPr>
              <a:t>D．我国坚持了绿色发展的理念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2192" y="1176013"/>
            <a:ext cx="571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251839"/>
            <a:ext cx="571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445" y="-7303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08462" y="161334"/>
            <a:ext cx="363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B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251520" y="621709"/>
          <a:ext cx="8011795" cy="8959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7915"/>
                <a:gridCol w="1129030"/>
                <a:gridCol w="1129030"/>
                <a:gridCol w="1128395"/>
                <a:gridCol w="1279525"/>
                <a:gridCol w="977900"/>
              </a:tblGrid>
              <a:tr h="243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资源种类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土地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耕地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矿产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河川径流量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 err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森林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总量在世界的排名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6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人均值占世界人均值的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1/3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1/3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3/5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1/4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1/5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-91380" y="63212"/>
            <a:ext cx="9180771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/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charset="0"/>
              </a:rPr>
              <a:t>3．分析下表得出我国资源的现状（    ） </a:t>
            </a:r>
          </a:p>
          <a:p>
            <a:pPr marL="0" indent="266700"/>
            <a:endParaRPr lang="zh-CN" sz="2000" b="0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/>
            <a:endParaRPr lang="zh-CN" sz="2000" b="0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/>
            <a:endParaRPr lang="zh-CN" sz="2000" b="0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/>
            <a:endParaRPr lang="zh-CN" sz="2000" b="0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/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charset="0"/>
              </a:rPr>
              <a:t>①我们要节约资源，开发新能源       </a:t>
            </a:r>
          </a:p>
          <a:p>
            <a:pPr marL="0" indent="266700"/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charset="0"/>
              </a:rPr>
              <a:t>②我们要注重资源的合理开发与可持续利用</a:t>
            </a:r>
          </a:p>
          <a:p>
            <a:pPr marL="0" indent="266700"/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charset="0"/>
              </a:rPr>
              <a:t>③我国自然资源总量丰富，种类齐全    </a:t>
            </a:r>
          </a:p>
          <a:p>
            <a:pPr marL="0" indent="266700"/>
            <a:r>
              <a:rPr lang="zh-CN" sz="2000" dirty="0">
                <a:solidFill>
                  <a:srgbClr val="000000"/>
                </a:solidFill>
                <a:ea typeface="等线" panose="02010600030101010101" charset="-122"/>
                <a:cs typeface="Times New Roman" panose="02020603050405020304" charset="0"/>
              </a:rPr>
              <a:t>④我国人口众多，人均</a:t>
            </a:r>
            <a:r>
              <a:rPr 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资</a:t>
            </a:r>
            <a:r>
              <a:rPr lang="zh-CN" sz="2000" dirty="0">
                <a:solidFill>
                  <a:srgbClr val="000000"/>
                </a:solidFill>
                <a:cs typeface="Meiryo" charset="0"/>
              </a:rPr>
              <a:t>源不足，相</a:t>
            </a:r>
            <a:r>
              <a:rPr 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对</a:t>
            </a:r>
            <a:r>
              <a:rPr lang="zh-CN" sz="2000" dirty="0">
                <a:solidFill>
                  <a:srgbClr val="000000"/>
                </a:solidFill>
                <a:cs typeface="Meiryo" charset="0"/>
              </a:rPr>
              <a:t>短缺</a:t>
            </a:r>
            <a:endParaRPr lang="en-US" sz="2000" b="0" dirty="0">
              <a:solidFill>
                <a:srgbClr val="000000"/>
              </a:solidFill>
              <a:latin typeface="等线" panose="02010600030101010101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266700"/>
            <a:r>
              <a:rPr lang="en-US" sz="2000" b="0" dirty="0">
                <a:solidFill>
                  <a:srgbClr val="000000"/>
                </a:solidFill>
                <a:latin typeface="等线" panose="02010600030101010101" charset="-122"/>
                <a:ea typeface="宋体" panose="02010600030101010101" pitchFamily="2" charset="-122"/>
                <a:cs typeface="Times New Roman" panose="02020603050405020304" charset="0"/>
              </a:rPr>
              <a:t>A. ①②    B. ③④    C. ①③    D. ②④</a:t>
            </a:r>
            <a:endParaRPr lang="en-US" sz="2000" b="0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6700"/>
            <a:r>
              <a:rPr lang="en-US" sz="2000" b="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．苏州印发的</a:t>
            </a:r>
            <a:r>
              <a:rPr lang="en-US" sz="2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十三五”循环经济发展规划，提出单位地区生产总值能耗在“十二五”期间下降22%的基础上，到2020年再降低18%。这说明发展循环经济（    </a:t>
            </a:r>
            <a:r>
              <a:rPr lang="zh-CN" sz="2000" b="0" dirty="0" smtClean="0">
                <a:solidFill>
                  <a:srgbClr val="000000"/>
                </a:solidFill>
                <a:ea typeface="宋体" panose="02010600030101010101" pitchFamily="2" charset="-122"/>
              </a:rPr>
              <a:t>）</a:t>
            </a:r>
            <a:endParaRPr lang="en-US" altLang="zh-CN" sz="2000" b="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0" indent="266700"/>
            <a:r>
              <a:rPr lang="zh-CN" sz="2000" b="0" dirty="0" smtClean="0">
                <a:solidFill>
                  <a:srgbClr val="000000"/>
                </a:solidFill>
                <a:ea typeface="宋体" panose="02010600030101010101" pitchFamily="2" charset="-122"/>
              </a:rPr>
              <a:t>①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有利于提高资源利用率 ②能从根本上解决我国资源短缺</a:t>
            </a:r>
            <a:r>
              <a:rPr lang="zh-CN" sz="2000" b="0" dirty="0" smtClean="0">
                <a:solidFill>
                  <a:srgbClr val="000000"/>
                </a:solidFill>
                <a:ea typeface="宋体" panose="02010600030101010101" pitchFamily="2" charset="-122"/>
              </a:rPr>
              <a:t>问题③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有利于解决经济增长与资源环境之间的矛盾  ④不利于资源的开发和利用</a:t>
            </a:r>
          </a:p>
          <a:p>
            <a:pPr marL="0" indent="266700"/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A．①③④           </a:t>
            </a:r>
            <a:r>
              <a:rPr lang="en-US" sz="2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B．①②③         </a:t>
            </a:r>
            <a:r>
              <a:rPr lang="en-US" sz="2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C．①③    </a:t>
            </a:r>
            <a:r>
              <a:rPr lang="en-US" sz="20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	</a:t>
            </a:r>
            <a:r>
              <a:rPr lang="zh-CN" sz="2000" b="0" dirty="0">
                <a:solidFill>
                  <a:srgbClr val="000000"/>
                </a:solidFill>
                <a:ea typeface="宋体" panose="02010600030101010101" pitchFamily="2" charset="-122"/>
              </a:rPr>
              <a:t>D．②④</a:t>
            </a:r>
            <a:endParaRPr lang="zh-CN" altLang="en-US" sz="2000" b="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241276" y="3723878"/>
            <a:ext cx="571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7303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14600" y="706050"/>
            <a:ext cx="8429684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5.（2018·南京）一个菜一个包装盒,配料也要单独包装，放上一次性餐具和纸巾,外面再加个塑料袋，如此“标配”的外卖包装带来大量垃圾。对此，消费者应该（    ）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①对外卖包装尽量进行二次使用  ②加强对外卖行业的引导和治理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③只去饭店吃饭，坚决抵制外卖  ④建议商家用环保材料包装食品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A.①②      B.①④      C.②③      D.③④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6. 下列行为符合绿色生活要求的是（   ）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A．提倡多使用一次性餐具           B．电脑一直处于待机状态</a:t>
            </a:r>
          </a:p>
          <a:p>
            <a:r>
              <a:rPr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C．倡导节假日多送纸质贺卡         D．多乘公交车，少开私家车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64127" y="1323013"/>
            <a:ext cx="5715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5008" y="250063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4180" y="0"/>
            <a:ext cx="20535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预习反馈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14917" y="434319"/>
            <a:ext cx="8715436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1.自然资源是人类赖以生存和发展的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。资源的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与人类对资源需求的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的矛盾，要求人类节约资源、高效地利用资源。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 我国的资源形势非常严峻。从总量上看，我国资源丰富，自然资源总量大，资源类型齐全，是一个“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”；但由于我国人口总量大，人均占有资源量很低，又是一个“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”。我国科学技术总体上还比较落后，长期依靠大量消耗资源来获得经济的发展，导致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，浪费严重；部分重要资源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 措施：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（1）合理利用资源，必须加快转变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①</a:t>
            </a:r>
            <a:r>
              <a:rPr 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实施</a:t>
            </a:r>
            <a:r>
              <a:rPr lang="zh-CN" sz="1800" u="sng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                             </a:t>
            </a:r>
            <a:r>
              <a:rPr 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，通过科技创新和技术进步不断提高资源利用效率</a:t>
            </a:r>
            <a:r>
              <a:rPr alt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②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，是加快转变经济发展方式，建设资源节约型、环境友好型社会，实现可持续发展的必然选择。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）合理利用资源，要倡导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的生活方式。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  <a:sym typeface="+mn-ea"/>
              </a:rPr>
              <a:t>①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树立绿色生活理念，选择绿色生活方式，是现代公民的应有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。我们要参与创建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等行动。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  <a:sym typeface="+mn-ea"/>
              </a:rPr>
              <a:t>②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绿色生活，要反对</a:t>
            </a:r>
            <a:r>
              <a:rPr altLang="zh-CN" sz="1800" u="sng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r>
              <a:rPr altLang="zh-CN" sz="1800" dirty="0" smtClean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</a:rPr>
              <a:t>③</a:t>
            </a:r>
            <a:r>
              <a:rPr altLang="zh-CN" sz="1800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绿色生活，要从身边点滴做起。</a:t>
            </a:r>
            <a:endParaRPr altLang="zh-CN" sz="2000" dirty="0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6145"/>
          <p:cNvSpPr>
            <a:spLocks noGrp="1"/>
          </p:cNvSpPr>
          <p:nvPr>
            <p:ph idx="1"/>
          </p:nvPr>
        </p:nvSpPr>
        <p:spPr>
          <a:xfrm>
            <a:off x="1118870" y="769620"/>
            <a:ext cx="6172200" cy="1485900"/>
          </a:xfrm>
        </p:spPr>
        <p:txBody>
          <a:bodyPr/>
          <a:lstStyle/>
          <a:p>
            <a:pPr algn="ctr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华文细黑" pitchFamily="2" charset="-122"/>
              </a:rPr>
              <a:t>一、自然资源是人类赖以</a:t>
            </a:r>
          </a:p>
          <a:p>
            <a:pPr algn="ctr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华文细黑" pitchFamily="2" charset="-122"/>
              </a:rPr>
              <a:t>生存和发展的物质基础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" y="-7303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图片 7169" descr="200610120494_137141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" y="0"/>
            <a:ext cx="91376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" y="-7303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1381760" y="245745"/>
            <a:ext cx="6172200" cy="857250"/>
          </a:xfr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000099"/>
                </a:solidFill>
                <a:ea typeface="华文隶书" pitchFamily="2" charset="-122"/>
              </a:rPr>
              <a:t>资源有限</a:t>
            </a:r>
            <a:r>
              <a:rPr lang="en-US" altLang="zh-CN" sz="3600" b="1" dirty="0">
                <a:solidFill>
                  <a:srgbClr val="A22632"/>
                </a:solidFill>
                <a:ea typeface="华文隶书" pitchFamily="2" charset="-122"/>
              </a:rPr>
              <a:t>VS</a:t>
            </a:r>
            <a:r>
              <a:rPr lang="zh-CN" altLang="en-US" sz="3600" b="1" dirty="0">
                <a:solidFill>
                  <a:srgbClr val="000099"/>
                </a:solidFill>
                <a:ea typeface="华文隶书" pitchFamily="2" charset="-122"/>
              </a:rPr>
              <a:t>人类发展</a:t>
            </a:r>
          </a:p>
        </p:txBody>
      </p:sp>
      <p:sp>
        <p:nvSpPr>
          <p:cNvPr id="8194" name="文本占位符 8193"/>
          <p:cNvSpPr>
            <a:spLocks noGrp="1"/>
          </p:cNvSpPr>
          <p:nvPr>
            <p:ph idx="1"/>
          </p:nvPr>
        </p:nvSpPr>
        <p:spPr>
          <a:xfrm>
            <a:off x="399415" y="1210310"/>
            <a:ext cx="7948295" cy="1885950"/>
          </a:xfrm>
        </p:spPr>
        <p:txBody>
          <a:bodyPr/>
          <a:lstStyle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地球上的资源是有限的，大部分资源是不可再生资源，而人类的发展是无止境的，所以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资源的有限性和人类对资源需求的无限性的矛盾，要求人类节约资源、高效地利用资源。</a:t>
            </a:r>
          </a:p>
        </p:txBody>
      </p:sp>
      <p:sp>
        <p:nvSpPr>
          <p:cNvPr id="8196" name="文本框 8195"/>
          <p:cNvSpPr txBox="1"/>
          <p:nvPr/>
        </p:nvSpPr>
        <p:spPr>
          <a:xfrm>
            <a:off x="1092200" y="3727450"/>
            <a:ext cx="7070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《2000</a:t>
            </a:r>
            <a:r>
              <a:rPr lang="zh-CN" altLang="en-US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年地球生态报告</a:t>
            </a:r>
            <a:r>
              <a:rPr lang="en-US" altLang="zh-CN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》</a:t>
            </a:r>
            <a:r>
              <a:rPr lang="zh-CN" altLang="en-US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指出，人类如果继续按照目前的速度消耗地球资源，所有的自然资源会在</a:t>
            </a:r>
            <a:r>
              <a:rPr lang="en-US" altLang="zh-CN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2075</a:t>
            </a:r>
            <a:r>
              <a:rPr lang="zh-CN" altLang="en-US" sz="1800" b="1">
                <a:solidFill>
                  <a:srgbClr val="0066FF"/>
                </a:solidFill>
                <a:latin typeface="华文细黑" pitchFamily="2" charset="-122"/>
                <a:ea typeface="华文细黑" pitchFamily="2" charset="-122"/>
              </a:rPr>
              <a:t>年耗尽 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4" grpId="0" build="p"/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煤炭和石油05"/>
          <p:cNvPicPr>
            <a:picLocks noChangeAspect="1"/>
          </p:cNvPicPr>
          <p:nvPr/>
        </p:nvPicPr>
        <p:blipFill>
          <a:blip r:embed="rId2"/>
          <a:srcRect l="12500"/>
          <a:stretch>
            <a:fillRect/>
          </a:stretch>
        </p:blipFill>
        <p:spPr>
          <a:xfrm>
            <a:off x="-5080" y="-6985"/>
            <a:ext cx="4400550" cy="377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 descr="煤炭和石油01"/>
          <p:cNvPicPr>
            <a:picLocks noChangeAspect="1"/>
          </p:cNvPicPr>
          <p:nvPr/>
        </p:nvPicPr>
        <p:blipFill>
          <a:blip r:embed="rId3"/>
          <a:srcRect l="4167" r="3334"/>
          <a:stretch>
            <a:fillRect/>
          </a:stretch>
        </p:blipFill>
        <p:spPr>
          <a:xfrm>
            <a:off x="4511040" y="1718310"/>
            <a:ext cx="4637405" cy="3336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1428750" y="4132660"/>
            <a:ext cx="25717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不可再生资源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241"/>
          <p:cNvGrpSpPr/>
          <p:nvPr/>
        </p:nvGrpSpPr>
        <p:grpSpPr>
          <a:xfrm>
            <a:off x="4705350" y="-6985"/>
            <a:ext cx="4443095" cy="3013710"/>
            <a:chOff x="0" y="0"/>
            <a:chExt cx="3168" cy="2376"/>
          </a:xfrm>
        </p:grpSpPr>
        <p:pic>
          <p:nvPicPr>
            <p:cNvPr id="10243" name="图片 10242" descr="00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168" cy="23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文本框 10243"/>
            <p:cNvSpPr txBox="1"/>
            <p:nvPr/>
          </p:nvSpPr>
          <p:spPr>
            <a:xfrm>
              <a:off x="144" y="192"/>
              <a:ext cx="1488" cy="4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300">
                  <a:solidFill>
                    <a:srgbClr val="FFFF00"/>
                  </a:solidFill>
                  <a:latin typeface="Times New Roman" panose="02020603050405020304" charset="0"/>
                  <a:ea typeface="隶书" pitchFamily="1" charset="-122"/>
                </a:rPr>
                <a:t>生物</a:t>
              </a:r>
            </a:p>
          </p:txBody>
        </p:sp>
      </p:grpSp>
      <p:grpSp>
        <p:nvGrpSpPr>
          <p:cNvPr id="10245" name="组合 10244"/>
          <p:cNvGrpSpPr/>
          <p:nvPr/>
        </p:nvGrpSpPr>
        <p:grpSpPr>
          <a:xfrm>
            <a:off x="-5080" y="2262505"/>
            <a:ext cx="4628515" cy="2888615"/>
            <a:chOff x="0" y="0"/>
            <a:chExt cx="3648" cy="2426"/>
          </a:xfrm>
        </p:grpSpPr>
        <p:pic>
          <p:nvPicPr>
            <p:cNvPr id="10246" name="图片 10245" descr="3904190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3648" cy="24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7" name="文本框 10246"/>
            <p:cNvSpPr txBox="1"/>
            <p:nvPr/>
          </p:nvSpPr>
          <p:spPr>
            <a:xfrm>
              <a:off x="192" y="122"/>
              <a:ext cx="1248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300">
                  <a:solidFill>
                    <a:srgbClr val="FF0000"/>
                  </a:solidFill>
                  <a:latin typeface="Times New Roman" panose="02020603050405020304" charset="0"/>
                  <a:ea typeface="隶书" pitchFamily="1" charset="-122"/>
                </a:rPr>
                <a:t>土地</a:t>
              </a:r>
            </a:p>
          </p:txBody>
        </p:sp>
      </p:grpSp>
      <p:sp>
        <p:nvSpPr>
          <p:cNvPr id="10248" name="文本框 10247"/>
          <p:cNvSpPr txBox="1"/>
          <p:nvPr/>
        </p:nvSpPr>
        <p:spPr>
          <a:xfrm>
            <a:off x="1657350" y="817960"/>
            <a:ext cx="22288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可再生资源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1265"/>
          <p:cNvGrpSpPr/>
          <p:nvPr/>
        </p:nvGrpSpPr>
        <p:grpSpPr>
          <a:xfrm>
            <a:off x="-5080" y="-6985"/>
            <a:ext cx="4286250" cy="3284934"/>
            <a:chOff x="0" y="0"/>
            <a:chExt cx="3600" cy="2759"/>
          </a:xfrm>
        </p:grpSpPr>
        <p:pic>
          <p:nvPicPr>
            <p:cNvPr id="11267" name="图片 11266" descr="2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600" cy="27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8" name="文本框 11267"/>
            <p:cNvSpPr txBox="1"/>
            <p:nvPr/>
          </p:nvSpPr>
          <p:spPr>
            <a:xfrm>
              <a:off x="0" y="2256"/>
              <a:ext cx="1536" cy="5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300">
                  <a:solidFill>
                    <a:srgbClr val="FFFF00"/>
                  </a:solidFill>
                  <a:latin typeface="Times New Roman" panose="02020603050405020304" charset="0"/>
                  <a:ea typeface="隶书" pitchFamily="1" charset="-122"/>
                </a:rPr>
                <a:t>太阳能</a:t>
              </a:r>
            </a:p>
          </p:txBody>
        </p:sp>
      </p:grpSp>
      <p:grpSp>
        <p:nvGrpSpPr>
          <p:cNvPr id="11269" name="组合 11268"/>
          <p:cNvGrpSpPr/>
          <p:nvPr/>
        </p:nvGrpSpPr>
        <p:grpSpPr>
          <a:xfrm>
            <a:off x="4462145" y="1636395"/>
            <a:ext cx="4686300" cy="3514725"/>
            <a:chOff x="0" y="0"/>
            <a:chExt cx="3936" cy="2952"/>
          </a:xfrm>
        </p:grpSpPr>
        <p:pic>
          <p:nvPicPr>
            <p:cNvPr id="11270" name="图片 11269" descr="1292202_513217">
              <a:hlinkClick r:id="rId3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3936" cy="29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文本框 11270"/>
            <p:cNvSpPr txBox="1"/>
            <p:nvPr/>
          </p:nvSpPr>
          <p:spPr>
            <a:xfrm>
              <a:off x="96" y="120"/>
              <a:ext cx="2016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charset="0"/>
                  <a:ea typeface="隶书" pitchFamily="1" charset="-122"/>
                </a:rPr>
                <a:t>风力发电</a:t>
              </a:r>
            </a:p>
          </p:txBody>
        </p:sp>
      </p:grpSp>
      <p:sp>
        <p:nvSpPr>
          <p:cNvPr id="11272" name="文本框 11271"/>
          <p:cNvSpPr txBox="1"/>
          <p:nvPr/>
        </p:nvSpPr>
        <p:spPr>
          <a:xfrm>
            <a:off x="4944110" y="514350"/>
            <a:ext cx="349504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可永续利用资源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2028</Words>
  <Application>WPS 演示</Application>
  <PresentationFormat>全屏显示(16:9)</PresentationFormat>
  <Paragraphs>138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主题1</vt:lpstr>
      <vt:lpstr>幻灯片 1</vt:lpstr>
      <vt:lpstr>1.自然资源的重要性； 2.我国的资源国情； 3.合理利用资源的措施。</vt:lpstr>
      <vt:lpstr>幻灯片 3</vt:lpstr>
      <vt:lpstr>幻灯片 4</vt:lpstr>
      <vt:lpstr>幻灯片 5</vt:lpstr>
      <vt:lpstr>资源有限VS人类发展</vt:lpstr>
      <vt:lpstr>幻灯片 7</vt:lpstr>
      <vt:lpstr>幻灯片 8</vt:lpstr>
      <vt:lpstr>幻灯片 9</vt:lpstr>
      <vt:lpstr>幻灯片 10</vt:lpstr>
      <vt:lpstr>幻灯片 11</vt:lpstr>
      <vt:lpstr>二、我国的资源形势非常严峻。</vt:lpstr>
      <vt:lpstr>幻灯片 13</vt:lpstr>
      <vt:lpstr>三、如何合理利用资源</vt:lpstr>
      <vt:lpstr>三、如何合理利用资源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2113-01-01T00:00:00Z</cp:lastPrinted>
  <dcterms:created xsi:type="dcterms:W3CDTF">2005-11-03T09:37:00Z</dcterms:created>
  <dcterms:modified xsi:type="dcterms:W3CDTF">2019-02-21T03:11:45Z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