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8" r:id="rId11"/>
    <p:sldId id="264" r:id="rId12"/>
    <p:sldId id="265" r:id="rId13"/>
    <p:sldId id="267" r:id="rId14"/>
    <p:sldId id="269" r:id="rId15"/>
    <p:sldId id="273" r:id="rId16"/>
    <p:sldId id="270" r:id="rId17"/>
    <p:sldId id="271" r:id="rId18"/>
    <p:sldId id="276" r:id="rId19"/>
    <p:sldId id="274" r:id="rId20"/>
    <p:sldId id="275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094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idu.com/s?wd=%E8%B5%84%E6%BA%90%E5%9E%8B%E5%9F%8E%E5%B8%82&amp;tn=SE_PcZhidaonwhc_ngpagmjz&amp;rsv_dl=gh_pc_zhidao" TargetMode="External"/><Relationship Id="rId2" Type="http://schemas.openxmlformats.org/officeDocument/2006/relationships/hyperlink" Target="http://www.baidu.com/s?wd=%E4%B8%AD%E9%83%A8%E5%9C%B0%E5%8C%BA&amp;tn=SE_PcZhidaonwhc_ngpagmjz&amp;rsv_dl=gh_pc_zhida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6172200" cy="965668"/>
          </a:xfrm>
        </p:spPr>
        <p:txBody>
          <a:bodyPr/>
          <a:lstStyle/>
          <a:p>
            <a:pPr algn="ctr"/>
            <a:r>
              <a:rPr lang="zh-CN" altLang="en-US" dirty="0" smtClean="0"/>
              <a:t>第十四课确立共同理想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794" y="2285992"/>
            <a:ext cx="4572032" cy="1371600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第一课时       全面建成小康社会</a:t>
            </a:r>
            <a:endParaRPr lang="zh-CN" altLang="en-US" sz="2400" dirty="0"/>
          </a:p>
        </p:txBody>
      </p:sp>
      <p:pic>
        <p:nvPicPr>
          <p:cNvPr id="4" name="图片 3" descr="timg2.jpg"/>
          <p:cNvPicPr>
            <a:picLocks noChangeAspect="1"/>
          </p:cNvPicPr>
          <p:nvPr/>
        </p:nvPicPr>
        <p:blipFill>
          <a:blip r:embed="rId2"/>
          <a:srcRect t="15135" b="19282"/>
          <a:stretch>
            <a:fillRect/>
          </a:stretch>
        </p:blipFill>
        <p:spPr>
          <a:xfrm>
            <a:off x="2000232" y="3286124"/>
            <a:ext cx="5500726" cy="271464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</a:t>
            </a:r>
            <a:r>
              <a:rPr lang="zh-CN" altLang="en-US" sz="3200" dirty="0" smtClean="0"/>
              <a:t>为什么要全面建成小康社会？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5430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、我国是一个幅员辽阔、人口众多、自然资源迥异的大国，受历史背景、自然条件和社会环境等因素的影响，长期存在着区域发展不平衡、城乡差距较大的影响。</a:t>
            </a:r>
            <a:endParaRPr lang="zh-CN" altLang="en-US" dirty="0"/>
          </a:p>
        </p:txBody>
      </p:sp>
      <p:pic>
        <p:nvPicPr>
          <p:cNvPr id="4" name="图片 3" descr="u=2988134493,363293551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3429000"/>
            <a:ext cx="2857520" cy="2376481"/>
          </a:xfrm>
          <a:prstGeom prst="rect">
            <a:avLst/>
          </a:prstGeom>
        </p:spPr>
      </p:pic>
      <p:pic>
        <p:nvPicPr>
          <p:cNvPr id="5" name="图片 4" descr="u=3457608625,1784781259&amp;fm=26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633312"/>
            <a:ext cx="3357586" cy="2081703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r>
              <a:rPr lang="zh-CN" altLang="en-US" dirty="0" smtClean="0"/>
              <a:t>我国的国情</a:t>
            </a:r>
            <a:endParaRPr lang="zh-CN" altLang="en-US" dirty="0"/>
          </a:p>
        </p:txBody>
      </p:sp>
      <p:pic>
        <p:nvPicPr>
          <p:cNvPr id="4" name="内容占位符 3" descr="u=3361435722,4024323898&amp;fm=15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357297"/>
            <a:ext cx="3000396" cy="2252857"/>
          </a:xfrm>
        </p:spPr>
      </p:pic>
      <p:pic>
        <p:nvPicPr>
          <p:cNvPr id="5" name="图片 4" descr="u=4157179753,2342970915&amp;fm=15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428736"/>
            <a:ext cx="3000396" cy="22528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29058" y="1714488"/>
            <a:ext cx="285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人口问题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议一议：为什么说发展是解决我国一切问题的基础和关键？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回答要点：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、我国目前处于社会主义初级阶段。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       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2</a:t>
            </a:r>
            <a:r>
              <a:rPr lang="zh-CN" altLang="en-US" dirty="0" smtClean="0">
                <a:solidFill>
                  <a:srgbClr val="FF0000"/>
                </a:solidFill>
              </a:rPr>
              <a:t>、我国社会的主要矛盾是：解决这个矛盾需要发展。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         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3</a:t>
            </a:r>
            <a:r>
              <a:rPr lang="zh-CN" altLang="en-US" dirty="0" smtClean="0">
                <a:solidFill>
                  <a:srgbClr val="FF0000"/>
                </a:solidFill>
              </a:rPr>
              <a:t>、只有经济持续健康发展，才能筑牢国家繁荣富强、人民幸福安康、社会和谐稳定的物质基础。实现现代化，根本是要靠发展。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四、为了全面建成小康社会，党和国家采取了哪些举措？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82866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、大力发展区域经济、城乡协调发展，最终实现全国人民的共同富裕。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/>
              <a:t>四、为了全面建成小康社会，党和国家采取了哪些举措？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61448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、进一步加大力度，实施以西部大开发、中部崛起、东北振兴和东部率先四大板块为标识的区域发展战略，努力促进区域之间优势互补、良性互动、协调发展。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 smtClean="0"/>
              <a:t>思考：联系实际说说，我国的东部、西部地区各有哪些发展优势，怎样才能做到优势互补、协调发展。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600200"/>
            <a:ext cx="8358246" cy="19716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000" dirty="0" smtClean="0"/>
              <a:t>1.</a:t>
            </a:r>
            <a:r>
              <a:rPr lang="zh-CN" altLang="en-US" sz="2000" dirty="0" smtClean="0"/>
              <a:t>东部地区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东部地区背负大陆，面临海洋，地势平缓，有良好的农业生成条件，水产品、石油、铁矿、盐等资源丰富。优越的地理位置、开发历史悠久、劳动者的文化素质较高、技术力量较强，使东部地区的工农业基础雄厚，在整个经济发展中发挥着龙头作用。</a:t>
            </a:r>
            <a:br>
              <a:rPr lang="zh-CN" altLang="en-US" sz="2000" dirty="0" smtClean="0"/>
            </a:b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214686"/>
            <a:ext cx="82153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2.</a:t>
            </a:r>
            <a:r>
              <a:rPr lang="zh-CN" altLang="en-US" sz="2000" dirty="0" smtClean="0">
                <a:hlinkClick r:id="rId2"/>
              </a:rPr>
              <a:t>中部地区</a:t>
            </a:r>
            <a:r>
              <a:rPr lang="zh-CN" altLang="en-US" sz="2000" dirty="0" smtClean="0"/>
              <a:t>人力资源丰富，</a:t>
            </a:r>
            <a:r>
              <a:rPr lang="zh-CN" altLang="en-US" sz="2000" dirty="0" smtClean="0">
                <a:hlinkClick r:id="rId2"/>
              </a:rPr>
              <a:t>中部地区</a:t>
            </a:r>
            <a:r>
              <a:rPr lang="zh-CN" altLang="en-US" sz="2000" dirty="0" smtClean="0"/>
              <a:t>广阔的市场潜力和承东启西的区位优势将会进一步得到发挥。但</a:t>
            </a:r>
            <a:r>
              <a:rPr lang="zh-CN" altLang="en-US" sz="2000" dirty="0" smtClean="0">
                <a:hlinkClick r:id="rId2"/>
              </a:rPr>
              <a:t>中部地区</a:t>
            </a:r>
            <a:r>
              <a:rPr lang="zh-CN" altLang="en-US" sz="2000" dirty="0" smtClean="0"/>
              <a:t>人均资源占有量并不多，生态环境脆弱性非常明显，流域性污染的压力越来越大，</a:t>
            </a:r>
            <a:r>
              <a:rPr lang="zh-CN" altLang="en-US" sz="2000" dirty="0" smtClean="0">
                <a:hlinkClick r:id="rId3"/>
              </a:rPr>
              <a:t>资源型城市</a:t>
            </a:r>
            <a:r>
              <a:rPr lang="zh-CN" altLang="en-US" sz="2000" dirty="0" smtClean="0"/>
              <a:t>转型的包袱越来越重</a:t>
            </a:r>
            <a:r>
              <a:rPr lang="zh-CN" altLang="en-US" sz="2000" dirty="0"/>
              <a:t>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4786322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3.</a:t>
            </a:r>
            <a:r>
              <a:rPr lang="zh-CN" altLang="en-US" sz="2000" dirty="0" smtClean="0"/>
              <a:t>西部地区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西部地区幅员辽阔，地势较高，地形复杂，高原、盆地、沙漠、草原相间，大部分地区高寒、缺水，不利于农作物生长。因开发历史较晚，经济发展和技术管理水平与中、东部差距较大，但国土面积大，矿产资源丰富，具有很大的开发潜力。</a:t>
            </a:r>
            <a:endParaRPr lang="zh-CN" altLang="en-US" sz="2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/>
              <a:t>四、为了全面建成小康社会，党和国家采取了哪些举措？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54304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、积极实施城乡一体化战略，通过以工促农、以城带乡等一系列措施，加快发展现代农业，大力推进新探杆建设和新型城镇化建设，努力增强农村发展活力，缩小城乡差距，促进城乡共同繁荣。</a:t>
            </a:r>
            <a:endParaRPr lang="zh-CN" altLang="en-US" dirty="0"/>
          </a:p>
        </p:txBody>
      </p:sp>
      <p:pic>
        <p:nvPicPr>
          <p:cNvPr id="6" name="图片 5" descr="u=69916365,3556583227&amp;fm=1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214686"/>
            <a:ext cx="3929090" cy="278608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5</a:t>
            </a:r>
            <a:r>
              <a:rPr lang="zh-CN" altLang="en-US" sz="2400" dirty="0" smtClean="0"/>
              <a:t>、新时代中国特色社会主义发展的战略安排是什么？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47161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从全面建成小康社会到基本实现现代化，再到全面建成社会主义现代化强国，是新时期中国特色社会主义发展的战略安排。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/>
              <a:t>巩固练习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3900502"/>
          </a:xfrm>
        </p:spPr>
        <p:txBody>
          <a:bodyPr/>
          <a:lstStyle/>
          <a:p>
            <a:pPr>
              <a:buNone/>
            </a:pPr>
            <a:r>
              <a:rPr lang="zh-CN" altLang="en-US" sz="2800" dirty="0" smtClean="0"/>
              <a:t>一、选择题：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、目前，我国已成为世界第二大经济体，但人均</a:t>
            </a:r>
            <a:r>
              <a:rPr lang="en-US" altLang="zh-CN" sz="2800" dirty="0" smtClean="0"/>
              <a:t>GDP</a:t>
            </a:r>
            <a:r>
              <a:rPr lang="zh-CN" altLang="en-US" sz="2800" dirty="0" smtClean="0"/>
              <a:t>只有美国的</a:t>
            </a:r>
            <a:r>
              <a:rPr lang="en-US" altLang="zh-CN" sz="2800" dirty="0" smtClean="0"/>
              <a:t>1/7</a:t>
            </a:r>
            <a:r>
              <a:rPr lang="zh-CN" altLang="en-US" sz="2800" dirty="0" smtClean="0"/>
              <a:t>，全球排名</a:t>
            </a:r>
            <a:r>
              <a:rPr lang="en-US" altLang="zh-CN" sz="2800" dirty="0" smtClean="0"/>
              <a:t>60</a:t>
            </a:r>
            <a:r>
              <a:rPr lang="zh-CN" altLang="en-US" sz="2800" dirty="0" smtClean="0"/>
              <a:t>多位，在社会生产力水平、公共服务等方面与发达国家也有较大差距。这说明（       ）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A</a:t>
            </a:r>
            <a:r>
              <a:rPr lang="zh-CN" altLang="en-US" sz="2800" dirty="0" smtClean="0"/>
              <a:t>、要改善我国经济发展的外部环境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B</a:t>
            </a:r>
            <a:r>
              <a:rPr lang="zh-CN" altLang="en-US" sz="2800" dirty="0" smtClean="0"/>
              <a:t>、我国全面建成了小康社会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C</a:t>
            </a:r>
            <a:r>
              <a:rPr lang="zh-CN" altLang="en-US" sz="2800" dirty="0" smtClean="0"/>
              <a:t>、我国还处于社会主义初级阶段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D</a:t>
            </a:r>
            <a:r>
              <a:rPr lang="zh-CN" altLang="en-US" sz="2800" dirty="0" smtClean="0"/>
              <a:t>、我国是社会主义现代化强国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572132" y="342900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5794"/>
            <a:ext cx="7467600" cy="50720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改革开放使我国以世所罕见的速度发展起来，我国从未像今天这样接近实现中华民族伟大复兴的目标。但当前我国改革发展面临一系列突出的矛盾和挑战，经济发展道路上还有不少困难和问题。我国当前在经济发展中遇到的困难有（     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①科技创新能力与发达国家还有较大差距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②区域发展不平衡城乡发展差距较大的问题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③严峻的资源环境问题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④严重少子化、人口老龄化的人口问题和挑战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A.①②③  B.①②④  C.①③④  D.①②③④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29322" y="264318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467600" cy="631844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学习目标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71546"/>
            <a:ext cx="7467600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200" dirty="0" smtClean="0"/>
              <a:t>1</a:t>
            </a:r>
            <a:r>
              <a:rPr lang="zh-CN" altLang="en-US" sz="3200" dirty="0" smtClean="0"/>
              <a:t>、知道我国“两个一百年”的奋斗目标</a:t>
            </a:r>
            <a:endParaRPr lang="en-US" altLang="zh-CN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8596" y="1857364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3200" dirty="0" smtClean="0"/>
              <a:t>2</a:t>
            </a:r>
            <a:r>
              <a:rPr lang="zh-CN" altLang="en-US" sz="3200" dirty="0" smtClean="0"/>
              <a:t>、理解我国全面建成小康社会的原因</a:t>
            </a:r>
            <a:endParaRPr lang="en-US" altLang="zh-CN" sz="3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00034" y="2500306"/>
            <a:ext cx="7358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、明确党和国家全面建成小康社会的具体措施</a:t>
            </a:r>
          </a:p>
          <a:p>
            <a:endParaRPr lang="zh-CN" altLang="en-US" sz="3200" dirty="0"/>
          </a:p>
        </p:txBody>
      </p:sp>
      <p:pic>
        <p:nvPicPr>
          <p:cNvPr id="6" name="图片 5" descr="t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643314"/>
            <a:ext cx="2928958" cy="278608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42"/>
            <a:ext cx="7467600" cy="5143536"/>
          </a:xfrm>
        </p:spPr>
        <p:txBody>
          <a:bodyPr/>
          <a:lstStyle/>
          <a:p>
            <a:pPr>
              <a:buNone/>
            </a:pPr>
            <a:r>
              <a:rPr lang="en-US" altLang="zh-CN" sz="2400" dirty="0" smtClean="0"/>
              <a:t>3.2018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日，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中共中央国务院关于实施乡村振兴战略的意见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正式发布。这是新世纪以来第</a:t>
            </a:r>
            <a:r>
              <a:rPr lang="en-US" altLang="zh-CN" sz="2400" dirty="0" smtClean="0"/>
              <a:t>15</a:t>
            </a:r>
            <a:r>
              <a:rPr lang="zh-CN" altLang="en-US" sz="2400" dirty="0" smtClean="0"/>
              <a:t>个持续关注“三农”问题的中央一号文件。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意见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强调，要全面贯彻党的十九大精神，坚持农业农村优先发展，</a:t>
            </a:r>
            <a:r>
              <a:rPr lang="en-US" altLang="zh-CN" sz="2400" dirty="0" smtClean="0"/>
              <a:t>…</a:t>
            </a:r>
            <a:r>
              <a:rPr lang="zh-CN" altLang="en-US" sz="2400" dirty="0" smtClean="0"/>
              <a:t>加快推进农业农村现代化，走中国特色社会主义乡村振兴道路。实施乡村振兴战略有利于（      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①实现全面建成小康社会奋斗目标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②统筹城乡发展，实现共同富裕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③城乡一体化发展战略的实施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④消除城乡差距，促进城乡共同繁荣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A.①②③    B.①②④     C .②③④    D.①③④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271462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问题：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828668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作为一个有志青年，你打算怎样为全面建成小康社会做贡献？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662" y="3357562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、发扬艰苦奋斗、创新精神、民族精神；     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4071942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、提高自己的社会责任感和社会实践能力，全面提高自己的素质；</a:t>
            </a:r>
            <a:endParaRPr lang="en-US" altLang="zh-CN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42976" y="5286388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 努力学习科学文化知识，立志成才，服务社会、报效祖国，勇担民族复兴的崇高使命！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2357430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CN" altLang="en-US" dirty="0" smtClean="0"/>
              <a:t>答：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、我们要树立崇高远大理想，正确的人生观、价值观，提高道德水平、法制观念；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学习要点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3200" dirty="0" smtClean="0"/>
              <a:t>1</a:t>
            </a:r>
            <a:r>
              <a:rPr lang="zh-CN" altLang="en-US" sz="3200" dirty="0" smtClean="0"/>
              <a:t>、当代中国人民的共同理想是什么？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2</a:t>
            </a:r>
            <a:r>
              <a:rPr lang="zh-CN" altLang="en-US" sz="3200" dirty="0" smtClean="0"/>
              <a:t>、两个一百年的奋斗目标是什么？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3</a:t>
            </a:r>
            <a:r>
              <a:rPr lang="zh-CN" altLang="en-US" sz="3200" dirty="0" smtClean="0"/>
              <a:t>、为什么要建成小康社会？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4</a:t>
            </a:r>
            <a:r>
              <a:rPr lang="zh-CN" altLang="en-US" sz="3200" dirty="0" smtClean="0"/>
              <a:t>、为了全面建成小康社会，党和国家采取了哪些举措？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5</a:t>
            </a:r>
            <a:r>
              <a:rPr lang="zh-CN" altLang="en-US" sz="3200" dirty="0" smtClean="0"/>
              <a:t>、新时代中国特色社会主义发展战略安排是什么？</a:t>
            </a:r>
            <a:endParaRPr lang="zh-CN" altLang="en-US" sz="32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</a:t>
            </a:r>
            <a:r>
              <a:rPr lang="zh-CN" altLang="en-US" sz="2800" dirty="0" smtClean="0"/>
              <a:t>当代中国人民的共同理想是什么？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18585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全面建成小康社会，把我国建设成为社会主义现代化强国，是当代中国人民的共同理想。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167" t="16484" r="24999" b="6593"/>
          <a:stretch>
            <a:fillRect/>
          </a:stretch>
        </p:blipFill>
        <p:spPr bwMode="auto">
          <a:xfrm>
            <a:off x="1500166" y="2571744"/>
            <a:ext cx="547827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中国共产党第十八次全国代表大会提出建设一位五体的小康社会</a:t>
            </a:r>
            <a:endParaRPr lang="zh-CN" altLang="en-US" sz="2800" dirty="0"/>
          </a:p>
        </p:txBody>
      </p:sp>
      <p:pic>
        <p:nvPicPr>
          <p:cNvPr id="4" name="内容占位符 3" descr="20140423105619-12634948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9750" y="1643051"/>
            <a:ext cx="5262580" cy="464347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</a:t>
            </a:r>
            <a:r>
              <a:rPr lang="zh-CN" altLang="en-US" sz="2800" dirty="0" smtClean="0"/>
              <a:t>两个一百年的奋斗目标是什么？</a:t>
            </a:r>
            <a:endParaRPr lang="zh-CN" altLang="en-US" dirty="0"/>
          </a:p>
        </p:txBody>
      </p:sp>
      <p:pic>
        <p:nvPicPr>
          <p:cNvPr id="5" name="内容占位符 4" descr="untitl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428736"/>
            <a:ext cx="8215370" cy="4857784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</a:t>
            </a:r>
            <a:r>
              <a:rPr lang="zh-CN" altLang="en-US" sz="2800" dirty="0" smtClean="0"/>
              <a:t>为什么要全面建成小康社会？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04337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sz="3200" dirty="0" smtClean="0">
                <a:solidFill>
                  <a:srgbClr val="FF0000"/>
                </a:solidFill>
              </a:rPr>
              <a:t>目前，我国仍处于社会主义初级阶段，仍是一个发展中国家，发展是解决我国一切问题的基础和关键。只有坚持以经济建设为中心，保持经济持续健康发展，才能为国家繁荣富强、人民幸福安康、社会和谐稳定提供坚实的物质基础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我国的国情</a:t>
            </a:r>
            <a:endParaRPr lang="zh-CN" altLang="en-US" dirty="0"/>
          </a:p>
        </p:txBody>
      </p:sp>
      <p:pic>
        <p:nvPicPr>
          <p:cNvPr id="4" name="内容占位符 3" descr="untitl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00174"/>
            <a:ext cx="7643866" cy="4857783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小康生活愿景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untitl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2285992"/>
            <a:ext cx="4071966" cy="3357586"/>
          </a:xfrm>
        </p:spPr>
      </p:pic>
      <p:pic>
        <p:nvPicPr>
          <p:cNvPr id="6" name="图片 5" descr="u=69916365,3556583227&amp;fm=1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285992"/>
            <a:ext cx="4000528" cy="328614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2048</Words>
  <PresentationFormat>全屏显示(4:3)</PresentationFormat>
  <Paragraphs>71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主题1</vt:lpstr>
      <vt:lpstr>第十四课确立共同理想</vt:lpstr>
      <vt:lpstr>学习目标</vt:lpstr>
      <vt:lpstr>学习要点</vt:lpstr>
      <vt:lpstr>一、当代中国人民的共同理想是什么？</vt:lpstr>
      <vt:lpstr>中国共产党第十八次全国代表大会提出建设一位五体的小康社会</vt:lpstr>
      <vt:lpstr>二、两个一百年的奋斗目标是什么？</vt:lpstr>
      <vt:lpstr>三、为什么要全面建成小康社会？</vt:lpstr>
      <vt:lpstr>我国的国情</vt:lpstr>
      <vt:lpstr>小康生活愿景</vt:lpstr>
      <vt:lpstr>三、为什么要全面建成小康社会？</vt:lpstr>
      <vt:lpstr>我国的国情</vt:lpstr>
      <vt:lpstr>议一议：为什么说发展是解决我国一切问题的基础和关键？</vt:lpstr>
      <vt:lpstr>四、为了全面建成小康社会，党和国家采取了哪些举措？</vt:lpstr>
      <vt:lpstr>四、为了全面建成小康社会，党和国家采取了哪些举措？</vt:lpstr>
      <vt:lpstr>思考：联系实际说说，我国的东部、西部地区各有哪些发展优势，怎样才能做到优势互补、协调发展。</vt:lpstr>
      <vt:lpstr>四、为了全面建成小康社会，党和国家采取了哪些举措？</vt:lpstr>
      <vt:lpstr>5、新时代中国特色社会主义发展的战略安排是什么？</vt:lpstr>
      <vt:lpstr>巩固练习</vt:lpstr>
      <vt:lpstr>幻灯片 19</vt:lpstr>
      <vt:lpstr>幻灯片 20</vt:lpstr>
      <vt:lpstr>问题：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2019-02-21T03:14:01Z</dcterms:modified>
</cp:coreProperties>
</file>