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1" r:id="rId2"/>
  </p:sldMasterIdLst>
  <p:notesMasterIdLst>
    <p:notesMasterId r:id="rId23"/>
  </p:notesMasterIdLst>
  <p:sldIdLst>
    <p:sldId id="287" r:id="rId3"/>
    <p:sldId id="327" r:id="rId4"/>
    <p:sldId id="328" r:id="rId5"/>
    <p:sldId id="329" r:id="rId6"/>
    <p:sldId id="330" r:id="rId7"/>
    <p:sldId id="335" r:id="rId8"/>
    <p:sldId id="331" r:id="rId9"/>
    <p:sldId id="333" r:id="rId10"/>
    <p:sldId id="336" r:id="rId11"/>
    <p:sldId id="337" r:id="rId12"/>
    <p:sldId id="338" r:id="rId13"/>
    <p:sldId id="339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DFDFB"/>
    <a:srgbClr val="F7FA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15" autoAdjust="0"/>
    <p:restoredTop sz="80626" autoAdjust="0"/>
  </p:normalViewPr>
  <p:slideViewPr>
    <p:cSldViewPr snapToGrid="0">
      <p:cViewPr>
        <p:scale>
          <a:sx n="66" d="100"/>
          <a:sy n="66" d="100"/>
        </p:scale>
        <p:origin x="-1398" y="-204"/>
      </p:cViewPr>
      <p:guideLst>
        <p:guide orient="horz" pos="2191"/>
        <p:guide pos="21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33685-EBFB-4B95-913A-DFEFCEB1995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AD6A0-C615-4EB0-97F7-F641CE3765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 l="398" t="28519"/>
          <a:stretch>
            <a:fillRect/>
          </a:stretch>
        </p:blipFill>
        <p:spPr>
          <a:xfrm>
            <a:off x="1" y="-12701"/>
            <a:ext cx="12189980" cy="68570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32188" y="3178254"/>
            <a:ext cx="82621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32188" y="1341121"/>
            <a:ext cx="8262165" cy="171648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65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0"/>
            <a:ext cx="121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spc="5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439400" y="6057900"/>
            <a:ext cx="429986" cy="429986"/>
          </a:xfrm>
          <a:prstGeom prst="ellipse">
            <a:avLst/>
          </a:prstGeom>
          <a:solidFill>
            <a:schemeClr val="accent5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87100" y="6057900"/>
            <a:ext cx="429986" cy="4299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567255" y="6162675"/>
            <a:ext cx="123476" cy="220436"/>
            <a:chOff x="10668000" y="2600325"/>
            <a:chExt cx="201386" cy="433161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0668000" y="2600325"/>
              <a:ext cx="201386" cy="228600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77525" y="2832100"/>
              <a:ext cx="182336" cy="201386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rot="10800000">
            <a:off x="11265755" y="6162675"/>
            <a:ext cx="123476" cy="220436"/>
            <a:chOff x="10668000" y="2600325"/>
            <a:chExt cx="201386" cy="433161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10668000" y="2600325"/>
              <a:ext cx="201386" cy="228600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677525" y="2832100"/>
              <a:ext cx="182336" cy="201386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连接符 14"/>
          <p:cNvCxnSpPr/>
          <p:nvPr/>
        </p:nvCxnSpPr>
        <p:spPr>
          <a:xfrm>
            <a:off x="2583545" y="4227116"/>
            <a:ext cx="6154057" cy="0"/>
          </a:xfrm>
          <a:prstGeom prst="line">
            <a:avLst/>
          </a:prstGeom>
          <a:ln>
            <a:solidFill>
              <a:schemeClr val="accent5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564494" y="3128565"/>
            <a:ext cx="6655706" cy="109693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6000" b="1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64494" y="4364315"/>
            <a:ext cx="6655705" cy="9411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8100000">
            <a:off x="-785410" y="-383079"/>
            <a:ext cx="6567170" cy="10278110"/>
          </a:xfrm>
          <a:custGeom>
            <a:avLst/>
            <a:gdLst>
              <a:gd name="connsiteX0" fmla="*/ 2645 w 10342"/>
              <a:gd name="connsiteY0" fmla="*/ 16186 h 16186"/>
              <a:gd name="connsiteX1" fmla="*/ 0 w 10342"/>
              <a:gd name="connsiteY1" fmla="*/ 13514 h 16186"/>
              <a:gd name="connsiteX2" fmla="*/ 1746 w 10342"/>
              <a:gd name="connsiteY2" fmla="*/ 0 h 16186"/>
              <a:gd name="connsiteX3" fmla="*/ 10342 w 10342"/>
              <a:gd name="connsiteY3" fmla="*/ 8545 h 16186"/>
              <a:gd name="connsiteX4" fmla="*/ 2645 w 10342"/>
              <a:gd name="connsiteY4" fmla="*/ 16186 h 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42" h="16186">
                <a:moveTo>
                  <a:pt x="2645" y="16186"/>
                </a:moveTo>
                <a:lnTo>
                  <a:pt x="0" y="13514"/>
                </a:lnTo>
                <a:lnTo>
                  <a:pt x="1746" y="0"/>
                </a:lnTo>
                <a:lnTo>
                  <a:pt x="10342" y="8545"/>
                </a:lnTo>
                <a:lnTo>
                  <a:pt x="2645" y="16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14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906780" y="5104765"/>
            <a:ext cx="5313680" cy="8134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06780" y="3599815"/>
            <a:ext cx="5313680" cy="132588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6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3700-D2F0-4E3A-A777-D3760E40E04A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71551" y="76620"/>
            <a:ext cx="10277474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971550" y="1047750"/>
            <a:ext cx="10277475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1" r:id="rId12"/>
    <p:sldLayoutId id="2147483666" r:id="rId13"/>
    <p:sldLayoutId id="2147483670" r:id="rId14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80"/>
            <a:ext cx="12845415" cy="6828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48950" y="7753350"/>
            <a:ext cx="716280" cy="370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23235" y="1043940"/>
            <a:ext cx="500888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第十四课  确立共同理想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73550" y="2630170"/>
            <a:ext cx="4754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第二课时共筑中国梦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四、</a:t>
            </a:r>
            <a:r>
              <a:rPr>
                <a:sym typeface="+mn-ea"/>
              </a:rPr>
              <a:t>为什么实现中国梦要弘扬中国精神？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2</a:t>
            </a:r>
            <a:r>
              <a:t>、中国精神是凝聚各族人民智慧和力量的精神纽带，是激励人们与时俱进、团结奋斗、自强不息的强大精神力量。</a:t>
            </a:r>
          </a:p>
        </p:txBody>
      </p:sp>
      <p:pic>
        <p:nvPicPr>
          <p:cNvPr id="4" name="图片 3" descr="u=1598400819,3251286364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405" y="2693035"/>
            <a:ext cx="5022850" cy="4008755"/>
          </a:xfrm>
          <a:prstGeom prst="rect">
            <a:avLst/>
          </a:prstGeom>
        </p:spPr>
      </p:pic>
      <p:pic>
        <p:nvPicPr>
          <p:cNvPr id="5" name="图片 4" descr="u=3038380586,2030058294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4245" y="2776855"/>
            <a:ext cx="3144520" cy="36341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感悟：列举一些实例，谈谈我们青少年学生怎样在日常学习、生活中培育和弘扬中国精神。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800">
                <a:solidFill>
                  <a:srgbClr val="FF0000"/>
                </a:solidFill>
                <a:sym typeface="+mn-ea"/>
              </a:rPr>
              <a:t>①树立远大志向和正确的理想信念。 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sz="2800">
                <a:solidFill>
                  <a:srgbClr val="FF0000"/>
                </a:solidFill>
                <a:sym typeface="+mn-ea"/>
              </a:rPr>
              <a:t>②认真遵守《中学生守则》和《中学生日常行为规范》，培养良好的道德品质和文明行为。 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sz="2800">
                <a:solidFill>
                  <a:srgbClr val="FF0000"/>
                </a:solidFill>
                <a:sym typeface="+mn-ea"/>
              </a:rPr>
              <a:t>③努力提高自己的思想道德素质、科学文化素质，争取全面发展。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sz="2800">
                <a:solidFill>
                  <a:srgbClr val="FF0000"/>
                </a:solidFill>
                <a:sym typeface="+mn-ea"/>
              </a:rPr>
              <a:t>④积极参加道德实践活动，勤奋学习、大胆实践、勇于创造，争做“四有”好公民。 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sz="2800">
                <a:solidFill>
                  <a:srgbClr val="FF0000"/>
                </a:solidFill>
                <a:sym typeface="+mn-ea"/>
              </a:rPr>
              <a:t>⑤增强爱国情感，弘扬和培育民族精神，把个人前途和祖国命运结合起来，培养创新精神，勇于承担崇高使命等。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>
                <a:ea typeface="宋体" panose="02010600030101010101" pitchFamily="2" charset="-122"/>
                <a:sym typeface="+mn-ea"/>
              </a:rPr>
              <a:t>五、</a:t>
            </a:r>
            <a:r>
              <a:rPr>
                <a:sym typeface="+mn-ea"/>
              </a:rPr>
              <a:t>个人梦想和中国梦的关系是什么？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/>
              <a:t>1</a:t>
            </a:r>
            <a:r>
              <a:rPr sz="2800"/>
              <a:t>、每个人都有自己的梦想和追求。实现中国梦，需要一代代中国人共同奋斗，同时又为人们实现自己的梦想，创造自己的人生开辟了广阔的空间。</a:t>
            </a:r>
          </a:p>
        </p:txBody>
      </p:sp>
      <p:pic>
        <p:nvPicPr>
          <p:cNvPr id="4" name="图片 3" descr="u=441160102,1393417419&amp;fm=15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75" y="3225800"/>
            <a:ext cx="4581525" cy="3146425"/>
          </a:xfrm>
          <a:prstGeom prst="rect">
            <a:avLst/>
          </a:prstGeom>
        </p:spPr>
      </p:pic>
      <p:pic>
        <p:nvPicPr>
          <p:cNvPr id="5" name="图片 4" descr="u=3511813004,1892135151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0265" y="3361055"/>
            <a:ext cx="5028565" cy="30111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>
                <a:sym typeface="+mn-ea"/>
              </a:rPr>
              <a:t>中国梦人们实现自己的梦想，开辟了广阔的空间</a:t>
            </a:r>
            <a:endParaRPr lang="zh-CN" altLang="en-US"/>
          </a:p>
        </p:txBody>
      </p:sp>
      <p:pic>
        <p:nvPicPr>
          <p:cNvPr id="4" name="内容占位符 3" descr="u=523570620,4182894286&amp;fm=26&amp;gp=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7820" y="2565400"/>
            <a:ext cx="6223000" cy="2895600"/>
          </a:xfrm>
          <a:prstGeom prst="rect">
            <a:avLst/>
          </a:prstGeom>
        </p:spPr>
      </p:pic>
      <p:pic>
        <p:nvPicPr>
          <p:cNvPr id="5" name="图片 4" descr="u=1261354127,418711075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3400" y="2227580"/>
            <a:ext cx="4761865" cy="35712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>
                <a:ea typeface="宋体" panose="02010600030101010101" pitchFamily="2" charset="-122"/>
                <a:sym typeface="+mn-ea"/>
              </a:rPr>
              <a:t>五、</a:t>
            </a:r>
            <a:r>
              <a:rPr>
                <a:sym typeface="+mn-ea"/>
              </a:rPr>
              <a:t>个人梦想和中国梦的关系是什么？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2</a:t>
            </a:r>
            <a:r>
              <a:t>、我们个人的梦想，只有融入中国梦，顺应祖国的步伐，才能梦想成真，汇聚成实现中国梦的磅礴力量。</a:t>
            </a:r>
          </a:p>
        </p:txBody>
      </p:sp>
      <p:pic>
        <p:nvPicPr>
          <p:cNvPr id="4" name="图片 3" descr="u=3174049142,2042749307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85" y="2942590"/>
            <a:ext cx="4914265" cy="2856865"/>
          </a:xfrm>
          <a:prstGeom prst="rect">
            <a:avLst/>
          </a:prstGeom>
        </p:spPr>
      </p:pic>
      <p:pic>
        <p:nvPicPr>
          <p:cNvPr id="5" name="图片 4" descr="u=2438978108,927841761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7135" y="2942590"/>
            <a:ext cx="5066665" cy="28568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周恩来的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梦</a:t>
            </a:r>
            <a:r>
              <a:rPr lang="en-US" altLang="zh-CN"/>
              <a:t>”</a:t>
            </a:r>
            <a:r>
              <a:rPr lang="zh-CN" altLang="en-US"/>
              <a:t>：“为中华之崛起而读书！”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 l="15330" t="16413" r="13040" b="17532"/>
          <a:stretch>
            <a:fillRect/>
          </a:stretch>
        </p:blipFill>
        <p:spPr>
          <a:xfrm>
            <a:off x="1785620" y="1047750"/>
            <a:ext cx="8648700" cy="4862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0570"/>
          </a:xfrm>
        </p:spPr>
        <p:txBody>
          <a:bodyPr/>
          <a:lstStyle/>
          <a:p>
            <a:r>
              <a:rPr lang="zh-CN" altLang="en-US" sz="3200"/>
              <a:t>关于“中国梦”，习近平总书记是这样描绘的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7880" y="1253490"/>
            <a:ext cx="10515600" cy="169164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altLang="zh-CN"/>
              <a:t>   </a:t>
            </a:r>
            <a:r>
              <a:rPr lang="zh-CN" altLang="en-US">
                <a:solidFill>
                  <a:srgbClr val="FF0000"/>
                </a:solidFill>
              </a:rPr>
              <a:t>民族复兴的梦</a:t>
            </a: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   每个人都有理想和追求，都有自己的梦想。现在，大家都在讨论中国梦，我以为，实现中华民族伟大复兴，就是中华民族近代以来最伟大的梦想。这个梦想，凝聚了几代中国人的夙愿，体现了中华民族和中国人民的整体利益，是每一个中华儿女的共同期盼。</a:t>
            </a:r>
          </a:p>
          <a:p>
            <a:pPr marL="0" indent="0" algn="ctr"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6255" y="2828925"/>
            <a:ext cx="11480800" cy="204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青年的梦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l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   中国梦是国家的梦、民族的梦，也是包括广大青年在内的每个中国人的梦。“得其大者可以兼其小。”只有把人生理想融入国家和民族的事业中，才能最终成就一番事业。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700" y="4160520"/>
            <a:ext cx="11481435" cy="167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生态文明的梦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l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    走向生态文明新时代，建设美丽中国，是实现中华民族伟大复兴的中国梦的重要内容。、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495" y="5135880"/>
            <a:ext cx="11596370" cy="300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全面小康的梦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l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     全面小康是全体中国人民的小康，不能出现有人掉队。未来５年，我们将使中国现有标准下７０００多万贫困人口全部脱贫。这是中国落实２０１５年后发展议程的重要一步。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ctr">
              <a:lnSpc>
                <a:spcPct val="130000"/>
              </a:lnSpc>
              <a:buNone/>
            </a:pPr>
            <a:endParaRPr lang="zh-CN" altLang="en-US" sz="2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30000"/>
              </a:lnSpc>
              <a:buNone/>
            </a:pPr>
            <a:endParaRPr lang="zh-CN" altLang="en-US" sz="2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/>
              <a:t>思考：在共筑中国梦的伟大时代，我们青少年应该怎样确立自己的理想？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>
                <a:solidFill>
                  <a:srgbClr val="FF0000"/>
                </a:solidFill>
              </a:rPr>
              <a:t>   </a:t>
            </a:r>
            <a:r>
              <a:rPr lang="zh-CN" altLang="en-US" sz="2800">
                <a:solidFill>
                  <a:srgbClr val="FF0000"/>
                </a:solidFill>
              </a:rPr>
              <a:t>首先,要把长远理想与现实生活相结合,要把个人理想和中国梦紧密结合在一起，立志从现在做起.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其次,要把伟大目标与平凡小事相联系.实现自己的理想,一定要从身边平凡的小事做起。为实现中华民族伟大复兴的中国梦而奋斗，是我们人生难得的际遇。每个青年都应该珍惜这个伟大时代，做新时代的奋斗者。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再次,要实现人生的远大理想,必须发扬艰苦奋斗的精神.只有树立了艰苦奋斗的创业精神,才能在生活的道路上坚韧不拔、斗志旺盛,不论什么艰难险阻都能克服,才能在学习上兢兢业业、刻苦钻研,在艰苦的实践中经受锻炼,培养吃苦耐劳的品格,用辛勤的汗水培育出丰硕的果实.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活动探究题：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 l="15785" t="31086" r="30911" b="63752"/>
          <a:stretch>
            <a:fillRect/>
          </a:stretch>
        </p:blipFill>
        <p:spPr>
          <a:xfrm>
            <a:off x="1295400" y="1089025"/>
            <a:ext cx="9595485" cy="954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21907" t="36914" r="30341" b="56672"/>
          <a:stretch>
            <a:fillRect/>
          </a:stretch>
        </p:blipFill>
        <p:spPr>
          <a:xfrm>
            <a:off x="1295400" y="4846320"/>
            <a:ext cx="9368155" cy="943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1550" y="2202180"/>
            <a:ext cx="977963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小华同学在梳理知识点，写到实现中国梦必须弘扬中国精神，请你列举中国精神有哪些？“中国精神”是社会主义核心价值观的具体体现，“中国精神”是中华民族的灵魂，爱国、感恩、勤劳、互助、开放、进取、创新、包容、厚德、谦虚、务实、奋进、诚信、务实、兼容、好学、互信、互利、协商、尊重、爱心、公德、平等、平和，“中国精神”博大精深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1080" y="3863340"/>
            <a:ext cx="1050353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2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、小明同学梳理知识时，写到个人梦想与中国梦的关系，请你替他补完整：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2925" y="4750435"/>
            <a:ext cx="102743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、汇</a:t>
            </a:r>
          </a:p>
        </p:txBody>
      </p:sp>
      <p:pic>
        <p:nvPicPr>
          <p:cNvPr id="10" name="内容占位符 3"/>
          <p:cNvPicPr>
            <a:picLocks noChangeAspect="1"/>
          </p:cNvPicPr>
          <p:nvPr/>
        </p:nvPicPr>
        <p:blipFill>
          <a:blip r:embed="rId5"/>
          <a:srcRect l="16740" t="40726" r="31189" b="53426"/>
          <a:stretch>
            <a:fillRect/>
          </a:stretch>
        </p:blipFill>
        <p:spPr>
          <a:xfrm>
            <a:off x="971550" y="5695950"/>
            <a:ext cx="7237095" cy="9004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选择题：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sz="3200">
                <a:solidFill>
                  <a:schemeClr val="tx1">
                    <a:lumMod val="50000"/>
                  </a:schemeClr>
                </a:solidFill>
              </a:rPr>
              <a:t>、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改革开放以来，我国的经济建设和各项社会事业，均取得了重大成就。下列为实现中华民族伟大复兴奠定坚实基础的是（    ）</a:t>
            </a:r>
          </a:p>
          <a:p>
            <a:pPr marL="0" indent="0">
              <a:buNone/>
            </a:pP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①我国的经济实力有了很大的提高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②科技创新能力不断增强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③民族的自信心和凝聚力不断增强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④综合国力位居世界第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A.①②</a:t>
            </a: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③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B.①③④  C.①②④D.①③</a:t>
            </a: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②④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07690" y="2654935"/>
            <a:ext cx="420370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/>
              <a:t>1</a:t>
            </a:r>
            <a:r>
              <a:rPr sz="3600"/>
              <a:t>、理解中国梦的内涵</a:t>
            </a:r>
          </a:p>
          <a:p>
            <a:pPr marL="0" indent="0">
              <a:buNone/>
            </a:pPr>
            <a:r>
              <a:rPr lang="en-US" altLang="zh-CN" sz="3600"/>
              <a:t>2</a:t>
            </a:r>
            <a:r>
              <a:rPr sz="3600"/>
              <a:t>、明确实现中国梦的具体方法</a:t>
            </a:r>
          </a:p>
          <a:p>
            <a:pPr marL="0" indent="0">
              <a:buNone/>
            </a:pPr>
            <a:r>
              <a:rPr lang="en-US" altLang="zh-CN" sz="3600"/>
              <a:t>3</a:t>
            </a:r>
            <a:r>
              <a:rPr sz="3600"/>
              <a:t>、理解个人梦想与中国梦的关系</a:t>
            </a:r>
          </a:p>
        </p:txBody>
      </p:sp>
      <p:pic>
        <p:nvPicPr>
          <p:cNvPr id="4" name="图片 3" descr="W0201309163435166173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555" y="873125"/>
            <a:ext cx="3830320" cy="55987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2</a:t>
            </a: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.2018年3月20日，在第十三届全国人民代表大会第一次会议闭幕会上，国家主席习近平发表了重要讲话。他指出，要实现中国梦必须走中国道路，弘扬中国精神。这里的“中国道路”是指（    ）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A。改革开放之路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B。中国特色社会主义道路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C。民族复兴之路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sz="3200">
                <a:solidFill>
                  <a:schemeClr val="tx1">
                    <a:lumMod val="50000"/>
                  </a:schemeClr>
                </a:solidFill>
                <a:sym typeface="+mn-ea"/>
              </a:rPr>
              <a:t>D。以经济建设为中心之路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89960" y="3143885"/>
            <a:ext cx="4464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学习要点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1</a:t>
            </a:r>
            <a:r>
              <a:t>、什么是中国梦？</a:t>
            </a:r>
          </a:p>
          <a:p>
            <a:pPr marL="0" indent="0">
              <a:buNone/>
            </a:pPr>
            <a:r>
              <a:rPr lang="en-US" altLang="zh-CN"/>
              <a:t>2</a:t>
            </a:r>
            <a:r>
              <a:t>、为什么要实现中国梦？</a:t>
            </a:r>
          </a:p>
          <a:p>
            <a:pPr marL="0" indent="0">
              <a:buNone/>
            </a:pPr>
            <a:r>
              <a:rPr lang="en-US" altLang="zh-CN"/>
              <a:t>3</a:t>
            </a:r>
            <a:r>
              <a:t>、怎样实现中国梦？</a:t>
            </a:r>
          </a:p>
          <a:p>
            <a:pPr marL="0" indent="0">
              <a:buNone/>
            </a:pPr>
            <a:r>
              <a:rPr lang="en-US" altLang="zh-CN"/>
              <a:t>4</a:t>
            </a:r>
            <a:r>
              <a:t>、为什么实现中国梦要弘扬中国精神？</a:t>
            </a:r>
          </a:p>
          <a:p>
            <a:pPr marL="0" indent="0">
              <a:buNone/>
            </a:pPr>
            <a:r>
              <a:rPr lang="en-US" altLang="zh-CN"/>
              <a:t>5</a:t>
            </a:r>
            <a:r>
              <a:t>、个人梦想和中国梦的关系是什么？</a:t>
            </a:r>
          </a:p>
        </p:txBody>
      </p:sp>
      <p:pic>
        <p:nvPicPr>
          <p:cNvPr id="4" name="图片 3" descr="115859281_title0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755" y="676910"/>
            <a:ext cx="3081020" cy="2795270"/>
          </a:xfrm>
          <a:prstGeom prst="rect">
            <a:avLst/>
          </a:prstGeom>
        </p:spPr>
      </p:pic>
      <p:pic>
        <p:nvPicPr>
          <p:cNvPr id="5" name="图片 4" descr="W0201309245809142932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910" y="4103370"/>
            <a:ext cx="4146550" cy="25374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>
                <a:sym typeface="+mn-ea"/>
              </a:rPr>
              <a:t>一</a:t>
            </a:r>
            <a:r>
              <a:rPr>
                <a:sym typeface="+mn-ea"/>
              </a:rPr>
              <a:t>、什么是中国梦？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>
                <a:solidFill>
                  <a:srgbClr val="FF0000"/>
                </a:solidFill>
              </a:rPr>
              <a:t>在当代，实现中华民族伟大复兴的中国梦，就是要实现国家富强、民族振兴、人民幸福。</a:t>
            </a:r>
          </a:p>
        </p:txBody>
      </p:sp>
      <p:pic>
        <p:nvPicPr>
          <p:cNvPr id="4" name="图片 3" descr="u=3546623642,254219972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405" y="2346325"/>
            <a:ext cx="8980170" cy="37776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</a:t>
            </a:r>
            <a:r>
              <a:rPr>
                <a:sym typeface="+mn-ea"/>
              </a:rPr>
              <a:t>为什么要实现中国梦？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实现中华民族的伟大复兴，这是中华民族近代以来最伟大的梦想。这个梦想体现了中华民族和中国人民的整体利益，是几代中国人共同的期盼和追求。</a:t>
            </a:r>
          </a:p>
        </p:txBody>
      </p:sp>
      <p:pic>
        <p:nvPicPr>
          <p:cNvPr id="4" name="图片 3" descr="5f64cd4ce18f97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3720465"/>
            <a:ext cx="5522595" cy="2398395"/>
          </a:xfrm>
          <a:prstGeom prst="rect">
            <a:avLst/>
          </a:prstGeom>
        </p:spPr>
      </p:pic>
      <p:pic>
        <p:nvPicPr>
          <p:cNvPr id="5" name="图片 4" descr="268251a1acc9cc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410" y="2279650"/>
            <a:ext cx="5030470" cy="25152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9530"/>
            <a:ext cx="10515600" cy="1325563"/>
          </a:xfrm>
        </p:spPr>
        <p:txBody>
          <a:bodyPr/>
          <a:lstStyle/>
          <a:p>
            <a:r>
              <a:rPr lang="zh-CN" altLang="en-US"/>
              <a:t>旧社会仁人志士的强国梦</a:t>
            </a:r>
          </a:p>
        </p:txBody>
      </p:sp>
      <p:pic>
        <p:nvPicPr>
          <p:cNvPr id="4" name="内容占位符 3" descr="u=946030199,948693858&amp;fm=26&amp;gp=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68370" y="3712845"/>
            <a:ext cx="4488815" cy="3093720"/>
          </a:xfrm>
          <a:prstGeom prst="rect">
            <a:avLst/>
          </a:prstGeom>
        </p:spPr>
      </p:pic>
      <p:pic>
        <p:nvPicPr>
          <p:cNvPr id="5" name="图片 4" descr="u=4000564940,1621917985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230630"/>
            <a:ext cx="3349625" cy="2125345"/>
          </a:xfrm>
          <a:prstGeom prst="rect">
            <a:avLst/>
          </a:prstGeom>
        </p:spPr>
      </p:pic>
      <p:pic>
        <p:nvPicPr>
          <p:cNvPr id="6" name="图片 5" descr="u=3419991786,3244867151&amp;fm=26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1505" y="1162050"/>
            <a:ext cx="3592195" cy="22631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26635" y="995680"/>
            <a:ext cx="393700" cy="2609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李鸿章的强国梦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50025" y="1176020"/>
            <a:ext cx="411480" cy="2249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张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骞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的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强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国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76335" y="4799330"/>
            <a:ext cx="19608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陈光祖的强国梦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>
                <a:sym typeface="+mn-ea"/>
              </a:rPr>
              <a:t>三、</a:t>
            </a:r>
            <a:r>
              <a:rPr>
                <a:sym typeface="+mn-ea"/>
              </a:rPr>
              <a:t>怎样实现中国梦？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1</a:t>
            </a:r>
            <a:r>
              <a:t>、</a:t>
            </a:r>
            <a:r>
              <a:rPr lang="zh-CN" altLang="en-US"/>
              <a:t>实现中国梦，需要坚韧不拔的精神，需要众志成城，需要一代代中国人的共同奋斗。</a:t>
            </a:r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u=955078500,3188632762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95" y="2767965"/>
            <a:ext cx="5008880" cy="2776220"/>
          </a:xfrm>
          <a:prstGeom prst="rect">
            <a:avLst/>
          </a:prstGeom>
        </p:spPr>
      </p:pic>
      <p:pic>
        <p:nvPicPr>
          <p:cNvPr id="5" name="图片 4" descr="u=1244143964,2222076224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585" y="2767965"/>
            <a:ext cx="4533265" cy="27755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>
                <a:sym typeface="+mn-ea"/>
              </a:rPr>
              <a:t>三、</a:t>
            </a:r>
            <a:r>
              <a:rPr>
                <a:sym typeface="+mn-ea"/>
              </a:rPr>
              <a:t>怎样实现中国梦？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>
                <a:sym typeface="+mn-ea"/>
              </a:rPr>
              <a:t>2</a:t>
            </a:r>
            <a:r>
              <a:rPr>
                <a:sym typeface="+mn-ea"/>
              </a:rPr>
              <a:t>、实现中国梦，必须走中国的道路，必须弘扬中国精神，必须凝聚中国力量。</a:t>
            </a:r>
            <a:endParaRPr lang="zh-CN" altLang="en-US"/>
          </a:p>
        </p:txBody>
      </p:sp>
      <p:pic>
        <p:nvPicPr>
          <p:cNvPr id="5" name="图片 4" descr="u=178351524,305479649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590" y="2546350"/>
            <a:ext cx="4585335" cy="2695575"/>
          </a:xfrm>
          <a:prstGeom prst="rect">
            <a:avLst/>
          </a:prstGeom>
        </p:spPr>
      </p:pic>
      <p:pic>
        <p:nvPicPr>
          <p:cNvPr id="6" name="图片 5" descr="u=2382598316,885507800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" y="2545715"/>
            <a:ext cx="4762500" cy="26962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</a:t>
            </a:r>
            <a:r>
              <a:rPr>
                <a:sym typeface="+mn-ea"/>
              </a:rPr>
              <a:t>为什么实现中国梦要弘扬中国精神？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1</a:t>
            </a:r>
            <a:r>
              <a:t>、实现中国梦必须弘扬中国精神，也就是要弘扬以爱国主义为核心的民族精神、以改革创新为核心的时代精神。</a:t>
            </a:r>
          </a:p>
        </p:txBody>
      </p:sp>
      <p:pic>
        <p:nvPicPr>
          <p:cNvPr id="4" name="图片 3" descr="u=1891674300,2840333622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55" y="2872740"/>
            <a:ext cx="4873625" cy="2857500"/>
          </a:xfrm>
          <a:prstGeom prst="rect">
            <a:avLst/>
          </a:prstGeom>
        </p:spPr>
      </p:pic>
      <p:pic>
        <p:nvPicPr>
          <p:cNvPr id="5" name="图片 4" descr="untitl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0280" y="2872740"/>
            <a:ext cx="4924425" cy="2857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5046_1*i*0"/>
  <p:tag name="KSO_WM_TEMPLATE_CATEGORY" val="custom"/>
  <p:tag name="KSO_WM_TEMPLATE_INDEX" val="20185046"/>
  <p:tag name="KSO_WM_UNIT_INDEX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46"/>
</p:tagLst>
</file>

<file path=ppt/theme/theme1.xml><?xml version="1.0" encoding="utf-8"?>
<a:theme xmlns:a="http://schemas.openxmlformats.org/drawingml/2006/main" name="第一PPT，www.1ppt.com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1422</Words>
  <Application>WPS 演示</Application>
  <PresentationFormat>自定义</PresentationFormat>
  <Paragraphs>79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第一PPT，www.1ppt.com</vt:lpstr>
      <vt:lpstr>主题1</vt:lpstr>
      <vt:lpstr>幻灯片 1</vt:lpstr>
      <vt:lpstr>学习目标</vt:lpstr>
      <vt:lpstr>学习要点</vt:lpstr>
      <vt:lpstr>一、什么是中国梦？</vt:lpstr>
      <vt:lpstr>二、为什么要实现中国梦？</vt:lpstr>
      <vt:lpstr>旧社会仁人志士的强国梦</vt:lpstr>
      <vt:lpstr>三、怎样实现中国梦？</vt:lpstr>
      <vt:lpstr>三、怎样实现中国梦？ </vt:lpstr>
      <vt:lpstr>四、为什么实现中国梦要弘扬中国精神？</vt:lpstr>
      <vt:lpstr>四、为什么实现中国梦要弘扬中国精神？</vt:lpstr>
      <vt:lpstr>感悟：列举一些实例，谈谈我们青少年学生怎样在日常学习、生活中培育和弘扬中国精神。</vt:lpstr>
      <vt:lpstr>五、个人梦想和中国梦的关系是什么？</vt:lpstr>
      <vt:lpstr>中国梦人们实现自己的梦想，开辟了广阔的空间</vt:lpstr>
      <vt:lpstr>五、个人梦想和中国梦的关系是什么？</vt:lpstr>
      <vt:lpstr>周恩来的“梦”：“为中华之崛起而读书！”</vt:lpstr>
      <vt:lpstr>关于“中国梦”，习近平总书记是这样描绘的</vt:lpstr>
      <vt:lpstr>思考：在共筑中国梦的伟大时代，我们青少年应该怎样确立自己的理想？</vt:lpstr>
      <vt:lpstr>活动探究题：</vt:lpstr>
      <vt:lpstr>选择题：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2015-06-25T04:58:00Z</dcterms:created>
  <dcterms:modified xsi:type="dcterms:W3CDTF">2019-02-21T03:14:17Z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