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87" r:id="rId2"/>
    <p:sldId id="260" r:id="rId3"/>
    <p:sldId id="317" r:id="rId4"/>
    <p:sldId id="259" r:id="rId5"/>
    <p:sldId id="319" r:id="rId6"/>
    <p:sldId id="318" r:id="rId7"/>
    <p:sldId id="271" r:id="rId8"/>
    <p:sldId id="320" r:id="rId9"/>
    <p:sldId id="264" r:id="rId10"/>
    <p:sldId id="333" r:id="rId11"/>
    <p:sldId id="272" r:id="rId12"/>
    <p:sldId id="273" r:id="rId13"/>
    <p:sldId id="343" r:id="rId14"/>
    <p:sldId id="274" r:id="rId15"/>
    <p:sldId id="275" r:id="rId16"/>
    <p:sldId id="351" r:id="rId17"/>
    <p:sldId id="352" r:id="rId18"/>
    <p:sldId id="353" r:id="rId19"/>
    <p:sldId id="354" r:id="rId20"/>
    <p:sldId id="355" r:id="rId21"/>
    <p:sldId id="357" r:id="rId22"/>
    <p:sldId id="266" r:id="rId23"/>
    <p:sldId id="281" r:id="rId24"/>
    <p:sldId id="282" r:id="rId25"/>
    <p:sldId id="283" r:id="rId26"/>
    <p:sldId id="284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7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827" autoAdjust="0"/>
  </p:normalViewPr>
  <p:slideViewPr>
    <p:cSldViewPr snapToGrid="0">
      <p:cViewPr>
        <p:scale>
          <a:sx n="66" d="100"/>
          <a:sy n="66" d="100"/>
        </p:scale>
        <p:origin x="-1446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61D3F-34E9-4F9D-84A2-72367D9F9A68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54DC01-BD11-43BE-8FE9-19C0CFD26E4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8202" y="255122"/>
            <a:ext cx="10515598" cy="58177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accent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accent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accent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-29210"/>
            <a:ext cx="12172950" cy="68770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769235" y="4093845"/>
            <a:ext cx="69373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B050"/>
                </a:solidFill>
                <a:sym typeface="+mn-ea"/>
              </a:rPr>
              <a:t>第九课 战争与和平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4800"/>
              <a:t>人类向往和平的原因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949450"/>
            <a:ext cx="10515600" cy="4714875"/>
          </a:xfrm>
          <a:prstGeom prst="rect">
            <a:avLst/>
          </a:prstGeom>
        </p:spPr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</a:rPr>
              <a:t>1.</a:t>
            </a:r>
            <a:r>
              <a:rPr lang="zh-CN" altLang="en-US" sz="4400" b="1">
                <a:solidFill>
                  <a:srgbClr val="FF0000"/>
                </a:solidFill>
              </a:rPr>
              <a:t>人类从远古时代起就向往和平的生活，渴望没有战争烟云的天空。</a:t>
            </a:r>
          </a:p>
          <a:p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4800"/>
              <a:t>人类向往和平的原因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558925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4400"/>
              <a:t>2.</a:t>
            </a:r>
            <a:r>
              <a:rPr lang="zh-CN" altLang="en-US" sz="4400"/>
              <a:t>和平的世界才是</a:t>
            </a:r>
            <a:r>
              <a:rPr lang="zh-CN" altLang="en-US" sz="4400">
                <a:solidFill>
                  <a:srgbClr val="FF0000"/>
                </a:solidFill>
              </a:rPr>
              <a:t>美好的世界，</a:t>
            </a:r>
            <a:r>
              <a:rPr lang="zh-CN" altLang="en-US" sz="4400"/>
              <a:t>才是人类</a:t>
            </a:r>
            <a:r>
              <a:rPr lang="zh-CN" altLang="en-US" sz="4400">
                <a:solidFill>
                  <a:srgbClr val="FF0000"/>
                </a:solidFill>
              </a:rPr>
              <a:t>得以栖息和繁衍</a:t>
            </a:r>
            <a:r>
              <a:rPr lang="zh-CN" altLang="en-US" sz="4400"/>
              <a:t>的家园。</a:t>
            </a:r>
          </a:p>
          <a:p>
            <a:r>
              <a:rPr lang="en-US" altLang="zh-CN" sz="4400"/>
              <a:t>3.</a:t>
            </a:r>
            <a:r>
              <a:rPr lang="zh-CN" altLang="en-US" sz="4400"/>
              <a:t>和平，是人类</a:t>
            </a:r>
            <a:r>
              <a:rPr lang="zh-CN" altLang="en-US" sz="4400">
                <a:solidFill>
                  <a:srgbClr val="FF0000"/>
                </a:solidFill>
              </a:rPr>
              <a:t>最美好的愿望</a:t>
            </a:r>
            <a:r>
              <a:rPr lang="zh-CN" altLang="en-US" sz="4400"/>
              <a:t>，是人类世世代代追求的</a:t>
            </a:r>
            <a:r>
              <a:rPr lang="zh-CN" altLang="en-US" sz="4400">
                <a:solidFill>
                  <a:srgbClr val="FF0000"/>
                </a:solidFill>
              </a:rPr>
              <a:t>目标</a:t>
            </a:r>
            <a:r>
              <a:rPr lang="zh-CN" altLang="en-US" sz="4400"/>
              <a:t>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891213" y="1558925"/>
            <a:ext cx="6300787" cy="37417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24550" y="5726430"/>
            <a:ext cx="6069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2008</a:t>
            </a:r>
            <a:r>
              <a:rPr lang="zh-CN" altLang="en-US" sz="2800" b="1"/>
              <a:t>年北京奥运会开幕式</a:t>
            </a:r>
            <a:r>
              <a:rPr lang="en-US" altLang="zh-CN" sz="2800" b="1"/>
              <a:t>——</a:t>
            </a:r>
            <a:r>
              <a:rPr lang="zh-CN" altLang="en-US" sz="2800" b="1"/>
              <a:t>和平鸽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519238" y="2252663"/>
            <a:ext cx="10672762" cy="8651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4400"/>
              <a:t>3.</a:t>
            </a:r>
            <a:r>
              <a:rPr lang="zh-CN" altLang="en-US" sz="4400"/>
              <a:t>人类为了争取和维护世界和平进行了哪些不懈的努力？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zh-CN" altLang="en-US" sz="4000" b="1">
                <a:sym typeface="+mn-ea"/>
              </a:rPr>
              <a:t>人类为了争取和维护世界和平进行的努力</a:t>
            </a:r>
            <a:r>
              <a:rPr lang="zh-CN" altLang="en-US" sz="4000" b="1"/>
              <a:t/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409700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lnSpc>
                <a:spcPts val="5020"/>
              </a:lnSpc>
            </a:pPr>
            <a:r>
              <a:rPr lang="zh-CN" altLang="en-US" sz="3600"/>
              <a:t>（1）</a:t>
            </a:r>
            <a:r>
              <a:rPr lang="zh-CN" altLang="en-US" sz="3600">
                <a:solidFill>
                  <a:srgbClr val="FF0000"/>
                </a:solidFill>
              </a:rPr>
              <a:t>世界各国人民、各国领导人和各种组织为人类和平、美好的未来而呼吁、奔波、无私的奉献着。</a:t>
            </a:r>
          </a:p>
          <a:p>
            <a:pPr fontAlgn="auto">
              <a:lnSpc>
                <a:spcPts val="5020"/>
              </a:lnSpc>
            </a:pPr>
            <a:endParaRPr lang="zh-CN" altLang="en-US" sz="360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8988425" y="1682750"/>
            <a:ext cx="3203575" cy="4606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800" y="4186555"/>
            <a:ext cx="3949700" cy="26104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46265" y="1682115"/>
            <a:ext cx="17532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ym typeface="+mn-ea"/>
              </a:rPr>
              <a:t>宋庆龄：保卫世界和平的伟大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522288"/>
            <a:ext cx="10515600" cy="863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zh-CN" altLang="en-US" sz="4000" b="1">
                <a:sym typeface="+mn-ea"/>
              </a:rPr>
              <a:t>人类为了争取和维护世界和平进行的努力</a:t>
            </a:r>
            <a:r>
              <a:rPr lang="zh-CN" altLang="en-US" sz="4000" b="1"/>
              <a:t/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274763"/>
            <a:ext cx="11049000" cy="4713287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lnSpc>
                <a:spcPts val="5020"/>
              </a:lnSpc>
            </a:pPr>
            <a:r>
              <a:rPr lang="zh-CN" altLang="en-US" sz="3600"/>
              <a:t>（2）</a:t>
            </a:r>
            <a:r>
              <a:rPr lang="zh-CN" altLang="en-US" sz="3600" u="sng">
                <a:solidFill>
                  <a:srgbClr val="FF0000"/>
                </a:solidFill>
              </a:rPr>
              <a:t>维护世界的持久和平，建立稳定、公正、合理的国际秩序，需要世界各国的通力合作。</a:t>
            </a:r>
            <a:r>
              <a:rPr lang="zh-CN" altLang="en-US" sz="3600">
                <a:solidFill>
                  <a:schemeClr val="tx2"/>
                </a:solidFill>
              </a:rPr>
              <a:t>第</a:t>
            </a:r>
            <a:r>
              <a:rPr lang="zh-CN" altLang="en-US" sz="3600"/>
              <a:t>二次世界大战结束以后，</a:t>
            </a:r>
            <a:r>
              <a:rPr lang="zh-CN" altLang="en-US" sz="3600" b="1">
                <a:solidFill>
                  <a:srgbClr val="FF0000"/>
                </a:solidFill>
              </a:rPr>
              <a:t>人类为了维护国际和平与安全，成立了联合国。</a:t>
            </a:r>
            <a:r>
              <a:rPr lang="zh-CN" altLang="en-US" sz="3600"/>
              <a:t>多年来，联合国在协助解除国际危机和解决长期冲突方面发挥了重要作用。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708025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lnSpc>
                <a:spcPts val="5000"/>
              </a:lnSpc>
            </a:pPr>
            <a:r>
              <a:rPr lang="zh-CN" altLang="en-US" sz="4000"/>
              <a:t>（3）</a:t>
            </a:r>
            <a:r>
              <a:rPr lang="zh-CN" altLang="en-US" sz="4000" u="sng">
                <a:solidFill>
                  <a:srgbClr val="FF0000"/>
                </a:solidFill>
              </a:rPr>
              <a:t>为了确保世界和平与人类安全，联合国一直致力于推进多边裁军和军备限制。</a:t>
            </a:r>
            <a:r>
              <a:rPr lang="zh-CN" altLang="en-US" sz="4000"/>
              <a:t>在裁减并最终消除核武器、销毁化学武器、提升禁止生物武器的力度等方面，联合国都做出了巨大的努力。</a:t>
            </a:r>
          </a:p>
          <a:p>
            <a:pPr marL="0" indent="0" fontAlgn="auto">
              <a:lnSpc>
                <a:spcPts val="5000"/>
              </a:lnSpc>
              <a:buNone/>
            </a:pPr>
            <a:endParaRPr lang="zh-CN" altLang="en-US" sz="400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8175625" y="377825"/>
            <a:ext cx="4016375" cy="5321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28890" y="6022340"/>
            <a:ext cx="4295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</a:rPr>
              <a:t>铸剑为犁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-388938"/>
            <a:ext cx="6188075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fontAlgn="auto">
              <a:lnSpc>
                <a:spcPts val="5000"/>
              </a:lnSpc>
              <a:buNone/>
            </a:pPr>
            <a:endParaRPr lang="zh-CN" altLang="en-US" sz="4000"/>
          </a:p>
          <a:p>
            <a:pPr fontAlgn="auto">
              <a:lnSpc>
                <a:spcPts val="5000"/>
              </a:lnSpc>
            </a:pPr>
            <a:r>
              <a:rPr lang="zh-CN" altLang="en-US" sz="4000"/>
              <a:t>（4）</a:t>
            </a:r>
            <a:r>
              <a:rPr lang="zh-CN" altLang="en-US" sz="4000" u="sng">
                <a:solidFill>
                  <a:srgbClr val="FF0000"/>
                </a:solidFill>
                <a:effectLst/>
              </a:rPr>
              <a:t>为了使世界永久和平的理想深入人心，联合国设定每年9月21日为世界和平日。</a:t>
            </a:r>
            <a:r>
              <a:rPr lang="zh-CN" altLang="en-US" sz="4000"/>
              <a:t>在这一天，联合国呼吁交战双方放下武器，并邀请所有国家和人民停止敌对行动，共同思考世界和平对于人类大家庭的意义。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878638" y="701675"/>
            <a:ext cx="5313362" cy="3543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48245" y="4492625"/>
            <a:ext cx="40900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2016</a:t>
            </a:r>
            <a:r>
              <a:rPr lang="zh-CN" altLang="en-US" sz="3200" b="1"/>
              <a:t>年世界和平日，时任联合国秘书长潘基文敲响警钟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962025"/>
            <a:ext cx="10515600" cy="8636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4400"/>
              <a:t>当前，威胁和破环世界和平的因素有哪些？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72235" y="2694305"/>
            <a:ext cx="91643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ym typeface="+mn-ea"/>
              </a:rPr>
              <a:t>核武器扩散、恐怖主义、霸权主义。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723900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/>
              <a:t>《不扩散核武器条约》第九条第三款规定:本条约所称</a:t>
            </a:r>
            <a:r>
              <a:rPr lang="zh-CN" altLang="en-US" sz="4000" b="1">
                <a:solidFill>
                  <a:srgbClr val="FF0000"/>
                </a:solidFill>
              </a:rPr>
              <a:t>有核武器国家</a:t>
            </a:r>
            <a:r>
              <a:rPr lang="zh-CN" altLang="en-US" sz="4000"/>
              <a:t>系指在</a:t>
            </a:r>
            <a:r>
              <a:rPr lang="zh-CN" altLang="en-US" sz="4000" b="1">
                <a:solidFill>
                  <a:srgbClr val="FF0000"/>
                </a:solidFill>
              </a:rPr>
              <a:t>一九六七年一月一日前</a:t>
            </a:r>
            <a:r>
              <a:rPr lang="zh-CN" altLang="en-US" sz="4000"/>
              <a:t>制造并爆炸核武器或其他核爆炸装置的国家。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6775450" y="614363"/>
            <a:ext cx="5416550" cy="43513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有核国家：</a:t>
            </a:r>
            <a:r>
              <a:rPr lang="zh-CN" altLang="en-US" sz="3600"/>
              <a:t>美国、前苏联、英国、法国、中国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非法拥核国家</a:t>
            </a:r>
            <a:r>
              <a:rPr lang="zh-CN" altLang="en-US" sz="3600"/>
              <a:t>：印度、巴基斯坦、朝鲜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匿核国家：</a:t>
            </a:r>
            <a:r>
              <a:rPr lang="zh-CN" altLang="en-US" sz="3600"/>
              <a:t>以色列、伊朗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弃核国家</a:t>
            </a:r>
            <a:r>
              <a:rPr lang="zh-CN" altLang="en-US" sz="3600"/>
              <a:t>：阿尔及利亚、阿根廷和巴西、白俄罗斯、哈萨克斯坦、乌克兰、南非</a:t>
            </a:r>
          </a:p>
        </p:txBody>
      </p:sp>
      <p:sp>
        <p:nvSpPr>
          <p:cNvPr id="5" name="流程图: 顺序访问存储器 4"/>
          <p:cNvSpPr/>
          <p:nvPr/>
        </p:nvSpPr>
        <p:spPr>
          <a:xfrm>
            <a:off x="7644765" y="4966335"/>
            <a:ext cx="3099435" cy="1686560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/>
              <a:t>核武器扩散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0" y="168275"/>
            <a:ext cx="6575425" cy="4932363"/>
          </a:xfrm>
          <a:prstGeom prst="rect">
            <a:avLst/>
          </a:prstGeom>
        </p:spPr>
      </p:pic>
      <p:pic>
        <p:nvPicPr>
          <p:cNvPr id="10" name="内容占位符 9"/>
          <p:cNvPicPr>
            <a:picLocks noGrp="1" noChangeAspect="1"/>
          </p:cNvPicPr>
          <p:nvPr>
            <p:ph sz="half" idx="4294967295"/>
          </p:nvPr>
        </p:nvPicPr>
        <p:blipFill>
          <a:blip r:embed="rId4"/>
          <a:stretch>
            <a:fillRect/>
          </a:stretch>
        </p:blipFill>
        <p:spPr>
          <a:xfrm>
            <a:off x="8458200" y="2720975"/>
            <a:ext cx="3733800" cy="22844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3420" y="365125"/>
            <a:ext cx="6040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2011</a:t>
            </a:r>
            <a:r>
              <a:rPr lang="zh-CN" altLang="en-US" sz="3600" b="1">
                <a:solidFill>
                  <a:srgbClr val="FF0000"/>
                </a:solidFill>
              </a:rPr>
              <a:t>年美国的</a:t>
            </a:r>
            <a:r>
              <a:rPr lang="en-US" altLang="zh-CN" sz="3600" b="1">
                <a:solidFill>
                  <a:srgbClr val="FF0000"/>
                </a:solidFill>
              </a:rPr>
              <a:t>“9.11”</a:t>
            </a:r>
            <a:r>
              <a:rPr lang="zh-CN" altLang="en-US" sz="3600" b="1">
                <a:solidFill>
                  <a:srgbClr val="FF0000"/>
                </a:solidFill>
              </a:rPr>
              <a:t>事件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3420" y="5744845"/>
            <a:ext cx="6040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2005</a:t>
            </a:r>
            <a:r>
              <a:rPr lang="zh-CN" altLang="en-US" sz="3600" b="1">
                <a:solidFill>
                  <a:srgbClr val="FF0000"/>
                </a:solidFill>
              </a:rPr>
              <a:t>年伦敦地铁爆炸案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4855" y="168275"/>
            <a:ext cx="4768215" cy="31794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dirty="0">
                <a:sym typeface="黑体" panose="02010609060101010101" pitchFamily="2" charset="-122"/>
              </a:rPr>
              <a:t>学习目标</a:t>
            </a:r>
            <a: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b="1"/>
              <a:t>1、认识战争对生态环境造成巨大的破坏，使人类生命与健康受到严重的威胁。</a:t>
            </a:r>
          </a:p>
          <a:p>
            <a:r>
              <a:rPr lang="zh-CN" altLang="en-US" sz="4000" b="1"/>
              <a:t>2、理解和平是人类最美好的愿望，是人类世世代代追求的目标。</a:t>
            </a:r>
          </a:p>
          <a:p>
            <a:r>
              <a:rPr lang="zh-CN" altLang="en-US" sz="4000" b="1"/>
              <a:t>3、了解人类为和平做出的种种努力和成效。</a:t>
            </a:r>
          </a:p>
          <a:p>
            <a:r>
              <a:rPr lang="zh-CN" altLang="en-US" sz="4000" b="1"/>
              <a:t>4、知道维护世界的和平，需要全世界人民的共同努力。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0" y="325438"/>
            <a:ext cx="8456613" cy="478631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4845" y="5429885"/>
            <a:ext cx="5104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2008年印度孟买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连环恐怖袭击</a:t>
            </a:r>
          </a:p>
        </p:txBody>
      </p:sp>
      <p:sp>
        <p:nvSpPr>
          <p:cNvPr id="10" name="流程图: 顺序访问存储器 9"/>
          <p:cNvSpPr/>
          <p:nvPr/>
        </p:nvSpPr>
        <p:spPr>
          <a:xfrm>
            <a:off x="9060815" y="4065270"/>
            <a:ext cx="2642870" cy="2092325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/>
              <a:t>恐怖分子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678113"/>
            <a:ext cx="10515600" cy="863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拒绝战争，热爱和平，</a:t>
            </a:r>
            <a:b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</a:br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/>
            </a:r>
            <a:b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</a:br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这是全世界人民的共同心声；</a:t>
            </a:r>
            <a:b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</a:br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/>
            </a:r>
            <a:b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</a:br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需要全世界人民的共同努力。</a:t>
            </a:r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/>
            </a:r>
            <a:br>
              <a:rPr lang="zh-CN" altLang="en-US" sz="6000"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</a:br>
            <a:endParaRPr lang="zh-CN" altLang="en-US" sz="6000"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>课堂练习</a:t>
            </a:r>
            <a:b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zh-CN" kern="1200" dirty="0">
              <a:latin typeface="+mj-lt"/>
              <a:ea typeface="+mj-ea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071563"/>
            <a:ext cx="10515600" cy="47148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>
                <a:solidFill>
                  <a:srgbClr val="5407A3"/>
                </a:solidFill>
              </a:rPr>
              <a:t>1</a:t>
            </a:r>
            <a:r>
              <a:rPr lang="zh-CN" altLang="en-US" sz="3600">
                <a:solidFill>
                  <a:srgbClr val="5407A3"/>
                </a:solidFill>
              </a:rPr>
              <a:t>、（2018年广西贵港中考）2018年5月27日，美国“安提坦”号、“希金斯”号军舰未经中国政府允许、撞自进入西沙群岛12海里内中国领海航行，中国军队当即行动，派遣舰机依法对美舰进行识别查证，并予以警告驱离。这说明美国（  ）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5407A3"/>
                </a:solidFill>
              </a:rPr>
              <a:t>①致力于维护世界利益、促进地区稳定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5407A3"/>
                </a:solidFill>
              </a:rPr>
              <a:t>②严重威胁我国国家安全，严重侵犯我国主权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5407A3"/>
                </a:solidFill>
              </a:rPr>
              <a:t>③违背了和平与发展的时代主题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5407A3"/>
                </a:solidFill>
              </a:rPr>
              <a:t>④积极参与国际安全事务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5407A3"/>
                </a:solidFill>
              </a:rPr>
              <a:t>A．①②  B．②③  C．①④  D．③④ </a:t>
            </a:r>
          </a:p>
        </p:txBody>
      </p:sp>
      <p:sp>
        <p:nvSpPr>
          <p:cNvPr id="4" name="矩形 3"/>
          <p:cNvSpPr/>
          <p:nvPr/>
        </p:nvSpPr>
        <p:spPr>
          <a:xfrm>
            <a:off x="9097963" y="2829560"/>
            <a:ext cx="161099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  <a:r>
              <a:rPr lang="zh-CN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306388"/>
            <a:ext cx="11501438" cy="62452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9月21日是一个神圣的日子——国际和平日。在这一天，暴力、冲突、战争、流血……这些都是被鄙视的！然而目前在全世界范围内，战争、恐怖袭击、地区冲突等多种形式的暴力活动依然存在，从而使得“国际和平日”这一美好的愿望很难真正实现……这说明（        ）</a:t>
            </a:r>
          </a:p>
          <a:p>
            <a:pPr marL="0" indent="0">
              <a:buNone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①世界上大多数人在享受和平的同时，局部战争一直没有停止</a:t>
            </a:r>
          </a:p>
          <a:p>
            <a:pPr marL="0" indent="0">
              <a:buNone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②威胁、破坏世界和平的因素依然存在</a:t>
            </a:r>
          </a:p>
          <a:p>
            <a:pPr marL="0" indent="0">
              <a:buNone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③核武器扩散、恐怖主义、霸权主义依然威胁着世界的和平</a:t>
            </a:r>
          </a:p>
          <a:p>
            <a:pPr marL="0" indent="0">
              <a:buNone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④争取和维护世界和平仍需要世界人民的共同努力</a:t>
            </a:r>
          </a:p>
          <a:p>
            <a:pPr marL="0" indent="0">
              <a:buNone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A.①②③    B.②③④    C.①③④    D.①②③④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685" y="4871085"/>
            <a:ext cx="3541395" cy="1936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2085" y="1946275"/>
            <a:ext cx="12369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69900"/>
            <a:ext cx="11029950" cy="57070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3600"/>
              <a:t>3</a:t>
            </a:r>
            <a:r>
              <a:rPr lang="zh-CN" altLang="en-US" sz="3600"/>
              <a:t>、少年儿童是战争最大的受害者。战争（        ）</a:t>
            </a:r>
          </a:p>
          <a:p>
            <a:pPr marL="0" indent="0">
              <a:buNone/>
            </a:pPr>
            <a:r>
              <a:rPr lang="zh-CN" altLang="en-US" sz="3600"/>
              <a:t>①剥夺了他们受教育、求发展的机会</a:t>
            </a:r>
          </a:p>
          <a:p>
            <a:pPr marL="0" indent="0">
              <a:buNone/>
            </a:pPr>
            <a:r>
              <a:rPr lang="zh-CN" altLang="en-US" sz="3600"/>
              <a:t>②使他们的生命健康受到严重威胁</a:t>
            </a:r>
          </a:p>
          <a:p>
            <a:pPr marL="0" indent="0">
              <a:buNone/>
            </a:pPr>
            <a:r>
              <a:rPr lang="zh-CN" altLang="en-US" sz="3600"/>
              <a:t>③使他们的心灵遭到巨大的摧残</a:t>
            </a:r>
          </a:p>
          <a:p>
            <a:pPr marL="0" indent="0">
              <a:buNone/>
            </a:pPr>
            <a:r>
              <a:rPr lang="zh-CN" altLang="en-US" sz="3600"/>
              <a:t>④使许多孩子在战争中失去了自己的家人和家园，成了无家可归的孤儿</a:t>
            </a:r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A．①②③  B．</a:t>
            </a:r>
            <a:r>
              <a:rPr lang="zh-CN" altLang="en-US" sz="3600">
                <a:sym typeface="+mn-ea"/>
              </a:rPr>
              <a:t>②③④ </a:t>
            </a:r>
            <a:r>
              <a:rPr lang="zh-CN" altLang="en-US" sz="3600"/>
              <a:t> C．①③④  D．</a:t>
            </a:r>
            <a:r>
              <a:rPr lang="zh-CN" altLang="en-US" sz="3600">
                <a:sym typeface="+mn-ea"/>
              </a:rPr>
              <a:t>①②③④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8981440" y="312420"/>
            <a:ext cx="12369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69900"/>
            <a:ext cx="10845800" cy="57070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3600"/>
              <a:t>4</a:t>
            </a:r>
            <a:r>
              <a:rPr lang="zh-CN" altLang="en-US" sz="3600"/>
              <a:t>、在67届联合国大会上，100多个国家的国家元首、政府首脑等高官就国际社会面临的重大问题阐述各自立场，重点是“以和平方式调节或解决国际争端或局势”。这主要表明（        ）</a:t>
            </a:r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A．和平与发展是当今时代的主题 </a:t>
            </a:r>
          </a:p>
          <a:p>
            <a:pPr marL="0" indent="0">
              <a:buNone/>
            </a:pPr>
            <a:r>
              <a:rPr lang="zh-CN" altLang="en-US" sz="3600"/>
              <a:t>B．国际社会在为维护和平而努力</a:t>
            </a:r>
          </a:p>
          <a:p>
            <a:pPr marL="0" indent="0">
              <a:buNone/>
            </a:pPr>
            <a:r>
              <a:rPr lang="zh-CN" altLang="en-US" sz="3600"/>
              <a:t>C．和平的世界才是美好的世界   </a:t>
            </a:r>
          </a:p>
          <a:p>
            <a:pPr marL="0" indent="0">
              <a:buNone/>
            </a:pPr>
            <a:r>
              <a:rPr lang="zh-CN" altLang="en-US" sz="3600"/>
              <a:t>D．中国为维护世界和平作出了重要贡献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37100" y="1816100"/>
            <a:ext cx="12369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82600"/>
            <a:ext cx="10963275" cy="56943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3600"/>
              <a:t>5</a:t>
            </a:r>
            <a:r>
              <a:rPr lang="zh-CN" altLang="en-US" sz="3600"/>
              <a:t>、当前，联合国维和行动的规模不断扩大，授权日益广泛，面临的挑战也日益增多。下列选项中对此认识错误的是（       ）</a:t>
            </a:r>
          </a:p>
          <a:p>
            <a:pPr marL="0" indent="0">
              <a:buNone/>
            </a:pPr>
            <a:r>
              <a:rPr lang="zh-CN" altLang="en-US" sz="3600"/>
              <a:t>A.人类为维护世界和平做出了不懈的努力</a:t>
            </a:r>
          </a:p>
          <a:p>
            <a:pPr marL="0" indent="0">
              <a:buNone/>
            </a:pPr>
            <a:r>
              <a:rPr lang="zh-CN" altLang="en-US" sz="3600"/>
              <a:t>B.在处理事关国际或地区和平事务时，联合国具有主导地位</a:t>
            </a:r>
          </a:p>
          <a:p>
            <a:pPr marL="0" indent="0">
              <a:buNone/>
            </a:pPr>
            <a:r>
              <a:rPr lang="zh-CN" altLang="en-US" sz="3600"/>
              <a:t>C.联合国在协助解除国际危机和解决长期冲突方面发挥了重要作用</a:t>
            </a:r>
          </a:p>
          <a:p>
            <a:pPr marL="0" indent="0">
              <a:buNone/>
            </a:pPr>
            <a:r>
              <a:rPr lang="zh-CN" altLang="en-US" sz="3600"/>
              <a:t>D.当今世界局势十分紧张，联合国的作用大不如前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54630" y="1336675"/>
            <a:ext cx="12369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73025"/>
            <a:ext cx="5892800" cy="40655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25" y="2754630"/>
            <a:ext cx="5892800" cy="4099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0930" y="73660"/>
            <a:ext cx="57804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      </a:t>
            </a:r>
            <a:r>
              <a:rPr lang="zh-CN" altLang="en-US" sz="3600">
                <a:solidFill>
                  <a:schemeClr val="accent2"/>
                </a:solidFill>
              </a:rPr>
              <a:t>伊拉克战争，是以英美军队为主的联合部队在2003年3月20日对伊拉克发动的军事行动。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68060" y="2380615"/>
            <a:ext cx="59867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      </a:t>
            </a:r>
            <a:r>
              <a:rPr lang="zh-CN" altLang="en-US" sz="3600">
                <a:solidFill>
                  <a:schemeClr val="accent2"/>
                </a:solidFill>
              </a:rPr>
              <a:t>据统计，2003年开始的历时近</a:t>
            </a:r>
            <a:r>
              <a:rPr lang="zh-CN" altLang="en-US" sz="3600">
                <a:solidFill>
                  <a:srgbClr val="FF0000"/>
                </a:solidFill>
              </a:rPr>
              <a:t>九年</a:t>
            </a:r>
            <a:r>
              <a:rPr lang="zh-CN" altLang="en-US" sz="3600">
                <a:solidFill>
                  <a:schemeClr val="accent2"/>
                </a:solidFill>
              </a:rPr>
              <a:t>的伊拉克战争导致</a:t>
            </a:r>
            <a:r>
              <a:rPr lang="zh-CN" altLang="en-US" sz="3600">
                <a:solidFill>
                  <a:srgbClr val="FF0000"/>
                </a:solidFill>
              </a:rPr>
              <a:t>超过10万伊拉克人死亡</a:t>
            </a:r>
            <a:r>
              <a:rPr lang="zh-CN" altLang="en-US" sz="3600">
                <a:solidFill>
                  <a:schemeClr val="accent2"/>
                </a:solidFill>
              </a:rPr>
              <a:t>。同样也给美国许多</a:t>
            </a:r>
            <a:r>
              <a:rPr lang="zh-CN" altLang="en-US" sz="3600">
                <a:solidFill>
                  <a:srgbClr val="FF0000"/>
                </a:solidFill>
              </a:rPr>
              <a:t>家庭造成创伤</a:t>
            </a:r>
            <a:r>
              <a:rPr lang="zh-CN" altLang="en-US" sz="3600">
                <a:solidFill>
                  <a:schemeClr val="accent2"/>
                </a:solidFill>
              </a:rPr>
              <a:t>。据美联社统计，伊拉克战争导致</a:t>
            </a:r>
            <a:r>
              <a:rPr lang="zh-CN" altLang="en-US" sz="3600">
                <a:solidFill>
                  <a:srgbClr val="FF0000"/>
                </a:solidFill>
              </a:rPr>
              <a:t>4491名美国士兵死亡，32753名美国士兵受伤。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36538"/>
            <a:ext cx="10515600" cy="8636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dirty="0">
                <a:sym typeface="+mn-ea"/>
              </a:rPr>
              <a:t/>
            </a:r>
            <a:br>
              <a:rPr lang="zh-CN" altLang="en-US" dirty="0">
                <a:sym typeface="+mn-ea"/>
              </a:rPr>
            </a:b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07988"/>
            <a:ext cx="11541125" cy="5181600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lnSpc>
                <a:spcPts val="4920"/>
              </a:lnSpc>
            </a:pPr>
            <a:r>
              <a:rPr lang="zh-CN" altLang="en-US" sz="4000">
                <a:solidFill>
                  <a:srgbClr val="5407A3"/>
                </a:solidFill>
              </a:rPr>
              <a:t>据联合国相关机构统计，进入</a:t>
            </a:r>
            <a:r>
              <a:rPr lang="zh-CN" altLang="en-US" sz="4000" u="sng">
                <a:solidFill>
                  <a:srgbClr val="5407A3"/>
                </a:solidFill>
              </a:rPr>
              <a:t>2018</a:t>
            </a:r>
            <a:r>
              <a:rPr lang="zh-CN" altLang="en-US" sz="4000">
                <a:solidFill>
                  <a:srgbClr val="5407A3"/>
                </a:solidFill>
              </a:rPr>
              <a:t>年以来，已有</a:t>
            </a:r>
            <a:r>
              <a:rPr lang="zh-CN" altLang="en-US" sz="4000">
                <a:solidFill>
                  <a:srgbClr val="FF0000"/>
                </a:solidFill>
              </a:rPr>
              <a:t>89</a:t>
            </a:r>
            <a:r>
              <a:rPr lang="zh-CN" altLang="en-US" sz="4000">
                <a:solidFill>
                  <a:srgbClr val="5407A3"/>
                </a:solidFill>
              </a:rPr>
              <a:t>名医疗人员在</a:t>
            </a:r>
            <a:r>
              <a:rPr lang="zh-CN" altLang="en-US" sz="4000" u="sng">
                <a:solidFill>
                  <a:srgbClr val="5407A3"/>
                </a:solidFill>
              </a:rPr>
              <a:t>92起武装冲突</a:t>
            </a:r>
            <a:r>
              <a:rPr lang="zh-CN" altLang="en-US" sz="4000">
                <a:solidFill>
                  <a:srgbClr val="5407A3"/>
                </a:solidFill>
              </a:rPr>
              <a:t>中</a:t>
            </a:r>
            <a:r>
              <a:rPr lang="zh-CN" altLang="en-US" sz="4000">
                <a:solidFill>
                  <a:srgbClr val="FF0000"/>
                </a:solidFill>
              </a:rPr>
              <a:t>丧生</a:t>
            </a:r>
            <a:r>
              <a:rPr lang="zh-CN" altLang="en-US" sz="4000">
                <a:solidFill>
                  <a:srgbClr val="5407A3"/>
                </a:solidFill>
              </a:rPr>
              <a:t>，死亡人数已超过2017年全年。有资料统计，在短短的7年时间里，叙利亚流失了</a:t>
            </a:r>
            <a:r>
              <a:rPr lang="zh-CN" altLang="en-US" sz="4000">
                <a:solidFill>
                  <a:srgbClr val="FF0000"/>
                </a:solidFill>
              </a:rPr>
              <a:t>近三分之一的人口</a:t>
            </a:r>
            <a:r>
              <a:rPr lang="zh-CN" altLang="en-US" sz="4000">
                <a:solidFill>
                  <a:srgbClr val="5407A3"/>
                </a:solidFill>
              </a:rPr>
              <a:t>，约700万，战争让叙利亚无数</a:t>
            </a:r>
            <a:r>
              <a:rPr lang="zh-CN" altLang="en-US" sz="4000">
                <a:solidFill>
                  <a:srgbClr val="FF0000"/>
                </a:solidFill>
              </a:rPr>
              <a:t>建筑沦为废墟</a:t>
            </a:r>
            <a:r>
              <a:rPr lang="zh-CN" altLang="en-US" sz="4000">
                <a:solidFill>
                  <a:srgbClr val="5407A3"/>
                </a:solidFill>
              </a:rPr>
              <a:t>，</a:t>
            </a:r>
            <a:r>
              <a:rPr lang="zh-CN" altLang="en-US" sz="4000">
                <a:solidFill>
                  <a:srgbClr val="FF0000"/>
                </a:solidFill>
              </a:rPr>
              <a:t>经济全线崩溃</a:t>
            </a:r>
            <a:r>
              <a:rPr lang="zh-CN" altLang="en-US" sz="4000">
                <a:solidFill>
                  <a:srgbClr val="5407A3"/>
                </a:solidFill>
              </a:rPr>
              <a:t>。据分析，7年内战导致叙利亚经济倒退30年，直接经济损失高达1.3万亿美元；在战争中包括</a:t>
            </a:r>
            <a:r>
              <a:rPr lang="zh-CN" altLang="en-US" sz="4000">
                <a:solidFill>
                  <a:srgbClr val="FF0000"/>
                </a:solidFill>
              </a:rPr>
              <a:t>儿童伤亡100万人</a:t>
            </a:r>
            <a:r>
              <a:rPr lang="zh-CN" altLang="en-US" sz="4000">
                <a:solidFill>
                  <a:srgbClr val="5407A3"/>
                </a:solidFill>
              </a:rPr>
              <a:t>……</a:t>
            </a:r>
          </a:p>
          <a:p>
            <a:pPr fontAlgn="auto">
              <a:lnSpc>
                <a:spcPts val="4920"/>
              </a:lnSpc>
            </a:pPr>
            <a:r>
              <a:rPr lang="zh-CN" altLang="en-US" sz="4000">
                <a:solidFill>
                  <a:srgbClr val="5407A3"/>
                </a:solidFill>
              </a:rPr>
              <a:t>结合材料谈谈战争带来的影响？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4400">
                <a:sym typeface="+mn-ea"/>
              </a:rPr>
              <a:t>战争</a:t>
            </a:r>
            <a:r>
              <a:rPr lang="zh-CN" altLang="en-US" sz="4400"/>
              <a:t>带来的危害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825625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sz="4000"/>
              <a:t>（1）</a:t>
            </a:r>
            <a:r>
              <a:rPr lang="zh-CN" altLang="en-US" sz="4000" b="1" u="sng">
                <a:solidFill>
                  <a:srgbClr val="FF0000"/>
                </a:solidFill>
              </a:rPr>
              <a:t>战争给人类生命造成极大的摧残和伤害。</a:t>
            </a:r>
            <a:r>
              <a:rPr lang="zh-CN" altLang="en-US" sz="4000"/>
              <a:t>无数无辜的人在战争中丧生或变成终生残疾，无数人在战争中失去亲人、失去家园……</a:t>
            </a:r>
          </a:p>
          <a:p>
            <a:pPr marL="0" indent="0">
              <a:buNone/>
            </a:pPr>
            <a:endParaRPr lang="zh-CN" altLang="en-US" sz="4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825625"/>
            <a:ext cx="5986145" cy="40138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00025"/>
            <a:ext cx="10515600" cy="8636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4400">
                <a:sym typeface="+mn-ea"/>
              </a:rPr>
              <a:t>战争</a:t>
            </a:r>
            <a:r>
              <a:rPr lang="zh-CN" altLang="en-US" sz="4400"/>
              <a:t>带来的危害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547813"/>
            <a:ext cx="5181600" cy="43513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/>
              <a:t>（2）</a:t>
            </a:r>
            <a:r>
              <a:rPr lang="zh-CN" altLang="en-US" sz="4000" b="1" u="sng">
                <a:solidFill>
                  <a:srgbClr val="FF0000"/>
                </a:solidFill>
              </a:rPr>
              <a:t>战争对生态环境造成了巨大的破坏，使附近地区居民的生命与健康受到严重的威胁。</a:t>
            </a:r>
            <a:r>
              <a:rPr lang="zh-CN" altLang="en-US" sz="4000"/>
              <a:t>现代高科技战争对人类生命与健康的伤害及对生态环境的破坏，更是远远超过以往的常规战争。</a:t>
            </a:r>
          </a:p>
        </p:txBody>
      </p:sp>
      <p:pic>
        <p:nvPicPr>
          <p:cNvPr id="13" name="内容占位符 12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8486775" y="1320800"/>
            <a:ext cx="3705225" cy="2439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450" y="3943985"/>
            <a:ext cx="3704590" cy="2934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22865" y="4330700"/>
            <a:ext cx="18338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因贫铀污染而患癌症的儿童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16210" y="1547495"/>
            <a:ext cx="1520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被炮火点燃的油井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488950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sz="4000"/>
              <a:t>（3）</a:t>
            </a:r>
            <a:r>
              <a:rPr lang="zh-CN" altLang="en-US" sz="4000" b="1" u="sng">
                <a:solidFill>
                  <a:srgbClr val="FF0000"/>
                </a:solidFill>
              </a:rPr>
              <a:t>战争还造成巨大的财产损失，严重影响了经济社会的发展</a:t>
            </a:r>
            <a:r>
              <a:rPr lang="zh-CN" altLang="en-US" sz="4000" u="sng"/>
              <a:t>。</a:t>
            </a:r>
            <a:r>
              <a:rPr lang="zh-CN" altLang="en-US" sz="4000"/>
              <a:t>战争消耗大量的人力、财力，摧毁工厂、农田、基础设施和民居等，直接造成巨大的经济损失，也使当地的经济发展受到阻碍、甚至陷入停顿或倒退。</a:t>
            </a:r>
          </a:p>
          <a:p>
            <a:endParaRPr lang="zh-CN" altLang="en-US" sz="4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595" y="1391285"/>
            <a:ext cx="6095365" cy="38855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363538"/>
            <a:ext cx="5181600" cy="43513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sz="4000"/>
              <a:t>（4）</a:t>
            </a:r>
            <a:r>
              <a:rPr lang="zh-CN" altLang="en-US" sz="4000" u="sng">
                <a:solidFill>
                  <a:srgbClr val="FF0000"/>
                </a:solidFill>
              </a:rPr>
              <a:t>少年儿童是战争最大的受害者。</a:t>
            </a:r>
            <a:r>
              <a:rPr lang="zh-CN" altLang="en-US" sz="4000"/>
              <a:t>战争不仅剥夺了他们受教育、求发展的机会，而且使他们的生命健康受到严重威胁，心灵遭到巨大的摧残。许多孩子在战争中失去了自己的家人和家园，成了无家可归的孤儿。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838950" y="215900"/>
            <a:ext cx="5353050" cy="3695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5990" y="4126865"/>
            <a:ext cx="4476115" cy="2646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01625"/>
            <a:ext cx="10515600" cy="8651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z="4800"/>
              <a:t>2</a:t>
            </a:r>
            <a:r>
              <a:rPr lang="zh-CN" altLang="en-US"/>
              <a:t>.</a:t>
            </a:r>
            <a:r>
              <a:rPr lang="zh-CN" altLang="en-US" sz="4800"/>
              <a:t>为什么</a:t>
            </a:r>
            <a:r>
              <a:rPr lang="zh-CN" altLang="en-US" sz="4000"/>
              <a:t>人类向往和追求和平？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36713"/>
            <a:ext cx="10515600" cy="471328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fontAlgn="auto">
              <a:lnSpc>
                <a:spcPts val="5960"/>
              </a:lnSpc>
              <a:buNone/>
            </a:pPr>
            <a:r>
              <a:rPr lang="zh-CN" altLang="en-US" sz="3600" b="1"/>
              <a:t>安得壮士挽天河，尽洗甲兵长不用。</a:t>
            </a:r>
            <a:r>
              <a:rPr lang="en-US" altLang="zh-CN" sz="3600" b="1"/>
              <a:t>——</a:t>
            </a:r>
            <a:r>
              <a:rPr lang="zh-CN" altLang="en-US" sz="3600" b="1"/>
              <a:t>杜甫</a:t>
            </a:r>
          </a:p>
          <a:p>
            <a:pPr marL="0" indent="0" fontAlgn="auto">
              <a:lnSpc>
                <a:spcPts val="5960"/>
              </a:lnSpc>
              <a:buNone/>
            </a:pPr>
            <a:r>
              <a:rPr lang="zh-CN" altLang="en-US" sz="3600" b="1"/>
              <a:t>（怎样能得壮士挽来天河水，洗净各种武器，永远不再使用呢？）</a:t>
            </a:r>
          </a:p>
          <a:p>
            <a:pPr marL="0" indent="0" fontAlgn="auto">
              <a:lnSpc>
                <a:spcPts val="5960"/>
              </a:lnSpc>
              <a:buNone/>
            </a:pPr>
            <a:r>
              <a:rPr lang="zh-CN" altLang="en-US" sz="3600" b="1"/>
              <a:t>人类的希望像是一颗永恒的星，乌云掩不住它的光芒。特别是在今天，和平不是一个理想，一个梦，它是万人的愿望。——巴金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7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70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2475</Words>
  <Application>WPS 演示</Application>
  <PresentationFormat>自定义</PresentationFormat>
  <Paragraphs>90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主题1</vt:lpstr>
      <vt:lpstr>幻灯片 1</vt:lpstr>
      <vt:lpstr>学习目标 </vt:lpstr>
      <vt:lpstr>幻灯片 3</vt:lpstr>
      <vt:lpstr> </vt:lpstr>
      <vt:lpstr>战争带来的危害</vt:lpstr>
      <vt:lpstr>战争带来的危害</vt:lpstr>
      <vt:lpstr>幻灯片 7</vt:lpstr>
      <vt:lpstr>幻灯片 8</vt:lpstr>
      <vt:lpstr>2.为什么人类向往和追求和平？</vt:lpstr>
      <vt:lpstr>人类向往和平的原因</vt:lpstr>
      <vt:lpstr>人类向往和平的原因</vt:lpstr>
      <vt:lpstr>3.人类为了争取和维护世界和平进行了哪些不懈的努力？</vt:lpstr>
      <vt:lpstr>人类为了争取和维护世界和平进行的努力 </vt:lpstr>
      <vt:lpstr>人类为了争取和维护世界和平进行的努力 </vt:lpstr>
      <vt:lpstr>幻灯片 15</vt:lpstr>
      <vt:lpstr>幻灯片 16</vt:lpstr>
      <vt:lpstr>当前，威胁和破环世界和平的因素有哪些？</vt:lpstr>
      <vt:lpstr>幻灯片 18</vt:lpstr>
      <vt:lpstr>幻灯片 19</vt:lpstr>
      <vt:lpstr>幻灯片 20</vt:lpstr>
      <vt:lpstr>拒绝战争，热爱和平，  这是全世界人民的共同心声；  需要全世界人民的共同努力。 </vt:lpstr>
      <vt:lpstr>课堂练习 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2018-12-04T02:13:00Z</dcterms:created>
  <dcterms:modified xsi:type="dcterms:W3CDTF">2019-02-18T05:52:11Z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